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317" r:id="rId3"/>
    <p:sldId id="391" r:id="rId4"/>
    <p:sldId id="392" r:id="rId5"/>
    <p:sldId id="393" r:id="rId6"/>
    <p:sldId id="421" r:id="rId7"/>
    <p:sldId id="422" r:id="rId8"/>
    <p:sldId id="395" r:id="rId9"/>
    <p:sldId id="396" r:id="rId10"/>
    <p:sldId id="397" r:id="rId11"/>
    <p:sldId id="398" r:id="rId12"/>
    <p:sldId id="400" r:id="rId13"/>
    <p:sldId id="399" r:id="rId14"/>
    <p:sldId id="406" r:id="rId15"/>
    <p:sldId id="415" r:id="rId16"/>
    <p:sldId id="403" r:id="rId17"/>
    <p:sldId id="407" r:id="rId18"/>
    <p:sldId id="412" r:id="rId19"/>
    <p:sldId id="413" r:id="rId20"/>
    <p:sldId id="414" r:id="rId21"/>
    <p:sldId id="416" r:id="rId22"/>
    <p:sldId id="417" r:id="rId23"/>
    <p:sldId id="418" r:id="rId24"/>
    <p:sldId id="419" r:id="rId25"/>
    <p:sldId id="409" r:id="rId26"/>
    <p:sldId id="408" r:id="rId27"/>
    <p:sldId id="410" r:id="rId28"/>
    <p:sldId id="411" r:id="rId29"/>
    <p:sldId id="390" r:id="rId30"/>
  </p:sldIdLst>
  <p:sldSz cx="9906000" cy="6858000" type="A4"/>
  <p:notesSz cx="7099300" cy="10234613"/>
  <p:custDataLst>
    <p:tags r:id="rId33"/>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CC"/>
    <a:srgbClr val="FFFF00"/>
    <a:srgbClr val="FF3300"/>
    <a:srgbClr val="00CC99"/>
    <a:srgbClr val="FF33CC"/>
    <a:srgbClr val="C0C0C0"/>
    <a:srgbClr val="DDDDDD"/>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08" autoAdjust="0"/>
    <p:restoredTop sz="32883" autoAdjust="0"/>
  </p:normalViewPr>
  <p:slideViewPr>
    <p:cSldViewPr>
      <p:cViewPr varScale="1">
        <p:scale>
          <a:sx n="33" d="100"/>
          <a:sy n="33" d="100"/>
        </p:scale>
        <p:origin x="-3654" y="-84"/>
      </p:cViewPr>
      <p:guideLst>
        <p:guide orient="horz" pos="2160"/>
        <p:guide pos="31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942"/>
    </p:cViewPr>
  </p:sorterViewPr>
  <p:notesViewPr>
    <p:cSldViewPr>
      <p:cViewPr varScale="1">
        <p:scale>
          <a:sx n="63" d="100"/>
          <a:sy n="63" d="100"/>
        </p:scale>
        <p:origin x="-2874" y="-102"/>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5399" cy="5120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78851" name="Rectangle 3"/>
          <p:cNvSpPr>
            <a:spLocks noGrp="1" noChangeArrowheads="1"/>
          </p:cNvSpPr>
          <p:nvPr>
            <p:ph type="dt" sz="quarter" idx="1"/>
          </p:nvPr>
        </p:nvSpPr>
        <p:spPr bwMode="auto">
          <a:xfrm>
            <a:off x="4022294" y="0"/>
            <a:ext cx="3075399" cy="5120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78852" name="Rectangle 4"/>
          <p:cNvSpPr>
            <a:spLocks noGrp="1" noChangeArrowheads="1"/>
          </p:cNvSpPr>
          <p:nvPr>
            <p:ph type="ftr" sz="quarter" idx="2"/>
          </p:nvPr>
        </p:nvSpPr>
        <p:spPr bwMode="auto">
          <a:xfrm>
            <a:off x="0" y="9720785"/>
            <a:ext cx="3075399" cy="5120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78853" name="Rectangle 5"/>
          <p:cNvSpPr>
            <a:spLocks noGrp="1" noChangeArrowheads="1"/>
          </p:cNvSpPr>
          <p:nvPr>
            <p:ph type="sldNum" sz="quarter" idx="3"/>
          </p:nvPr>
        </p:nvSpPr>
        <p:spPr bwMode="auto">
          <a:xfrm>
            <a:off x="4022294" y="9720785"/>
            <a:ext cx="3075399" cy="5120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lgn="r">
              <a:defRPr sz="1300">
                <a:latin typeface="Arial" charset="0"/>
                <a:cs typeface="+mn-cs"/>
              </a:defRPr>
            </a:lvl1pPr>
          </a:lstStyle>
          <a:p>
            <a:pPr>
              <a:defRPr/>
            </a:pPr>
            <a:fld id="{B9EE72A2-DE55-47F1-BA93-4D9DFB5999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75399" cy="5120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68611" name="Rectangle 3"/>
          <p:cNvSpPr>
            <a:spLocks noGrp="1" noChangeArrowheads="1"/>
          </p:cNvSpPr>
          <p:nvPr>
            <p:ph type="dt" idx="1"/>
          </p:nvPr>
        </p:nvSpPr>
        <p:spPr bwMode="auto">
          <a:xfrm>
            <a:off x="4022294" y="0"/>
            <a:ext cx="3075399" cy="512081"/>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777875" y="766763"/>
            <a:ext cx="5543550" cy="3838575"/>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710573" y="4862141"/>
            <a:ext cx="5678154" cy="4605227"/>
          </a:xfrm>
          <a:prstGeom prst="rect">
            <a:avLst/>
          </a:prstGeom>
          <a:noFill/>
          <a:ln w="9525">
            <a:noFill/>
            <a:miter lim="800000"/>
            <a:headEnd/>
            <a:tailEnd/>
          </a:ln>
          <a:effectLst/>
        </p:spPr>
        <p:txBody>
          <a:bodyPr vert="horz" wrap="square" lIns="97337" tIns="48669" rIns="97337" bIns="486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9720785"/>
            <a:ext cx="3075399" cy="5120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68615" name="Rectangle 7"/>
          <p:cNvSpPr>
            <a:spLocks noGrp="1" noChangeArrowheads="1"/>
          </p:cNvSpPr>
          <p:nvPr>
            <p:ph type="sldNum" sz="quarter" idx="5"/>
          </p:nvPr>
        </p:nvSpPr>
        <p:spPr bwMode="auto">
          <a:xfrm>
            <a:off x="4022294" y="9720785"/>
            <a:ext cx="3075399" cy="512081"/>
          </a:xfrm>
          <a:prstGeom prst="rect">
            <a:avLst/>
          </a:prstGeom>
          <a:noFill/>
          <a:ln w="9525">
            <a:noFill/>
            <a:miter lim="800000"/>
            <a:headEnd/>
            <a:tailEnd/>
          </a:ln>
          <a:effectLst/>
        </p:spPr>
        <p:txBody>
          <a:bodyPr vert="horz" wrap="square" lIns="97337" tIns="48669" rIns="97337" bIns="48669" numCol="1" anchor="b" anchorCtr="0" compatLnSpc="1">
            <a:prstTxWarp prst="textNoShape">
              <a:avLst/>
            </a:prstTxWarp>
          </a:bodyPr>
          <a:lstStyle>
            <a:lvl1pPr algn="r">
              <a:defRPr sz="1300">
                <a:latin typeface="Arial" charset="0"/>
                <a:cs typeface="+mn-cs"/>
              </a:defRPr>
            </a:lvl1pPr>
          </a:lstStyle>
          <a:p>
            <a:pPr>
              <a:defRPr/>
            </a:pPr>
            <a:fld id="{7A5D43E9-5101-412D-9998-83C02A03471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F8B531C-B0A8-4FE9-A266-1A27780C9C94}"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Fundamentos de los osciloscopios</a:t>
            </a:r>
          </a:p>
          <a:p>
            <a:pPr eaLnBrk="1" hangingPunct="1">
              <a:spcBef>
                <a:spcPts val="425"/>
              </a:spcBef>
            </a:pPr>
            <a:r>
              <a:rPr lang="es-AR" dirty="0" smtClean="0">
                <a:solidFill>
                  <a:srgbClr val="000000"/>
                </a:solidFill>
                <a:latin typeface="Arial" pitchFamily="34" charset="0"/>
              </a:rPr>
              <a:t>Bienvenidos a esta presentación sobre los fundamentos básicos de los osciloscopios para estudiantes de Ingeniería </a:t>
            </a:r>
            <a:r>
              <a:rPr lang="es-AR" u="none" dirty="0" smtClean="0">
                <a:solidFill>
                  <a:srgbClr val="000000"/>
                </a:solidFill>
                <a:latin typeface="Arial" pitchFamily="34" charset="0"/>
              </a:rPr>
              <a:t>Electrónica</a:t>
            </a:r>
            <a:r>
              <a:rPr lang="es-AR" dirty="0" smtClean="0">
                <a:solidFill>
                  <a:srgbClr val="000000"/>
                </a:solidFill>
                <a:latin typeface="Arial" pitchFamily="34" charset="0"/>
              </a:rPr>
              <a:t> y Física. Los osciloscopios son una herramienta fundamental para mediciones de tiempo y voltaje</a:t>
            </a:r>
            <a:r>
              <a:rPr lang="es-AR" baseline="0" dirty="0" smtClean="0">
                <a:solidFill>
                  <a:srgbClr val="000000"/>
                </a:solidFill>
                <a:latin typeface="Arial" pitchFamily="34" charset="0"/>
              </a:rPr>
              <a:t> </a:t>
            </a:r>
            <a:r>
              <a:rPr lang="es-AR" dirty="0" smtClean="0">
                <a:solidFill>
                  <a:srgbClr val="000000"/>
                </a:solidFill>
                <a:latin typeface="Arial" pitchFamily="34" charset="0"/>
              </a:rPr>
              <a:t>en los circuitos electrónicos analógicos y digitales actuales. Cuando finalmente se gradúe de la carrera de Ingeniería </a:t>
            </a:r>
            <a:r>
              <a:rPr lang="es-AR" u="none" dirty="0" smtClean="0">
                <a:solidFill>
                  <a:srgbClr val="000000"/>
                </a:solidFill>
                <a:latin typeface="Arial" pitchFamily="34" charset="0"/>
              </a:rPr>
              <a:t>Electrónica</a:t>
            </a:r>
            <a:r>
              <a:rPr lang="es-AR" u="none" baseline="0" dirty="0" smtClean="0">
                <a:solidFill>
                  <a:srgbClr val="000000"/>
                </a:solidFill>
                <a:latin typeface="Arial" pitchFamily="34" charset="0"/>
              </a:rPr>
              <a:t> </a:t>
            </a:r>
            <a:r>
              <a:rPr lang="es-AR" dirty="0" smtClean="0">
                <a:solidFill>
                  <a:srgbClr val="000000"/>
                </a:solidFill>
                <a:latin typeface="Arial" pitchFamily="34" charset="0"/>
              </a:rPr>
              <a:t>o Física e ingrese en la industria, es probable que descubra que un osciloscopio es la herramienta de medición que utilizará más que cualquier otro instrumento para probar, verificar y depurar sus diseños. Incluso mientras se encuentre cursando la carrera de Ingeniería </a:t>
            </a:r>
            <a:r>
              <a:rPr lang="es-AR" u="none" dirty="0" smtClean="0">
                <a:solidFill>
                  <a:srgbClr val="000000"/>
                </a:solidFill>
                <a:latin typeface="Arial" pitchFamily="34" charset="0"/>
              </a:rPr>
              <a:t>Electrónica</a:t>
            </a:r>
            <a:r>
              <a:rPr lang="es-AR" dirty="0" smtClean="0">
                <a:solidFill>
                  <a:srgbClr val="000000"/>
                </a:solidFill>
                <a:latin typeface="Arial" pitchFamily="34" charset="0"/>
              </a:rPr>
              <a:t> o Física en esta universidad en particular, un osciloscopio es la herramienta de medición que utilizará con más frecuencia en los diferentes laboratorios de circuitos para probar y verificar sus tareas y diseños. Después de escuchar esta presentación sobre los fundamentos de los osciloscopios, y después de completar los ejercicios prácticos siguiendo el Tutorial y la Guía de Laboratorio de los Osciloscopios, obtendrá una mejor comprensión de lo que es un osciloscopio y cómo utilizarlo efectivamente.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Cómo realizar mediciones con los cursores</a:t>
            </a:r>
          </a:p>
          <a:p>
            <a:pPr eaLnBrk="1" hangingPunct="1">
              <a:spcBef>
                <a:spcPts val="425"/>
              </a:spcBef>
            </a:pPr>
            <a:r>
              <a:rPr lang="es-AR" dirty="0" smtClean="0">
                <a:solidFill>
                  <a:srgbClr val="000000"/>
                </a:solidFill>
                <a:latin typeface="Arial" pitchFamily="34" charset="0"/>
              </a:rPr>
              <a:t>Un método más preciso y más exacto para hacer mediciones de </a:t>
            </a:r>
            <a:r>
              <a:rPr lang="es-AR" dirty="0" smtClean="0">
                <a:solidFill>
                  <a:srgbClr val="000000"/>
                </a:solidFill>
                <a:latin typeface="Arial" pitchFamily="34" charset="0"/>
              </a:rPr>
              <a:t>voltaje y </a:t>
            </a:r>
            <a:r>
              <a:rPr lang="es-AR" dirty="0" smtClean="0">
                <a:solidFill>
                  <a:srgbClr val="000000"/>
                </a:solidFill>
                <a:latin typeface="Arial" pitchFamily="34" charset="0"/>
              </a:rPr>
              <a:t>tiempo es el uso de los </a:t>
            </a:r>
            <a:r>
              <a:rPr lang="es-AR" dirty="0" smtClean="0">
                <a:solidFill>
                  <a:srgbClr val="000000"/>
                </a:solidFill>
                <a:latin typeface="Arial" pitchFamily="34" charset="0"/>
              </a:rPr>
              <a:t>cursores X, Y del </a:t>
            </a:r>
            <a:r>
              <a:rPr lang="es-AR" dirty="0" smtClean="0">
                <a:solidFill>
                  <a:srgbClr val="000000"/>
                </a:solidFill>
                <a:latin typeface="Arial" pitchFamily="34" charset="0"/>
              </a:rPr>
              <a:t>osciloscopio. Cuando los cursores están activados, podemos ver cursores/marcadores horizontales y verticales que muestran automáticamente </a:t>
            </a:r>
            <a:r>
              <a:rPr lang="es-AR" dirty="0" smtClean="0">
                <a:solidFill>
                  <a:srgbClr val="000000"/>
                </a:solidFill>
                <a:latin typeface="Arial" pitchFamily="34" charset="0"/>
              </a:rPr>
              <a:t>el voltaje y </a:t>
            </a:r>
            <a:r>
              <a:rPr lang="es-AR" dirty="0" smtClean="0">
                <a:solidFill>
                  <a:srgbClr val="000000"/>
                </a:solidFill>
                <a:latin typeface="Arial" pitchFamily="34" charset="0"/>
              </a:rPr>
              <a:t>el tiempo de la ubicación de los cursores. </a:t>
            </a:r>
            <a:r>
              <a:rPr lang="es-AR" dirty="0" smtClean="0">
                <a:solidFill>
                  <a:srgbClr val="000000"/>
                </a:solidFill>
                <a:latin typeface="Arial" pitchFamily="34" charset="0"/>
              </a:rPr>
              <a:t>El voltaje y </a:t>
            </a:r>
            <a:r>
              <a:rPr lang="es-AR" dirty="0" smtClean="0">
                <a:solidFill>
                  <a:srgbClr val="000000"/>
                </a:solidFill>
                <a:latin typeface="Arial" pitchFamily="34" charset="0"/>
              </a:rPr>
              <a:t>tiempo absolutos de cada cursor se muestran en la parte inferior de la pantalla, así </a:t>
            </a:r>
            <a:r>
              <a:rPr lang="es-AR" dirty="0" smtClean="0">
                <a:solidFill>
                  <a:srgbClr val="000000"/>
                </a:solidFill>
                <a:latin typeface="Arial" pitchFamily="34" charset="0"/>
              </a:rPr>
              <a:t>como el voltaje y </a:t>
            </a:r>
            <a:r>
              <a:rPr lang="es-AR" dirty="0" smtClean="0">
                <a:solidFill>
                  <a:srgbClr val="000000"/>
                </a:solidFill>
                <a:latin typeface="Arial" pitchFamily="34" charset="0"/>
              </a:rPr>
              <a:t>el tiempo delta entre los cursores se muestran en la parte derecha de la pantalla. Para medir </a:t>
            </a:r>
            <a:r>
              <a:rPr lang="es-AR" dirty="0" smtClean="0">
                <a:solidFill>
                  <a:srgbClr val="000000"/>
                </a:solidFill>
                <a:latin typeface="Arial" pitchFamily="34" charset="0"/>
              </a:rPr>
              <a:t>el voltaje pico </a:t>
            </a:r>
            <a:r>
              <a:rPr lang="es-AR" dirty="0" smtClean="0">
                <a:solidFill>
                  <a:srgbClr val="000000"/>
                </a:solidFill>
                <a:latin typeface="Arial" pitchFamily="34" charset="0"/>
              </a:rPr>
              <a:t>a pico de esta </a:t>
            </a:r>
            <a:r>
              <a:rPr lang="es-AR" dirty="0" smtClean="0">
                <a:solidFill>
                  <a:srgbClr val="000000"/>
                </a:solidFill>
                <a:latin typeface="Arial" pitchFamily="34" charset="0"/>
              </a:rPr>
              <a:t>forma de onda</a:t>
            </a:r>
            <a:r>
              <a:rPr lang="es-AR" dirty="0" smtClean="0">
                <a:solidFill>
                  <a:srgbClr val="000000"/>
                </a:solidFill>
                <a:latin typeface="Arial" pitchFamily="34" charset="0"/>
              </a:rPr>
              <a:t>, simplemente ajuste los cursores </a:t>
            </a:r>
            <a:r>
              <a:rPr lang="es-AR" dirty="0" smtClean="0">
                <a:solidFill>
                  <a:srgbClr val="000000"/>
                </a:solidFill>
                <a:latin typeface="Arial" pitchFamily="34" charset="0"/>
              </a:rPr>
              <a:t>Y1</a:t>
            </a:r>
            <a:r>
              <a:rPr lang="es-AR" baseline="0" dirty="0" smtClean="0">
                <a:solidFill>
                  <a:srgbClr val="000000"/>
                </a:solidFill>
                <a:latin typeface="Arial" pitchFamily="34" charset="0"/>
              </a:rPr>
              <a:t> </a:t>
            </a:r>
            <a:r>
              <a:rPr lang="es-AR" dirty="0" smtClean="0">
                <a:solidFill>
                  <a:srgbClr val="000000"/>
                </a:solidFill>
                <a:latin typeface="Arial" pitchFamily="34" charset="0"/>
              </a:rPr>
              <a:t>a </a:t>
            </a:r>
            <a:r>
              <a:rPr lang="es-AR" dirty="0" smtClean="0">
                <a:solidFill>
                  <a:srgbClr val="000000"/>
                </a:solidFill>
                <a:latin typeface="Arial" pitchFamily="34" charset="0"/>
              </a:rPr>
              <a:t>la parte superior de la </a:t>
            </a:r>
            <a:r>
              <a:rPr lang="es-AR" dirty="0" smtClean="0">
                <a:solidFill>
                  <a:srgbClr val="000000"/>
                </a:solidFill>
                <a:latin typeface="Arial" pitchFamily="34" charset="0"/>
              </a:rPr>
              <a:t>forma </a:t>
            </a:r>
            <a:r>
              <a:rPr lang="es-AR" dirty="0" smtClean="0">
                <a:solidFill>
                  <a:srgbClr val="000000"/>
                </a:solidFill>
                <a:latin typeface="Arial" pitchFamily="34" charset="0"/>
              </a:rPr>
              <a:t>de </a:t>
            </a:r>
            <a:r>
              <a:rPr lang="es-AR" dirty="0" smtClean="0">
                <a:solidFill>
                  <a:srgbClr val="000000"/>
                </a:solidFill>
                <a:latin typeface="Arial" pitchFamily="34" charset="0"/>
              </a:rPr>
              <a:t>onda y el Y2 en la parte inferior de la forma de onda. </a:t>
            </a:r>
            <a:r>
              <a:rPr lang="es-AR" dirty="0" smtClean="0">
                <a:solidFill>
                  <a:srgbClr val="000000"/>
                </a:solidFill>
                <a:latin typeface="Arial" pitchFamily="34" charset="0"/>
              </a:rPr>
              <a:t>Para medir el período y la frecuencia de esta forma de onda, ajuste los cursores X1 y X2 en dos lugares consecutivos en la forma de onda, donde la forma de onda atraviesa un nivel de </a:t>
            </a:r>
            <a:r>
              <a:rPr lang="es-AR" dirty="0" smtClean="0">
                <a:solidFill>
                  <a:srgbClr val="000000"/>
                </a:solidFill>
                <a:latin typeface="Arial" pitchFamily="34" charset="0"/>
              </a:rPr>
              <a:t>voltaje/umbral </a:t>
            </a:r>
            <a:r>
              <a:rPr lang="es-AR" dirty="0" smtClean="0">
                <a:solidFill>
                  <a:srgbClr val="000000"/>
                </a:solidFill>
                <a:latin typeface="Arial" pitchFamily="34" charset="0"/>
              </a:rPr>
              <a:t>específico. </a:t>
            </a:r>
          </a:p>
        </p:txBody>
      </p:sp>
      <p:sp>
        <p:nvSpPr>
          <p:cNvPr id="34819" name="Slide Number Placeholder 3"/>
          <p:cNvSpPr>
            <a:spLocks noGrp="1"/>
          </p:cNvSpPr>
          <p:nvPr>
            <p:ph type="sldNum" sz="quarter" idx="5"/>
          </p:nvPr>
        </p:nvSpPr>
        <p:spPr>
          <a:noFill/>
        </p:spPr>
        <p:txBody>
          <a:bodyPr/>
          <a:lstStyle/>
          <a:p>
            <a:fld id="{1EC626CC-FCBF-4124-915D-6F9854A2EA96}"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Cómo realizar mediciones con las mediciones automáticas paramétricas del osciloscopio</a:t>
            </a:r>
          </a:p>
          <a:p>
            <a:pPr eaLnBrk="1" hangingPunct="1">
              <a:spcBef>
                <a:spcPts val="425"/>
              </a:spcBef>
            </a:pPr>
            <a:r>
              <a:rPr lang="es-AR" dirty="0" smtClean="0">
                <a:solidFill>
                  <a:srgbClr val="000000"/>
                </a:solidFill>
                <a:latin typeface="Arial" pitchFamily="34" charset="0"/>
              </a:rPr>
              <a:t>Además de utilizar los cursores ajustados por el usuario del osciloscopio para realizar mediciones, un método aún más rápido para realizar mediciones es utilizar las mediciones automáticas paramétricas del osciloscopio. La mayoría de los osciloscopios de almacenamiento digital más avanzados de hoy en día tiene la capacidad de medir de forma automática los parámetros de </a:t>
            </a:r>
            <a:r>
              <a:rPr lang="es-AR" dirty="0" smtClean="0">
                <a:solidFill>
                  <a:srgbClr val="000000"/>
                </a:solidFill>
                <a:latin typeface="Arial" pitchFamily="34" charset="0"/>
              </a:rPr>
              <a:t>voltaje y </a:t>
            </a:r>
            <a:r>
              <a:rPr lang="es-AR" dirty="0" smtClean="0">
                <a:solidFill>
                  <a:srgbClr val="000000"/>
                </a:solidFill>
                <a:latin typeface="Arial" pitchFamily="34" charset="0"/>
              </a:rPr>
              <a:t>tiempo como </a:t>
            </a:r>
            <a:r>
              <a:rPr lang="es-AR" dirty="0" err="1" smtClean="0">
                <a:solidFill>
                  <a:srgbClr val="000000"/>
                </a:solidFill>
                <a:latin typeface="Arial" pitchFamily="34" charset="0"/>
              </a:rPr>
              <a:t>Vpp</a:t>
            </a:r>
            <a:r>
              <a:rPr lang="es-AR" dirty="0" smtClean="0">
                <a:solidFill>
                  <a:srgbClr val="000000"/>
                </a:solidFill>
                <a:latin typeface="Arial" pitchFamily="34" charset="0"/>
              </a:rPr>
              <a:t>, </a:t>
            </a:r>
            <a:r>
              <a:rPr lang="es-AR" dirty="0" err="1" smtClean="0">
                <a:solidFill>
                  <a:srgbClr val="000000"/>
                </a:solidFill>
                <a:latin typeface="Arial" pitchFamily="34" charset="0"/>
              </a:rPr>
              <a:t>Vmáx</a:t>
            </a:r>
            <a:r>
              <a:rPr lang="es-AR" dirty="0" smtClean="0">
                <a:solidFill>
                  <a:srgbClr val="000000"/>
                </a:solidFill>
                <a:latin typeface="Arial" pitchFamily="34" charset="0"/>
              </a:rPr>
              <a:t>, </a:t>
            </a:r>
            <a:r>
              <a:rPr lang="es-AR" dirty="0" err="1" smtClean="0">
                <a:solidFill>
                  <a:srgbClr val="000000"/>
                </a:solidFill>
                <a:latin typeface="Arial" pitchFamily="34" charset="0"/>
              </a:rPr>
              <a:t>Vmín</a:t>
            </a:r>
            <a:r>
              <a:rPr lang="es-AR" dirty="0" smtClean="0">
                <a:solidFill>
                  <a:srgbClr val="000000"/>
                </a:solidFill>
                <a:latin typeface="Arial" pitchFamily="34" charset="0"/>
              </a:rPr>
              <a:t>, Período, Frecuencia, Tiempo de elevación, Tiempo de caída, etc.</a:t>
            </a:r>
          </a:p>
        </p:txBody>
      </p:sp>
      <p:sp>
        <p:nvSpPr>
          <p:cNvPr id="36867" name="Slide Number Placeholder 3"/>
          <p:cNvSpPr>
            <a:spLocks noGrp="1"/>
          </p:cNvSpPr>
          <p:nvPr>
            <p:ph type="sldNum" sz="quarter" idx="5"/>
          </p:nvPr>
        </p:nvSpPr>
        <p:spPr>
          <a:noFill/>
        </p:spPr>
        <p:txBody>
          <a:bodyPr/>
          <a:lstStyle/>
          <a:p>
            <a:fld id="{25EDFE77-F865-4B23-885E-A2F9F375ACFD}"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Controles principales de configuración del osciloscopio</a:t>
            </a:r>
          </a:p>
          <a:p>
            <a:pPr eaLnBrk="1" hangingPunct="1">
              <a:spcBef>
                <a:spcPts val="425"/>
              </a:spcBef>
            </a:pPr>
            <a:r>
              <a:rPr lang="es-AR" dirty="0" smtClean="0">
                <a:solidFill>
                  <a:srgbClr val="000000"/>
                </a:solidFill>
                <a:latin typeface="Arial" pitchFamily="34" charset="0"/>
              </a:rPr>
              <a:t>Antes de realizar cualquier tipo de medición en el osciloscopio, primero debe configurar los controles de escala vertical y horizontal del mismo a fin de ampliar adecuadamente la forma de onda en la pantalla del osciloscopio. Los controles principales incluyen los controles de escala vertical, los controles de escala horizontal, y la perilla de control de nivel de disparo. </a:t>
            </a:r>
          </a:p>
          <a:p>
            <a:pPr eaLnBrk="1" hangingPunct="1">
              <a:spcBef>
                <a:spcPts val="425"/>
              </a:spcBef>
            </a:pPr>
            <a:r>
              <a:rPr lang="es-AR" dirty="0" smtClean="0">
                <a:solidFill>
                  <a:srgbClr val="000000"/>
                </a:solidFill>
                <a:latin typeface="Arial" pitchFamily="34" charset="0"/>
              </a:rPr>
              <a:t>Los controles de escala vertical para cada canal de entrada del osciloscopio se encuentran cerca de la parte inferior del panel frontal del osciloscopio en el lado derecho, justo por encima de los BNC de entrada. La perilla más grande controla el ajuste de </a:t>
            </a:r>
            <a:r>
              <a:rPr lang="es-AR" dirty="0" smtClean="0">
                <a:solidFill>
                  <a:srgbClr val="000000"/>
                </a:solidFill>
                <a:latin typeface="Arial" pitchFamily="34" charset="0"/>
              </a:rPr>
              <a:t>volts/división </a:t>
            </a:r>
            <a:r>
              <a:rPr lang="es-AR" dirty="0" smtClean="0">
                <a:solidFill>
                  <a:srgbClr val="000000"/>
                </a:solidFill>
                <a:latin typeface="Arial" pitchFamily="34" charset="0"/>
              </a:rPr>
              <a:t>vertical, mientras que la perilla más pequeña controla la posición vertical </a:t>
            </a:r>
            <a:r>
              <a:rPr lang="es-AR" dirty="0" smtClean="0">
                <a:solidFill>
                  <a:srgbClr val="000000"/>
                </a:solidFill>
                <a:latin typeface="Arial" pitchFamily="34" charset="0"/>
              </a:rPr>
              <a:t>de la señal.</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Los controles de escala horizontal para el osciloscopio se encuentran cerca de la parte superior del panel frontal del osciloscopio. La perilla más grande controla el ajuste de segundos/división, mientras que la perilla más pequeña controla la posición horizontal (o </a:t>
            </a:r>
            <a:r>
              <a:rPr lang="es-AR" dirty="0" smtClean="0">
                <a:solidFill>
                  <a:srgbClr val="000000"/>
                </a:solidFill>
                <a:latin typeface="Arial" pitchFamily="34" charset="0"/>
              </a:rPr>
              <a:t>retraso con respecto al</a:t>
            </a:r>
            <a:r>
              <a:rPr lang="es-AR" baseline="0" dirty="0" smtClean="0">
                <a:solidFill>
                  <a:srgbClr val="000000"/>
                </a:solidFill>
                <a:latin typeface="Arial" pitchFamily="34" charset="0"/>
              </a:rPr>
              <a:t> evento en donde sucedió el disparo de la señal</a:t>
            </a:r>
            <a:r>
              <a:rPr lang="es-AR" dirty="0" smtClean="0">
                <a:solidFill>
                  <a:srgbClr val="000000"/>
                </a:solidFill>
                <a:latin typeface="Arial" pitchFamily="34" charset="0"/>
              </a:rPr>
              <a:t>).</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La perilla de control del nivel de disparo se encuentra por debajo de los controles de escala horizontal. Vamos a discutir la función de disparo del osciloscopio en profundidad más adelante.  </a:t>
            </a:r>
          </a:p>
        </p:txBody>
      </p:sp>
      <p:sp>
        <p:nvSpPr>
          <p:cNvPr id="38915" name="Slide Number Placeholder 3"/>
          <p:cNvSpPr>
            <a:spLocks noGrp="1"/>
          </p:cNvSpPr>
          <p:nvPr>
            <p:ph type="sldNum" sz="quarter" idx="5"/>
          </p:nvPr>
        </p:nvSpPr>
        <p:spPr>
          <a:noFill/>
        </p:spPr>
        <p:txBody>
          <a:bodyPr/>
          <a:lstStyle/>
          <a:p>
            <a:fld id="{3E84116F-5F2F-4548-9F96-25F66228BDA8}"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xfrm>
            <a:off x="385831" y="4862141"/>
            <a:ext cx="6481970" cy="5120802"/>
          </a:xfrm>
          <a:noFill/>
          <a:ln/>
        </p:spPr>
        <p:txBody>
          <a:bodyPr>
            <a:normAutofit fontScale="92500"/>
          </a:bodyPr>
          <a:lstStyle/>
          <a:p>
            <a:pPr eaLnBrk="1" hangingPunct="1">
              <a:spcBef>
                <a:spcPts val="425"/>
              </a:spcBef>
            </a:pPr>
            <a:r>
              <a:rPr lang="es-AR" sz="1000" b="1" dirty="0" smtClean="0">
                <a:solidFill>
                  <a:srgbClr val="000000"/>
                </a:solidFill>
                <a:latin typeface="Arial" pitchFamily="34" charset="0"/>
              </a:rPr>
              <a:t>Cómo escalar adecuadamente la forma de onda</a:t>
            </a:r>
          </a:p>
          <a:p>
            <a:pPr eaLnBrk="1" hangingPunct="1">
              <a:spcBef>
                <a:spcPts val="425"/>
              </a:spcBef>
            </a:pPr>
            <a:r>
              <a:rPr lang="es-AR" sz="1000" dirty="0" smtClean="0">
                <a:solidFill>
                  <a:srgbClr val="000000"/>
                </a:solidFill>
                <a:latin typeface="Arial" pitchFamily="34" charset="0"/>
              </a:rPr>
              <a:t>La configuración de escala de la forma de onda del osciloscopio es normalmente un proceso iterativo. Por ejemplo, supongamos que a partir de la escala inicial, podemos ver que la forma de onda se escala con una amplitud relativamente baja y con demasiados ciclos en la pantalla, como se muestra en la captura de pantalla de la izquierda. </a:t>
            </a:r>
            <a:r>
              <a:rPr lang="es-AR" sz="1000" dirty="0" smtClean="0">
                <a:solidFill>
                  <a:srgbClr val="000000"/>
                </a:solidFill>
                <a:latin typeface="Arial" pitchFamily="34" charset="0"/>
              </a:rPr>
              <a:t>Gire </a:t>
            </a:r>
            <a:r>
              <a:rPr lang="es-AR" sz="1000" dirty="0" smtClean="0">
                <a:solidFill>
                  <a:srgbClr val="000000"/>
                </a:solidFill>
                <a:latin typeface="Arial" pitchFamily="34" charset="0"/>
              </a:rPr>
              <a:t>la perilla de Voltios/división para aumentar la escala de la forma de onda. Si gira la perilla en la dirección equivocada, la escala vertical de la forma de onda se hace más pequeña. Basta con girarla en la otra dirección hasta que la forma de onda se amplíe de manera que la altura de la forma de onda cubra más de la mitad de la pantalla. Tenga en cuenta que si pulsa la perilla V/</a:t>
            </a:r>
            <a:r>
              <a:rPr lang="es-AR" sz="1000" dirty="0" err="1" smtClean="0">
                <a:solidFill>
                  <a:srgbClr val="000000"/>
                </a:solidFill>
                <a:latin typeface="Arial" pitchFamily="34" charset="0"/>
              </a:rPr>
              <a:t>Div</a:t>
            </a:r>
            <a:r>
              <a:rPr lang="es-AR" sz="1000" dirty="0" smtClean="0">
                <a:solidFill>
                  <a:srgbClr val="000000"/>
                </a:solidFill>
                <a:latin typeface="Arial" pitchFamily="34" charset="0"/>
              </a:rPr>
              <a:t>, a continuación, puede ajustar la configuración de V/</a:t>
            </a:r>
            <a:r>
              <a:rPr lang="es-AR" sz="1000" dirty="0" err="1" smtClean="0">
                <a:solidFill>
                  <a:srgbClr val="000000"/>
                </a:solidFill>
                <a:latin typeface="Arial" pitchFamily="34" charset="0"/>
              </a:rPr>
              <a:t>div</a:t>
            </a:r>
            <a:r>
              <a:rPr lang="es-AR" sz="1000" dirty="0" smtClean="0">
                <a:solidFill>
                  <a:srgbClr val="000000"/>
                </a:solidFill>
                <a:latin typeface="Arial" pitchFamily="34" charset="0"/>
              </a:rPr>
              <a:t> con una granularidad de ajuste mucho más “fina” con el fin de cubrir la mayor parte de la pantalla con la forma de onda para obtener mediciones más exactas y precisas.</a:t>
            </a:r>
          </a:p>
          <a:p>
            <a:pPr eaLnBrk="1" hangingPunct="1">
              <a:spcBef>
                <a:spcPts val="425"/>
              </a:spcBef>
            </a:pPr>
            <a:r>
              <a:rPr lang="es-AR" sz="1000" dirty="0" smtClean="0">
                <a:solidFill>
                  <a:srgbClr val="000000"/>
                </a:solidFill>
                <a:latin typeface="Arial" pitchFamily="34" charset="0"/>
              </a:rPr>
              <a:t>Si la señal de entrada posee compensación CC (la forma de onda se desplazará por encima o por debajo del centro de la pantalla), entonces es posible que tenga que girar la perilla de posición vertical para centrar la forma de onda en la pantalla.</a:t>
            </a:r>
          </a:p>
          <a:p>
            <a:pPr eaLnBrk="1" hangingPunct="1">
              <a:spcBef>
                <a:spcPts val="425"/>
              </a:spcBef>
            </a:pPr>
            <a:r>
              <a:rPr lang="es-AR" sz="1000" dirty="0" smtClean="0">
                <a:solidFill>
                  <a:srgbClr val="000000"/>
                </a:solidFill>
                <a:latin typeface="Arial" pitchFamily="34" charset="0"/>
              </a:rPr>
              <a:t>Para obtener una escala horizontal adecuada, gire la perilla </a:t>
            </a:r>
            <a:r>
              <a:rPr lang="es-AR" sz="1000" dirty="0" err="1" smtClean="0">
                <a:solidFill>
                  <a:srgbClr val="000000"/>
                </a:solidFill>
                <a:latin typeface="Arial" pitchFamily="34" charset="0"/>
              </a:rPr>
              <a:t>seg</a:t>
            </a:r>
            <a:r>
              <a:rPr lang="es-AR" sz="1000" dirty="0" smtClean="0">
                <a:solidFill>
                  <a:srgbClr val="000000"/>
                </a:solidFill>
                <a:latin typeface="Arial" pitchFamily="34" charset="0"/>
              </a:rPr>
              <a:t>/división, a veces llamada el control de base de tiempo, hasta que se muestren en pantalla sólo algunos ciclos de la forma de onda. Pero si desea ver sólo </a:t>
            </a:r>
            <a:r>
              <a:rPr lang="es-AR" sz="1000" dirty="0" smtClean="0">
                <a:solidFill>
                  <a:srgbClr val="000000"/>
                </a:solidFill>
                <a:latin typeface="Arial" pitchFamily="34" charset="0"/>
              </a:rPr>
              <a:t>las</a:t>
            </a:r>
            <a:r>
              <a:rPr lang="es-AR" sz="1000" baseline="0" dirty="0" smtClean="0">
                <a:solidFill>
                  <a:srgbClr val="000000"/>
                </a:solidFill>
                <a:latin typeface="Arial" pitchFamily="34" charset="0"/>
              </a:rPr>
              <a:t> transiciones </a:t>
            </a:r>
            <a:r>
              <a:rPr lang="es-AR" sz="1000" dirty="0" smtClean="0">
                <a:solidFill>
                  <a:srgbClr val="000000"/>
                </a:solidFill>
                <a:latin typeface="Arial" pitchFamily="34" charset="0"/>
              </a:rPr>
              <a:t>de una </a:t>
            </a:r>
            <a:r>
              <a:rPr lang="es-AR" sz="1000" dirty="0" smtClean="0">
                <a:solidFill>
                  <a:srgbClr val="000000"/>
                </a:solidFill>
                <a:latin typeface="Arial" pitchFamily="34" charset="0"/>
              </a:rPr>
              <a:t>señal digital, configure el ajuste </a:t>
            </a:r>
            <a:r>
              <a:rPr lang="es-AR" sz="1000" dirty="0" err="1" smtClean="0">
                <a:solidFill>
                  <a:srgbClr val="000000"/>
                </a:solidFill>
                <a:latin typeface="Arial" pitchFamily="34" charset="0"/>
              </a:rPr>
              <a:t>seg</a:t>
            </a:r>
            <a:r>
              <a:rPr lang="es-AR" sz="1000" dirty="0" smtClean="0">
                <a:solidFill>
                  <a:srgbClr val="000000"/>
                </a:solidFill>
                <a:latin typeface="Arial" pitchFamily="34" charset="0"/>
              </a:rPr>
              <a:t>/división en un valor bajo para ver sólo </a:t>
            </a:r>
            <a:r>
              <a:rPr lang="es-AR" sz="1000" dirty="0" smtClean="0">
                <a:solidFill>
                  <a:srgbClr val="000000"/>
                </a:solidFill>
                <a:latin typeface="Arial" pitchFamily="34" charset="0"/>
              </a:rPr>
              <a:t>la</a:t>
            </a:r>
            <a:r>
              <a:rPr lang="es-AR" sz="1000" baseline="0" dirty="0" smtClean="0">
                <a:solidFill>
                  <a:srgbClr val="000000"/>
                </a:solidFill>
                <a:latin typeface="Arial" pitchFamily="34" charset="0"/>
              </a:rPr>
              <a:t> rampa de subida </a:t>
            </a:r>
            <a:r>
              <a:rPr lang="es-AR" sz="1000" dirty="0" smtClean="0">
                <a:solidFill>
                  <a:srgbClr val="000000"/>
                </a:solidFill>
                <a:latin typeface="Arial" pitchFamily="34" charset="0"/>
              </a:rPr>
              <a:t>o de bajada con </a:t>
            </a:r>
            <a:r>
              <a:rPr lang="es-AR" sz="1000" dirty="0" smtClean="0">
                <a:solidFill>
                  <a:srgbClr val="000000"/>
                </a:solidFill>
                <a:latin typeface="Arial" pitchFamily="34" charset="0"/>
              </a:rPr>
              <a:t>un alto grado de resolución horizontal.</a:t>
            </a:r>
          </a:p>
          <a:p>
            <a:pPr eaLnBrk="1" hangingPunct="1">
              <a:spcBef>
                <a:spcPts val="425"/>
              </a:spcBef>
            </a:pPr>
            <a:r>
              <a:rPr lang="es-AR" sz="1000" dirty="0" smtClean="0">
                <a:solidFill>
                  <a:srgbClr val="000000"/>
                </a:solidFill>
                <a:latin typeface="Arial" pitchFamily="34" charset="0"/>
              </a:rPr>
              <a:t>Por último, puede que tenga que ajustar el nivel de disparo para obtener una pantalla estable. Cuando gire la perilla de nivel de disparo, aparecerá un indicador de nivel de disparo horizontal (similar a un cursor de </a:t>
            </a:r>
            <a:r>
              <a:rPr lang="es-AR" sz="1000" dirty="0" smtClean="0">
                <a:solidFill>
                  <a:srgbClr val="000000"/>
                </a:solidFill>
                <a:latin typeface="Arial" pitchFamily="34" charset="0"/>
              </a:rPr>
              <a:t>voltaje) </a:t>
            </a:r>
            <a:r>
              <a:rPr lang="es-AR" sz="1000" dirty="0" smtClean="0">
                <a:solidFill>
                  <a:srgbClr val="000000"/>
                </a:solidFill>
                <a:latin typeface="Arial" pitchFamily="34" charset="0"/>
              </a:rPr>
              <a:t>para mostrar el nivel de disparo real. El ajuste de nivel de disparo adecuado suele ser alrededor del 50% de la amplitud vertical de la señal. Una forma rápida para establecer el nivel de disparo en 50% en una señal de entrada repetitiva es pulsar simplemente la perilla de nivel de disparo. Vamos a discutir la función de disparo en profundidad más adelante.</a:t>
            </a:r>
          </a:p>
          <a:p>
            <a:pPr eaLnBrk="1" hangingPunct="1">
              <a:spcBef>
                <a:spcPts val="425"/>
              </a:spcBef>
            </a:pPr>
            <a:r>
              <a:rPr lang="es-AR" sz="1000" dirty="0" smtClean="0">
                <a:solidFill>
                  <a:srgbClr val="000000"/>
                </a:solidFill>
                <a:latin typeface="Arial" pitchFamily="34" charset="0"/>
              </a:rPr>
              <a:t>Tenga en cuenta que después de ajustar los controles de nivel vertical, horizontal y de disparo, es posible que deba volver atrás y volver a ajustar algunas de las opciones hasta que aparezca la imagen que desea ver.</a:t>
            </a:r>
          </a:p>
          <a:p>
            <a:pPr eaLnBrk="1" hangingPunct="1">
              <a:spcBef>
                <a:spcPts val="425"/>
              </a:spcBef>
            </a:pPr>
            <a:r>
              <a:rPr lang="es-AR" sz="1000" dirty="0" smtClean="0">
                <a:solidFill>
                  <a:srgbClr val="000000"/>
                </a:solidFill>
                <a:latin typeface="Arial" pitchFamily="34" charset="0"/>
              </a:rPr>
              <a:t>Tenga en cuenta que otra manera rápida y fácil de configurar la escala del osciloscopio en señales de entrada simples repetitivas es utilizar la función de </a:t>
            </a:r>
            <a:r>
              <a:rPr lang="es-AR" sz="1000" dirty="0" err="1" smtClean="0">
                <a:solidFill>
                  <a:srgbClr val="000000"/>
                </a:solidFill>
                <a:latin typeface="Arial" pitchFamily="34" charset="0"/>
              </a:rPr>
              <a:t>Autoescala</a:t>
            </a:r>
            <a:r>
              <a:rPr lang="es-AR" sz="1000" dirty="0" smtClean="0">
                <a:solidFill>
                  <a:srgbClr val="000000"/>
                </a:solidFill>
                <a:latin typeface="Arial" pitchFamily="34" charset="0"/>
              </a:rPr>
              <a:t> del osciloscopio. Sin embargo, la función </a:t>
            </a:r>
            <a:r>
              <a:rPr lang="es-AR" sz="1000" dirty="0" err="1" smtClean="0">
                <a:solidFill>
                  <a:srgbClr val="000000"/>
                </a:solidFill>
                <a:latin typeface="Arial" pitchFamily="34" charset="0"/>
              </a:rPr>
              <a:t>Autoescala</a:t>
            </a:r>
            <a:r>
              <a:rPr lang="es-AR" sz="1000" dirty="0" smtClean="0">
                <a:solidFill>
                  <a:srgbClr val="000000"/>
                </a:solidFill>
                <a:latin typeface="Arial" pitchFamily="34" charset="0"/>
              </a:rPr>
              <a:t> no siempre funciona en señales más complejas. Y si usted usa esta función en el osciloscopio, es posible que nunca aprenda a utilizar efectivamente el osciloscopio cuando se requieran ajustes manuales. Además, el profesor tiene la capacidad de deshabilitar la característica </a:t>
            </a:r>
            <a:r>
              <a:rPr lang="es-AR" sz="1000" dirty="0" err="1" smtClean="0">
                <a:solidFill>
                  <a:srgbClr val="000000"/>
                </a:solidFill>
                <a:latin typeface="Arial" pitchFamily="34" charset="0"/>
              </a:rPr>
              <a:t>Autoescala</a:t>
            </a:r>
            <a:r>
              <a:rPr lang="es-AR" sz="1000" dirty="0" smtClean="0">
                <a:solidFill>
                  <a:srgbClr val="000000"/>
                </a:solidFill>
                <a:latin typeface="Arial" pitchFamily="34" charset="0"/>
              </a:rPr>
              <a:t> en el osciloscopio mediante la descarga de un comando especial.</a:t>
            </a:r>
          </a:p>
          <a:p>
            <a:pPr eaLnBrk="1" hangingPunct="1">
              <a:spcBef>
                <a:spcPts val="425"/>
              </a:spcBef>
            </a:pPr>
            <a:r>
              <a:rPr lang="es-AR" sz="1000" u="sng" dirty="0" smtClean="0">
                <a:solidFill>
                  <a:srgbClr val="000000"/>
                </a:solidFill>
                <a:latin typeface="Arial" pitchFamily="34" charset="0"/>
              </a:rPr>
              <a:t>Nota para el profesor: </a:t>
            </a:r>
            <a:r>
              <a:rPr lang="es-AR" sz="1000" dirty="0" smtClean="0">
                <a:solidFill>
                  <a:srgbClr val="000000"/>
                </a:solidFill>
                <a:latin typeface="Arial" pitchFamily="34" charset="0"/>
              </a:rPr>
              <a:t>Puede deshabilitar esta característica de </a:t>
            </a:r>
            <a:r>
              <a:rPr lang="es-AR" sz="1000" dirty="0" err="1" smtClean="0">
                <a:solidFill>
                  <a:srgbClr val="000000"/>
                </a:solidFill>
                <a:latin typeface="Arial" pitchFamily="34" charset="0"/>
              </a:rPr>
              <a:t>Autoescala</a:t>
            </a:r>
            <a:r>
              <a:rPr lang="es-AR" sz="1000" dirty="0" smtClean="0">
                <a:solidFill>
                  <a:srgbClr val="000000"/>
                </a:solidFill>
                <a:latin typeface="Arial" pitchFamily="34" charset="0"/>
              </a:rPr>
              <a:t> descargando el comando “:</a:t>
            </a:r>
            <a:r>
              <a:rPr lang="es-AR" sz="1000" dirty="0" err="1" smtClean="0">
                <a:solidFill>
                  <a:srgbClr val="000000"/>
                </a:solidFill>
                <a:latin typeface="Arial" pitchFamily="34" charset="0"/>
              </a:rPr>
              <a:t>AUToscale</a:t>
            </a:r>
            <a:r>
              <a:rPr lang="es-AR" sz="1000" dirty="0" smtClean="0">
                <a:solidFill>
                  <a:srgbClr val="000000"/>
                </a:solidFill>
                <a:latin typeface="Arial" pitchFamily="34" charset="0"/>
              </a:rPr>
              <a:t> </a:t>
            </a:r>
            <a:r>
              <a:rPr lang="es-AR" sz="1000" dirty="0" err="1" smtClean="0">
                <a:solidFill>
                  <a:srgbClr val="000000"/>
                </a:solidFill>
                <a:latin typeface="Arial" pitchFamily="34" charset="0"/>
              </a:rPr>
              <a:t>DISable</a:t>
            </a:r>
            <a:r>
              <a:rPr lang="es-AR" sz="1000" dirty="0" smtClean="0">
                <a:solidFill>
                  <a:srgbClr val="000000"/>
                </a:solidFill>
                <a:latin typeface="Arial" pitchFamily="34" charset="0"/>
              </a:rPr>
              <a:t>” a través de una conexión USB o LAN. Después de descargar este comando en el osciloscopio, la función de </a:t>
            </a:r>
            <a:r>
              <a:rPr lang="es-AR" sz="1000" dirty="0" err="1" smtClean="0">
                <a:solidFill>
                  <a:srgbClr val="000000"/>
                </a:solidFill>
                <a:latin typeface="Arial" pitchFamily="34" charset="0"/>
              </a:rPr>
              <a:t>Autoescala</a:t>
            </a:r>
            <a:r>
              <a:rPr lang="es-AR" sz="1000" dirty="0" smtClean="0">
                <a:solidFill>
                  <a:srgbClr val="000000"/>
                </a:solidFill>
                <a:latin typeface="Arial" pitchFamily="34" charset="0"/>
              </a:rPr>
              <a:t> estará permanentemente incapacitada hasta que se descargue el comando “activar” (:</a:t>
            </a:r>
            <a:r>
              <a:rPr lang="es-AR" sz="1000" dirty="0" err="1" smtClean="0">
                <a:solidFill>
                  <a:srgbClr val="000000"/>
                </a:solidFill>
                <a:latin typeface="Arial" pitchFamily="34" charset="0"/>
              </a:rPr>
              <a:t>AUToscale</a:t>
            </a:r>
            <a:r>
              <a:rPr lang="es-AR" sz="1000" dirty="0" smtClean="0">
                <a:solidFill>
                  <a:srgbClr val="000000"/>
                </a:solidFill>
                <a:latin typeface="Arial" pitchFamily="34" charset="0"/>
              </a:rPr>
              <a:t> </a:t>
            </a:r>
            <a:r>
              <a:rPr lang="es-AR" sz="1000" dirty="0" err="1" smtClean="0">
                <a:solidFill>
                  <a:srgbClr val="000000"/>
                </a:solidFill>
                <a:latin typeface="Arial" pitchFamily="34" charset="0"/>
              </a:rPr>
              <a:t>ENABle</a:t>
            </a:r>
            <a:r>
              <a:rPr lang="es-AR" sz="1000" dirty="0" smtClean="0">
                <a:solidFill>
                  <a:srgbClr val="000000"/>
                </a:solidFill>
                <a:latin typeface="Arial" pitchFamily="34" charset="0"/>
              </a:rPr>
              <a:t>).</a:t>
            </a:r>
          </a:p>
          <a:p>
            <a:pPr eaLnBrk="1" hangingPunct="1">
              <a:spcBef>
                <a:spcPts val="425"/>
              </a:spcBef>
            </a:pPr>
            <a:endParaRPr lang="es-AR" sz="1000" dirty="0" smtClean="0">
              <a:latin typeface="Arial" pitchFamily="34" charset="0"/>
            </a:endParaRPr>
          </a:p>
        </p:txBody>
      </p:sp>
      <p:sp>
        <p:nvSpPr>
          <p:cNvPr id="40963" name="Slide Number Placeholder 3"/>
          <p:cNvSpPr>
            <a:spLocks noGrp="1"/>
          </p:cNvSpPr>
          <p:nvPr>
            <p:ph type="sldNum" sz="quarter" idx="5"/>
          </p:nvPr>
        </p:nvSpPr>
        <p:spPr>
          <a:noFill/>
        </p:spPr>
        <p:txBody>
          <a:bodyPr/>
          <a:lstStyle/>
          <a:p>
            <a:fld id="{B0CE680D-E8E7-4838-9397-A3F19C3FADF8}"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xfrm>
            <a:off x="710573" y="4862141"/>
            <a:ext cx="5678154" cy="4785241"/>
          </a:xfrm>
          <a:noFill/>
          <a:ln/>
        </p:spPr>
        <p:txBody>
          <a:bodyPr/>
          <a:lstStyle/>
          <a:p>
            <a:pPr eaLnBrk="1" hangingPunct="1">
              <a:spcBef>
                <a:spcPts val="425"/>
              </a:spcBef>
            </a:pPr>
            <a:r>
              <a:rPr lang="es-AR" b="1" dirty="0" smtClean="0">
                <a:solidFill>
                  <a:srgbClr val="000000"/>
                </a:solidFill>
                <a:latin typeface="Arial" pitchFamily="34" charset="0"/>
              </a:rPr>
              <a:t>Comprensión de la función de disparo del osciloscopio</a:t>
            </a:r>
          </a:p>
          <a:p>
            <a:pPr eaLnBrk="1" hangingPunct="1">
              <a:spcBef>
                <a:spcPts val="425"/>
              </a:spcBef>
            </a:pPr>
            <a:r>
              <a:rPr lang="es-AR" dirty="0" smtClean="0">
                <a:solidFill>
                  <a:srgbClr val="000000"/>
                </a:solidFill>
                <a:latin typeface="Arial" pitchFamily="34" charset="0"/>
              </a:rPr>
              <a:t>El disparo a menudo es la función menos entendida del osciloscopio, pero es una de las capacidades más importantes del osciloscopio que debe entender, especialmente si necesita supervisar señales muy complejas. Piense en la función de disparo del osciloscopio como la “captura de una imagen sincronizada”. Y una imagen de la forma de onda en realidad se compone de muchas muestras digitalizadas individuales y consecutivas. </a:t>
            </a:r>
          </a:p>
          <a:p>
            <a:pPr eaLnBrk="1" hangingPunct="1">
              <a:spcBef>
                <a:spcPts val="425"/>
              </a:spcBef>
            </a:pPr>
            <a:r>
              <a:rPr lang="es-AR" dirty="0" smtClean="0">
                <a:solidFill>
                  <a:srgbClr val="000000"/>
                </a:solidFill>
                <a:latin typeface="Arial" pitchFamily="34" charset="0"/>
              </a:rPr>
              <a:t>Cuando supervisa una señal de entrada repetitiva, que es algo típico, el osciloscopio realiza adquisiciones repetitivas (o captura de imágenes repetitivas) para mostrar una imagen “en vivo” de su señal de entrada. Esta captura de imagen repetitiva que realiza el osciloscopio debe sincronizarse con un único punto de la señal de entrada con el fin de mostrar una forma de onda estable en la pantalla del osciloscopio. </a:t>
            </a:r>
          </a:p>
          <a:p>
            <a:pPr eaLnBrk="1" hangingPunct="1">
              <a:spcBef>
                <a:spcPts val="425"/>
              </a:spcBef>
            </a:pPr>
            <a:r>
              <a:rPr lang="es-AR" dirty="0" smtClean="0">
                <a:solidFill>
                  <a:srgbClr val="000000"/>
                </a:solidFill>
                <a:latin typeface="Arial" pitchFamily="34" charset="0"/>
              </a:rPr>
              <a:t>Aunque algunos osciloscopios poseen varios modos de disparo avanzado para elegir, el tipo más común de disparo es disparar el osciloscopio cuando la señal de entrada atraviesa un nivel determinado de umbral de </a:t>
            </a:r>
            <a:r>
              <a:rPr lang="es-AR" dirty="0" smtClean="0">
                <a:solidFill>
                  <a:srgbClr val="000000"/>
                </a:solidFill>
                <a:latin typeface="Arial" pitchFamily="34" charset="0"/>
              </a:rPr>
              <a:t>voltaje, </a:t>
            </a:r>
            <a:r>
              <a:rPr lang="es-AR" dirty="0" smtClean="0">
                <a:solidFill>
                  <a:srgbClr val="000000"/>
                </a:solidFill>
                <a:latin typeface="Arial" pitchFamily="34" charset="0"/>
              </a:rPr>
              <a:t>ya sea en una dirección positiva o negativa. A esto le llamamos “disparo por borde”. En otras palabras, el osciloscopio realiza el disparo (captura de imágenes) cuando la señal de entrada cambia de un nivel de </a:t>
            </a:r>
            <a:r>
              <a:rPr lang="es-AR" dirty="0" smtClean="0">
                <a:solidFill>
                  <a:srgbClr val="000000"/>
                </a:solidFill>
                <a:latin typeface="Arial" pitchFamily="34" charset="0"/>
              </a:rPr>
              <a:t>voltaje </a:t>
            </a:r>
            <a:r>
              <a:rPr lang="es-AR" dirty="0" smtClean="0">
                <a:solidFill>
                  <a:srgbClr val="000000"/>
                </a:solidFill>
                <a:latin typeface="Arial" pitchFamily="34" charset="0"/>
              </a:rPr>
              <a:t>inferior a un nivel más alto de </a:t>
            </a:r>
            <a:r>
              <a:rPr lang="es-AR" dirty="0" smtClean="0">
                <a:solidFill>
                  <a:srgbClr val="000000"/>
                </a:solidFill>
                <a:latin typeface="Arial" pitchFamily="34" charset="0"/>
              </a:rPr>
              <a:t>voltaje </a:t>
            </a:r>
            <a:r>
              <a:rPr lang="es-AR" dirty="0" smtClean="0">
                <a:solidFill>
                  <a:srgbClr val="000000"/>
                </a:solidFill>
                <a:latin typeface="Arial" pitchFamily="34" charset="0"/>
              </a:rPr>
              <a:t>(dispara sobre el borde ascendente) o cuando la señal de entrada cambia de un mayor nivel de </a:t>
            </a:r>
            <a:r>
              <a:rPr lang="es-AR" dirty="0" smtClean="0">
                <a:solidFill>
                  <a:srgbClr val="000000"/>
                </a:solidFill>
                <a:latin typeface="Arial" pitchFamily="34" charset="0"/>
              </a:rPr>
              <a:t>voltaje </a:t>
            </a:r>
            <a:r>
              <a:rPr lang="es-AR" dirty="0" smtClean="0">
                <a:solidFill>
                  <a:srgbClr val="000000"/>
                </a:solidFill>
                <a:latin typeface="Arial" pitchFamily="34" charset="0"/>
              </a:rPr>
              <a:t>a un nivel de </a:t>
            </a:r>
            <a:r>
              <a:rPr lang="es-AR" dirty="0" smtClean="0">
                <a:solidFill>
                  <a:srgbClr val="000000"/>
                </a:solidFill>
                <a:latin typeface="Arial" pitchFamily="34" charset="0"/>
              </a:rPr>
              <a:t>voltaje </a:t>
            </a:r>
            <a:r>
              <a:rPr lang="es-AR" dirty="0" smtClean="0">
                <a:solidFill>
                  <a:srgbClr val="000000"/>
                </a:solidFill>
                <a:latin typeface="Arial" pitchFamily="34" charset="0"/>
              </a:rPr>
              <a:t>inferior (disparar sobre el borde descendente).</a:t>
            </a:r>
          </a:p>
          <a:p>
            <a:pPr eaLnBrk="1" hangingPunct="1">
              <a:spcBef>
                <a:spcPts val="425"/>
              </a:spcBef>
            </a:pPr>
            <a:r>
              <a:rPr lang="es-AR" dirty="0" smtClean="0">
                <a:solidFill>
                  <a:srgbClr val="000000"/>
                </a:solidFill>
                <a:latin typeface="Arial" pitchFamily="34" charset="0"/>
              </a:rPr>
              <a:t>La fotografía del llegada de una carrera de caballos es análoga al disparo en el osciloscopio Para registrar con precisión el final de la carrera, el obturador de la cámara debe estar sincronizado al momento en que la nariz del caballo a la cabeza cruza la línea final en la dirección de avance.</a:t>
            </a:r>
          </a:p>
          <a:p>
            <a:pPr eaLnBrk="1" hangingPunct="1">
              <a:spcBef>
                <a:spcPct val="0"/>
              </a:spcBef>
            </a:pPr>
            <a:endParaRPr lang="es-AR" dirty="0" smtClean="0">
              <a:latin typeface="Arial" pitchFamily="34" charset="0"/>
            </a:endParaRPr>
          </a:p>
        </p:txBody>
      </p:sp>
      <p:sp>
        <p:nvSpPr>
          <p:cNvPr id="43011" name="Slide Number Placeholder 3"/>
          <p:cNvSpPr>
            <a:spLocks noGrp="1"/>
          </p:cNvSpPr>
          <p:nvPr>
            <p:ph type="sldNum" sz="quarter" idx="5"/>
          </p:nvPr>
        </p:nvSpPr>
        <p:spPr>
          <a:noFill/>
        </p:spPr>
        <p:txBody>
          <a:bodyPr/>
          <a:lstStyle/>
          <a:p>
            <a:fld id="{4BA3871E-0FDE-42B9-B39F-9A980BA0AF45}"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540164" y="4862141"/>
            <a:ext cx="6096138" cy="5120802"/>
          </a:xfrm>
        </p:spPr>
        <p:txBody>
          <a:bodyPr>
            <a:normAutofit lnSpcReduction="10000"/>
          </a:bodyPr>
          <a:lstStyle/>
          <a:p>
            <a:pPr eaLnBrk="1" hangingPunct="1">
              <a:lnSpc>
                <a:spcPct val="80000"/>
              </a:lnSpc>
              <a:spcBef>
                <a:spcPts val="466"/>
              </a:spcBef>
            </a:pPr>
            <a:r>
              <a:rPr lang="es-AR" sz="1100" b="1" dirty="0" smtClean="0">
                <a:solidFill>
                  <a:srgbClr val="000000"/>
                </a:solidFill>
                <a:latin typeface="Arial" pitchFamily="34" charset="0"/>
              </a:rPr>
              <a:t>Ejemplos de la función de disparo</a:t>
            </a:r>
          </a:p>
          <a:p>
            <a:pPr eaLnBrk="1" hangingPunct="1">
              <a:lnSpc>
                <a:spcPct val="80000"/>
              </a:lnSpc>
              <a:spcBef>
                <a:spcPts val="466"/>
              </a:spcBef>
            </a:pPr>
            <a:r>
              <a:rPr lang="es-AR" sz="1100" dirty="0" smtClean="0">
                <a:solidFill>
                  <a:srgbClr val="000000"/>
                </a:solidFill>
                <a:latin typeface="Arial" pitchFamily="34" charset="0"/>
              </a:rPr>
              <a:t>En esta diapositiva se muestran tres ejemplos de disparo del osciloscopio. En la captura de pantalla a la izquierda, el nivel de disparo del osciloscopio se establece por encima de la forma de onda. En este caso la señal de entrada no cruza el nivel del umbral de disparo en cualquier dirección. Si utiliza el modo de disparo "automático" predeterminado del osciloscopio, el osciloscopio, a continuación, captura imágenes asincrónicas de la señal de entrada y observamos lo que parece ser una forma de onda inestable. Esto es realmente un ejemplo de no disparo. </a:t>
            </a:r>
          </a:p>
          <a:p>
            <a:pPr eaLnBrk="1" hangingPunct="1">
              <a:lnSpc>
                <a:spcPct val="80000"/>
              </a:lnSpc>
              <a:spcBef>
                <a:spcPts val="466"/>
              </a:spcBef>
            </a:pPr>
            <a:r>
              <a:rPr lang="es-AR" sz="1100" dirty="0" smtClean="0">
                <a:solidFill>
                  <a:srgbClr val="000000"/>
                </a:solidFill>
                <a:latin typeface="Arial" pitchFamily="34" charset="0"/>
              </a:rPr>
              <a:t>Cuando se utiliza el modo de disparo "automático", el osciloscopio genera un disparo asincrónico "automático" si un evento de disparo real no se produce después de un período determinado de tiempo de espera. Aunque nuestra forma de onda no está sincronizada y parezca inestable, por lo menos podemos ver cómo la forma de onda se escala verticalmente. Si hubiésemos utilizado el modo de disparo "normal" del osciloscopio con el nivel de disparo establecido por encima de la forma de onda, el osciloscopio no hubiera capturado ninguna imagen y no observaríamos ninguna forma de onda, estable o inestable.</a:t>
            </a:r>
          </a:p>
          <a:p>
            <a:pPr eaLnBrk="1" hangingPunct="1">
              <a:lnSpc>
                <a:spcPct val="80000"/>
              </a:lnSpc>
              <a:spcBef>
                <a:spcPts val="466"/>
              </a:spcBef>
            </a:pPr>
            <a:r>
              <a:rPr lang="es-AR" sz="1100" dirty="0" smtClean="0">
                <a:solidFill>
                  <a:srgbClr val="000000"/>
                </a:solidFill>
                <a:latin typeface="Arial" pitchFamily="34" charset="0"/>
              </a:rPr>
              <a:t>En la captura de pantalla en el medio, el osciloscopio se ajustó para disparar en los bordes ascendentes de la señal de entrada con el nivel de disparo configurado en aproximadamente un 50% del nivel. En este caso, podemos ver un borde ascendente de la señal de entrada exactamente en el centro de la pantalla. Esta es la ubicación predeterminada de disparo del osciloscopio. </a:t>
            </a:r>
          </a:p>
          <a:p>
            <a:pPr eaLnBrk="1" hangingPunct="1">
              <a:lnSpc>
                <a:spcPct val="80000"/>
              </a:lnSpc>
              <a:spcBef>
                <a:spcPts val="466"/>
              </a:spcBef>
            </a:pPr>
            <a:r>
              <a:rPr lang="es-AR" sz="1100" dirty="0" smtClean="0">
                <a:solidFill>
                  <a:srgbClr val="000000"/>
                </a:solidFill>
                <a:latin typeface="Arial" pitchFamily="34" charset="0"/>
              </a:rPr>
              <a:t>En la captura de pantalla a la derecha, el osciloscopio se ajustó para disparar en los bordes descendentes de la señal de entrada con el nivel de disparo configurado en un nivel superior (+2,0 V), que está más cerca del pico positivo de la forma de onda. Ahora, podemos ver un borde descendente de la señal de entrada exactamente en el centro de la pantalla. Una vez más, este es el punto de disparo.</a:t>
            </a:r>
          </a:p>
          <a:p>
            <a:pPr eaLnBrk="1" hangingPunct="1">
              <a:lnSpc>
                <a:spcPct val="80000"/>
              </a:lnSpc>
              <a:spcBef>
                <a:spcPts val="466"/>
              </a:spcBef>
            </a:pPr>
            <a:r>
              <a:rPr lang="es-AR" sz="1100" dirty="0" smtClean="0">
                <a:solidFill>
                  <a:srgbClr val="000000"/>
                </a:solidFill>
                <a:latin typeface="Arial" pitchFamily="34" charset="0"/>
              </a:rPr>
              <a:t>Aunque la localización de disparo predeterminada en todos los osciloscopios digitales es en el centro de la pantalla (horizontal), puede volver a posicionar la ubicación de disparo hacia la izquierda o la derecha si ajusta la perilla de retardo horizontal, a veces llamada la perilla de posición horizontal. Los osciloscopios más antiguos con tecnología analógica sólo pueden disparar en el lado izquierdo de la pantalla. Esto significa que los osciloscopios analógicos sólo pueden mostrar partes de las formas de onda que se producen después del disparo, a veces llamados “datos positivos de tiempo”. Sin embargo, los DSO pueden mostrar partes de formas de onda, tanto antes (tiempo negativo o datos previos al disparo) como después (datos positivos de tiempo) del evento de disparo. Observar los datos previos al disparo puede ser útil para analizar los datos de la forma de onda que pueden haber dado lugar a un error de disparo específico. </a:t>
            </a:r>
          </a:p>
        </p:txBody>
      </p:sp>
      <p:sp>
        <p:nvSpPr>
          <p:cNvPr id="45059" name="Slide Number Placeholder 3"/>
          <p:cNvSpPr>
            <a:spLocks noGrp="1"/>
          </p:cNvSpPr>
          <p:nvPr>
            <p:ph type="sldNum" sz="quarter" idx="5"/>
          </p:nvPr>
        </p:nvSpPr>
        <p:spPr>
          <a:noFill/>
        </p:spPr>
        <p:txBody>
          <a:bodyPr/>
          <a:lstStyle/>
          <a:p>
            <a:fld id="{40E884C3-E6AD-4D70-96C9-FC7121FFFACC}"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Funciones de disparo avanzadas del osciloscopio</a:t>
            </a:r>
          </a:p>
          <a:p>
            <a:pPr eaLnBrk="1" hangingPunct="1">
              <a:spcBef>
                <a:spcPts val="425"/>
              </a:spcBef>
            </a:pPr>
            <a:r>
              <a:rPr lang="es-AR" dirty="0" smtClean="0">
                <a:solidFill>
                  <a:srgbClr val="000000"/>
                </a:solidFill>
                <a:latin typeface="Arial" pitchFamily="34" charset="0"/>
              </a:rPr>
              <a:t>A pesar de que principalmente va a utilizar disparos ascendentes y descendentes simples para la mayoría de los experimentos de Ingeniería Electrónica/Física asignados durante sus estudios, algunos de los osciloscopios más avanzados de hoy en día ofrecen los modos de disparo más avanzados con el fin de sincronizar las adquisiciones (captura de imágenes de forma de onda) en señales más complejas. </a:t>
            </a:r>
          </a:p>
          <a:p>
            <a:pPr eaLnBrk="1" hangingPunct="1">
              <a:spcBef>
                <a:spcPts val="425"/>
              </a:spcBef>
            </a:pPr>
            <a:r>
              <a:rPr lang="es-AR" dirty="0" smtClean="0">
                <a:solidFill>
                  <a:srgbClr val="000000"/>
                </a:solidFill>
                <a:latin typeface="Arial" pitchFamily="34" charset="0"/>
              </a:rPr>
              <a:t>En este ejemplo en particular, estamos mostrando una señal de datos y reloj de bus serial I</a:t>
            </a:r>
            <a:r>
              <a:rPr lang="es-AR" baseline="30000" dirty="0" smtClean="0">
                <a:solidFill>
                  <a:srgbClr val="000000"/>
                </a:solidFill>
                <a:latin typeface="Arial" pitchFamily="34" charset="0"/>
              </a:rPr>
              <a:t>2</a:t>
            </a:r>
            <a:r>
              <a:rPr lang="es-AR" dirty="0" smtClean="0">
                <a:solidFill>
                  <a:srgbClr val="000000"/>
                </a:solidFill>
                <a:latin typeface="Arial" pitchFamily="34" charset="0"/>
              </a:rPr>
              <a:t>C compleja. Disparar en una condición de bus serial única, como una operación de escritura a una dirección específica requiere de un disparo I</a:t>
            </a:r>
            <a:r>
              <a:rPr lang="es-AR" baseline="30000" dirty="0" smtClean="0">
                <a:solidFill>
                  <a:srgbClr val="000000"/>
                </a:solidFill>
                <a:latin typeface="Arial" pitchFamily="34" charset="0"/>
              </a:rPr>
              <a:t>2</a:t>
            </a:r>
            <a:r>
              <a:rPr lang="es-AR" dirty="0" smtClean="0">
                <a:solidFill>
                  <a:srgbClr val="000000"/>
                </a:solidFill>
                <a:latin typeface="Arial" pitchFamily="34" charset="0"/>
              </a:rPr>
              <a:t>C. El disparo de borde simple sólo es capaz de disparar en cruces de borde aleatorio.</a:t>
            </a:r>
          </a:p>
        </p:txBody>
      </p:sp>
      <p:sp>
        <p:nvSpPr>
          <p:cNvPr id="47107" name="Slide Number Placeholder 3"/>
          <p:cNvSpPr>
            <a:spLocks noGrp="1"/>
          </p:cNvSpPr>
          <p:nvPr>
            <p:ph type="sldNum" sz="quarter" idx="5"/>
          </p:nvPr>
        </p:nvSpPr>
        <p:spPr>
          <a:noFill/>
        </p:spPr>
        <p:txBody>
          <a:bodyPr/>
          <a:lstStyle/>
          <a:p>
            <a:fld id="{0A4979B7-300F-4F29-8E64-8653CB5BBB32}"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710573" y="4862141"/>
            <a:ext cx="5771397" cy="5204692"/>
          </a:xfrm>
        </p:spPr>
        <p:txBody>
          <a:bodyPr>
            <a:normAutofit fontScale="85000" lnSpcReduction="20000"/>
          </a:bodyPr>
          <a:lstStyle/>
          <a:p>
            <a:pPr eaLnBrk="1" hangingPunct="1">
              <a:spcBef>
                <a:spcPts val="421"/>
              </a:spcBef>
              <a:spcAft>
                <a:spcPts val="0"/>
              </a:spcAft>
              <a:defRPr/>
            </a:pPr>
            <a:r>
              <a:rPr lang="en-US" b="1" dirty="0" err="1">
                <a:solidFill>
                  <a:srgbClr val="000000"/>
                </a:solidFill>
                <a:latin typeface="Arial"/>
              </a:rPr>
              <a:t>Teoría</a:t>
            </a:r>
            <a:r>
              <a:rPr lang="en-US" b="1" dirty="0">
                <a:solidFill>
                  <a:srgbClr val="000000"/>
                </a:solidFill>
                <a:latin typeface="Arial"/>
              </a:rPr>
              <a:t> de </a:t>
            </a:r>
            <a:r>
              <a:rPr lang="en-US" b="1" dirty="0" err="1">
                <a:solidFill>
                  <a:srgbClr val="000000"/>
                </a:solidFill>
                <a:latin typeface="Arial"/>
              </a:rPr>
              <a:t>operación</a:t>
            </a:r>
            <a:r>
              <a:rPr lang="en-US" b="1" dirty="0">
                <a:solidFill>
                  <a:srgbClr val="000000"/>
                </a:solidFill>
                <a:latin typeface="Arial"/>
              </a:rPr>
              <a:t> del </a:t>
            </a:r>
            <a:r>
              <a:rPr lang="en-US" b="1" dirty="0" err="1">
                <a:solidFill>
                  <a:srgbClr val="000000"/>
                </a:solidFill>
                <a:latin typeface="Arial"/>
              </a:rPr>
              <a:t>osciloscopio</a:t>
            </a:r>
            <a:endParaRPr lang="en-US" b="1" dirty="0">
              <a:solidFill>
                <a:srgbClr val="000000"/>
              </a:solidFill>
              <a:latin typeface="Arial"/>
            </a:endParaRPr>
          </a:p>
          <a:p>
            <a:pPr eaLnBrk="1" hangingPunct="1">
              <a:spcBef>
                <a:spcPts val="421"/>
              </a:spcBef>
              <a:spcAft>
                <a:spcPts val="0"/>
              </a:spcAft>
              <a:defRPr/>
            </a:pPr>
            <a:r>
              <a:rPr lang="en-US" dirty="0">
                <a:solidFill>
                  <a:srgbClr val="000000"/>
                </a:solidFill>
                <a:latin typeface="Arial"/>
              </a:rPr>
              <a:t>En el </a:t>
            </a:r>
            <a:r>
              <a:rPr lang="en-US" dirty="0" err="1">
                <a:solidFill>
                  <a:srgbClr val="000000"/>
                </a:solidFill>
                <a:latin typeface="Arial"/>
              </a:rPr>
              <a:t>corazón</a:t>
            </a:r>
            <a:r>
              <a:rPr lang="en-US" dirty="0">
                <a:solidFill>
                  <a:srgbClr val="000000"/>
                </a:solidFill>
                <a:latin typeface="Arial"/>
              </a:rPr>
              <a:t> de </a:t>
            </a:r>
            <a:r>
              <a:rPr lang="en-US" dirty="0" err="1">
                <a:solidFill>
                  <a:srgbClr val="000000"/>
                </a:solidFill>
                <a:latin typeface="Arial"/>
              </a:rPr>
              <a:t>todos</a:t>
            </a:r>
            <a:r>
              <a:rPr lang="en-US" dirty="0">
                <a:solidFill>
                  <a:srgbClr val="000000"/>
                </a:solidFill>
                <a:latin typeface="Arial"/>
              </a:rPr>
              <a:t> los </a:t>
            </a:r>
            <a:r>
              <a:rPr lang="en-US" dirty="0" err="1">
                <a:solidFill>
                  <a:srgbClr val="000000"/>
                </a:solidFill>
                <a:latin typeface="Arial"/>
              </a:rPr>
              <a:t>osciloscopios</a:t>
            </a:r>
            <a:r>
              <a:rPr lang="en-US" dirty="0">
                <a:solidFill>
                  <a:srgbClr val="000000"/>
                </a:solidFill>
                <a:latin typeface="Arial"/>
              </a:rPr>
              <a:t> de </a:t>
            </a:r>
            <a:r>
              <a:rPr lang="en-US" dirty="0" err="1">
                <a:solidFill>
                  <a:srgbClr val="000000"/>
                </a:solidFill>
                <a:latin typeface="Arial"/>
              </a:rPr>
              <a:t>almacenamiento</a:t>
            </a:r>
            <a:r>
              <a:rPr lang="en-US" dirty="0">
                <a:solidFill>
                  <a:srgbClr val="000000"/>
                </a:solidFill>
                <a:latin typeface="Arial"/>
              </a:rPr>
              <a:t> digital (DSO) se </a:t>
            </a:r>
            <a:r>
              <a:rPr lang="en-US" dirty="0" err="1">
                <a:solidFill>
                  <a:srgbClr val="000000"/>
                </a:solidFill>
                <a:latin typeface="Arial"/>
              </a:rPr>
              <a:t>encuentran</a:t>
            </a:r>
            <a:r>
              <a:rPr lang="en-US" dirty="0">
                <a:solidFill>
                  <a:srgbClr val="000000"/>
                </a:solidFill>
                <a:latin typeface="Arial"/>
              </a:rPr>
              <a:t> el </a:t>
            </a:r>
            <a:r>
              <a:rPr lang="en-US" dirty="0" err="1" smtClean="0">
                <a:solidFill>
                  <a:srgbClr val="000000"/>
                </a:solidFill>
                <a:latin typeface="Arial"/>
              </a:rPr>
              <a:t>convertidor</a:t>
            </a:r>
            <a:r>
              <a:rPr lang="en-US" dirty="0" smtClean="0">
                <a:solidFill>
                  <a:srgbClr val="000000"/>
                </a:solidFill>
                <a:latin typeface="Arial"/>
              </a:rPr>
              <a:t> </a:t>
            </a:r>
            <a:r>
              <a:rPr lang="en-US" dirty="0" err="1">
                <a:solidFill>
                  <a:srgbClr val="000000"/>
                </a:solidFill>
                <a:latin typeface="Arial"/>
              </a:rPr>
              <a:t>analógico</a:t>
            </a:r>
            <a:r>
              <a:rPr lang="en-US" dirty="0">
                <a:solidFill>
                  <a:srgbClr val="000000"/>
                </a:solidFill>
                <a:latin typeface="Arial"/>
              </a:rPr>
              <a:t>-digital del </a:t>
            </a:r>
            <a:r>
              <a:rPr lang="en-US" dirty="0" err="1">
                <a:solidFill>
                  <a:srgbClr val="000000"/>
                </a:solidFill>
                <a:latin typeface="Arial"/>
              </a:rPr>
              <a:t>osciloscopio</a:t>
            </a:r>
            <a:r>
              <a:rPr lang="en-US" dirty="0">
                <a:solidFill>
                  <a:srgbClr val="000000"/>
                </a:solidFill>
                <a:latin typeface="Arial"/>
              </a:rPr>
              <a:t> (ADC) y la </a:t>
            </a:r>
            <a:r>
              <a:rPr lang="en-US" dirty="0" err="1">
                <a:solidFill>
                  <a:srgbClr val="000000"/>
                </a:solidFill>
                <a:latin typeface="Arial"/>
              </a:rPr>
              <a:t>memoria</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Este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esencialmente</a:t>
            </a:r>
            <a:r>
              <a:rPr lang="en-US" dirty="0">
                <a:solidFill>
                  <a:srgbClr val="000000"/>
                </a:solidFill>
                <a:latin typeface="Arial"/>
              </a:rPr>
              <a:t> el </a:t>
            </a:r>
            <a:r>
              <a:rPr lang="en-US" dirty="0" err="1">
                <a:solidFill>
                  <a:srgbClr val="000000"/>
                </a:solidFill>
                <a:latin typeface="Arial"/>
              </a:rPr>
              <a:t>componente</a:t>
            </a:r>
            <a:r>
              <a:rPr lang="en-US" dirty="0">
                <a:solidFill>
                  <a:srgbClr val="000000"/>
                </a:solidFill>
                <a:latin typeface="Arial"/>
              </a:rPr>
              <a:t> del </a:t>
            </a:r>
            <a:r>
              <a:rPr lang="en-US" dirty="0" err="1">
                <a:solidFill>
                  <a:srgbClr val="000000"/>
                </a:solidFill>
                <a:latin typeface="Arial"/>
              </a:rPr>
              <a:t>osciloscopio</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captura</a:t>
            </a:r>
            <a:r>
              <a:rPr lang="en-US" dirty="0">
                <a:solidFill>
                  <a:srgbClr val="000000"/>
                </a:solidFill>
                <a:latin typeface="Arial"/>
              </a:rPr>
              <a:t> </a:t>
            </a:r>
            <a:r>
              <a:rPr lang="en-US" dirty="0" err="1">
                <a:solidFill>
                  <a:srgbClr val="000000"/>
                </a:solidFill>
                <a:latin typeface="Arial"/>
              </a:rPr>
              <a:t>imágenes</a:t>
            </a:r>
            <a:r>
              <a:rPr lang="en-US" dirty="0">
                <a:solidFill>
                  <a:srgbClr val="000000"/>
                </a:solidFill>
                <a:latin typeface="Arial"/>
              </a:rPr>
              <a:t> de forma de </a:t>
            </a:r>
            <a:r>
              <a:rPr lang="en-US" dirty="0" err="1">
                <a:solidFill>
                  <a:srgbClr val="000000"/>
                </a:solidFill>
                <a:latin typeface="Arial"/>
              </a:rPr>
              <a:t>onda</a:t>
            </a:r>
            <a:r>
              <a:rPr lang="en-US" dirty="0">
                <a:solidFill>
                  <a:srgbClr val="000000"/>
                </a:solidFill>
                <a:latin typeface="Arial"/>
              </a:rPr>
              <a:t>. El ADC </a:t>
            </a:r>
            <a:r>
              <a:rPr lang="en-US" dirty="0" err="1">
                <a:solidFill>
                  <a:srgbClr val="000000"/>
                </a:solidFill>
                <a:latin typeface="Arial"/>
              </a:rPr>
              <a:t>captura</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a:t>
            </a:r>
            <a:r>
              <a:rPr lang="en-US" dirty="0" err="1">
                <a:solidFill>
                  <a:srgbClr val="000000"/>
                </a:solidFill>
                <a:latin typeface="Arial"/>
              </a:rPr>
              <a:t>analógica</a:t>
            </a:r>
            <a:r>
              <a:rPr lang="en-US" dirty="0">
                <a:solidFill>
                  <a:srgbClr val="000000"/>
                </a:solidFill>
                <a:latin typeface="Arial"/>
              </a:rPr>
              <a:t> y </a:t>
            </a:r>
            <a:r>
              <a:rPr lang="en-US" dirty="0" err="1">
                <a:solidFill>
                  <a:srgbClr val="000000"/>
                </a:solidFill>
                <a:latin typeface="Arial"/>
              </a:rPr>
              <a:t>luego</a:t>
            </a:r>
            <a:r>
              <a:rPr lang="en-US" dirty="0">
                <a:solidFill>
                  <a:srgbClr val="000000"/>
                </a:solidFill>
                <a:latin typeface="Arial"/>
              </a:rPr>
              <a:t> </a:t>
            </a:r>
            <a:r>
              <a:rPr lang="en-US" dirty="0" err="1">
                <a:solidFill>
                  <a:srgbClr val="000000"/>
                </a:solidFill>
                <a:latin typeface="Arial"/>
              </a:rPr>
              <a:t>convierte</a:t>
            </a:r>
            <a:r>
              <a:rPr lang="en-US" dirty="0">
                <a:solidFill>
                  <a:srgbClr val="000000"/>
                </a:solidFill>
                <a:latin typeface="Arial"/>
              </a:rPr>
              <a:t> el valor de </a:t>
            </a:r>
            <a:r>
              <a:rPr lang="en-US" dirty="0" err="1" smtClean="0">
                <a:solidFill>
                  <a:srgbClr val="000000"/>
                </a:solidFill>
                <a:latin typeface="Arial"/>
              </a:rPr>
              <a:t>voltaje</a:t>
            </a:r>
            <a:r>
              <a:rPr lang="en-US" dirty="0" smtClean="0">
                <a:solidFill>
                  <a:srgbClr val="000000"/>
                </a:solidFill>
                <a:latin typeface="Arial"/>
              </a:rPr>
              <a:t> </a:t>
            </a:r>
            <a:r>
              <a:rPr lang="en-US" dirty="0" err="1">
                <a:solidFill>
                  <a:srgbClr val="000000"/>
                </a:solidFill>
                <a:latin typeface="Arial"/>
              </a:rPr>
              <a:t>analógico</a:t>
            </a:r>
            <a:r>
              <a:rPr lang="en-US" dirty="0">
                <a:solidFill>
                  <a:srgbClr val="000000"/>
                </a:solidFill>
                <a:latin typeface="Arial"/>
              </a:rPr>
              <a:t> en un </a:t>
            </a:r>
            <a:r>
              <a:rPr lang="en-US" dirty="0" err="1">
                <a:solidFill>
                  <a:srgbClr val="000000"/>
                </a:solidFill>
                <a:latin typeface="Arial"/>
              </a:rPr>
              <a:t>punto</a:t>
            </a:r>
            <a:r>
              <a:rPr lang="en-US" dirty="0">
                <a:solidFill>
                  <a:srgbClr val="000000"/>
                </a:solidFill>
                <a:latin typeface="Arial"/>
              </a:rPr>
              <a:t> </a:t>
            </a:r>
            <a:r>
              <a:rPr lang="en-US" dirty="0" err="1">
                <a:solidFill>
                  <a:srgbClr val="000000"/>
                </a:solidFill>
                <a:latin typeface="Arial"/>
              </a:rPr>
              <a:t>determinado</a:t>
            </a:r>
            <a:r>
              <a:rPr lang="en-US" dirty="0">
                <a:solidFill>
                  <a:srgbClr val="000000"/>
                </a:solidFill>
                <a:latin typeface="Arial"/>
              </a:rPr>
              <a:t> en el </a:t>
            </a:r>
            <a:r>
              <a:rPr lang="en-US" dirty="0" err="1">
                <a:solidFill>
                  <a:srgbClr val="000000"/>
                </a:solidFill>
                <a:latin typeface="Arial"/>
              </a:rPr>
              <a:t>tiempo</a:t>
            </a:r>
            <a:r>
              <a:rPr lang="en-US" dirty="0">
                <a:solidFill>
                  <a:srgbClr val="000000"/>
                </a:solidFill>
                <a:latin typeface="Arial"/>
              </a:rPr>
              <a:t> a un valor </a:t>
            </a:r>
            <a:r>
              <a:rPr lang="en-US" dirty="0" err="1">
                <a:solidFill>
                  <a:srgbClr val="000000"/>
                </a:solidFill>
                <a:latin typeface="Arial"/>
              </a:rPr>
              <a:t>binario</a:t>
            </a:r>
            <a:r>
              <a:rPr lang="en-US" dirty="0">
                <a:solidFill>
                  <a:srgbClr val="000000"/>
                </a:solidFill>
                <a:latin typeface="Arial"/>
              </a:rPr>
              <a:t> digital. </a:t>
            </a:r>
            <a:r>
              <a:rPr lang="en-US" dirty="0" err="1">
                <a:solidFill>
                  <a:srgbClr val="000000"/>
                </a:solidFill>
                <a:latin typeface="Arial"/>
              </a:rPr>
              <a:t>Esto</a:t>
            </a:r>
            <a:r>
              <a:rPr lang="en-US" dirty="0">
                <a:solidFill>
                  <a:srgbClr val="000000"/>
                </a:solidFill>
                <a:latin typeface="Arial"/>
              </a:rPr>
              <a:t> se </a:t>
            </a:r>
            <a:r>
              <a:rPr lang="en-US" dirty="0" err="1">
                <a:solidFill>
                  <a:srgbClr val="000000"/>
                </a:solidFill>
                <a:latin typeface="Arial"/>
              </a:rPr>
              <a:t>consigue</a:t>
            </a:r>
            <a:r>
              <a:rPr lang="en-US" dirty="0">
                <a:solidFill>
                  <a:srgbClr val="000000"/>
                </a:solidFill>
                <a:latin typeface="Arial"/>
              </a:rPr>
              <a:t> </a:t>
            </a:r>
            <a:r>
              <a:rPr lang="en-US" dirty="0" err="1">
                <a:solidFill>
                  <a:srgbClr val="000000"/>
                </a:solidFill>
                <a:latin typeface="Arial"/>
              </a:rPr>
              <a:t>normalmente</a:t>
            </a:r>
            <a:r>
              <a:rPr lang="en-US" dirty="0">
                <a:solidFill>
                  <a:srgbClr val="000000"/>
                </a:solidFill>
                <a:latin typeface="Arial"/>
              </a:rPr>
              <a:t> con 8 bits de </a:t>
            </a:r>
            <a:r>
              <a:rPr lang="en-US" dirty="0" err="1">
                <a:solidFill>
                  <a:srgbClr val="000000"/>
                </a:solidFill>
                <a:latin typeface="Arial"/>
              </a:rPr>
              <a:t>resolución</a:t>
            </a:r>
            <a:r>
              <a:rPr lang="en-US" dirty="0">
                <a:solidFill>
                  <a:srgbClr val="000000"/>
                </a:solidFill>
                <a:latin typeface="Arial"/>
              </a:rPr>
              <a:t> vertical en la </a:t>
            </a:r>
            <a:r>
              <a:rPr lang="en-US" dirty="0" err="1">
                <a:solidFill>
                  <a:srgbClr val="000000"/>
                </a:solidFill>
                <a:latin typeface="Arial"/>
              </a:rPr>
              <a:t>mayoría</a:t>
            </a:r>
            <a:r>
              <a:rPr lang="en-US" dirty="0">
                <a:solidFill>
                  <a:srgbClr val="000000"/>
                </a:solidFill>
                <a:latin typeface="Arial"/>
              </a:rPr>
              <a:t> de los DSO de hoy. En </a:t>
            </a:r>
            <a:r>
              <a:rPr lang="en-US" dirty="0" err="1">
                <a:solidFill>
                  <a:srgbClr val="000000"/>
                </a:solidFill>
                <a:latin typeface="Arial"/>
              </a:rPr>
              <a:t>otras</a:t>
            </a:r>
            <a:r>
              <a:rPr lang="en-US" dirty="0">
                <a:solidFill>
                  <a:srgbClr val="000000"/>
                </a:solidFill>
                <a:latin typeface="Arial"/>
              </a:rPr>
              <a:t> </a:t>
            </a:r>
            <a:r>
              <a:rPr lang="en-US" dirty="0" err="1">
                <a:solidFill>
                  <a:srgbClr val="000000"/>
                </a:solidFill>
                <a:latin typeface="Arial"/>
              </a:rPr>
              <a:t>palabras</a:t>
            </a:r>
            <a:r>
              <a:rPr lang="en-US" dirty="0">
                <a:solidFill>
                  <a:srgbClr val="000000"/>
                </a:solidFill>
                <a:latin typeface="Arial"/>
              </a:rPr>
              <a:t>, los DSO </a:t>
            </a:r>
            <a:r>
              <a:rPr lang="en-US" dirty="0" err="1">
                <a:solidFill>
                  <a:srgbClr val="000000"/>
                </a:solidFill>
                <a:latin typeface="Arial"/>
              </a:rPr>
              <a:t>más</a:t>
            </a:r>
            <a:r>
              <a:rPr lang="en-US" dirty="0">
                <a:solidFill>
                  <a:srgbClr val="000000"/>
                </a:solidFill>
                <a:latin typeface="Arial"/>
              </a:rPr>
              <a:t> </a:t>
            </a:r>
            <a:r>
              <a:rPr lang="en-US" dirty="0" err="1">
                <a:solidFill>
                  <a:srgbClr val="000000"/>
                </a:solidFill>
                <a:latin typeface="Arial"/>
              </a:rPr>
              <a:t>comunes</a:t>
            </a:r>
            <a:r>
              <a:rPr lang="en-US" dirty="0">
                <a:solidFill>
                  <a:srgbClr val="000000"/>
                </a:solidFill>
                <a:latin typeface="Arial"/>
              </a:rPr>
              <a:t> </a:t>
            </a:r>
            <a:r>
              <a:rPr lang="en-US" dirty="0" err="1">
                <a:solidFill>
                  <a:srgbClr val="000000"/>
                </a:solidFill>
                <a:latin typeface="Arial"/>
              </a:rPr>
              <a:t>pueden</a:t>
            </a:r>
            <a:r>
              <a:rPr lang="en-US" dirty="0">
                <a:solidFill>
                  <a:srgbClr val="000000"/>
                </a:solidFill>
                <a:latin typeface="Arial"/>
              </a:rPr>
              <a:t> resolver </a:t>
            </a:r>
            <a:r>
              <a:rPr lang="en-US" dirty="0" err="1">
                <a:solidFill>
                  <a:srgbClr val="000000"/>
                </a:solidFill>
                <a:latin typeface="Arial"/>
              </a:rPr>
              <a:t>valores</a:t>
            </a:r>
            <a:r>
              <a:rPr lang="en-US" dirty="0">
                <a:solidFill>
                  <a:srgbClr val="000000"/>
                </a:solidFill>
                <a:latin typeface="Arial"/>
              </a:rPr>
              <a:t> de </a:t>
            </a:r>
            <a:r>
              <a:rPr lang="en-US" dirty="0" err="1" smtClean="0">
                <a:solidFill>
                  <a:srgbClr val="000000"/>
                </a:solidFill>
                <a:latin typeface="Arial"/>
              </a:rPr>
              <a:t>voltaje</a:t>
            </a:r>
            <a:r>
              <a:rPr lang="en-US" dirty="0" smtClean="0">
                <a:solidFill>
                  <a:srgbClr val="000000"/>
                </a:solidFill>
                <a:latin typeface="Arial"/>
              </a:rPr>
              <a:t> </a:t>
            </a:r>
            <a:r>
              <a:rPr lang="en-US" dirty="0">
                <a:solidFill>
                  <a:srgbClr val="000000"/>
                </a:solidFill>
                <a:latin typeface="Arial"/>
              </a:rPr>
              <a:t>de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señales</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a:t>
            </a:r>
            <a:r>
              <a:rPr lang="en-US" dirty="0" err="1">
                <a:solidFill>
                  <a:srgbClr val="000000"/>
                </a:solidFill>
                <a:latin typeface="Arial"/>
              </a:rPr>
              <a:t>dentro</a:t>
            </a:r>
            <a:r>
              <a:rPr lang="en-US" dirty="0">
                <a:solidFill>
                  <a:srgbClr val="000000"/>
                </a:solidFill>
                <a:latin typeface="Arial"/>
              </a:rPr>
              <a:t> de 1 parte en 256.</a:t>
            </a:r>
          </a:p>
          <a:p>
            <a:pPr eaLnBrk="1" hangingPunct="1">
              <a:spcBef>
                <a:spcPts val="421"/>
              </a:spcBef>
              <a:spcAft>
                <a:spcPts val="0"/>
              </a:spcAft>
              <a:defRPr/>
            </a:pPr>
            <a:r>
              <a:rPr lang="en-US" dirty="0">
                <a:solidFill>
                  <a:srgbClr val="000000"/>
                </a:solidFill>
                <a:latin typeface="Arial"/>
              </a:rPr>
              <a:t>Los </a:t>
            </a:r>
            <a:r>
              <a:rPr lang="en-US" dirty="0" err="1">
                <a:solidFill>
                  <a:srgbClr val="000000"/>
                </a:solidFill>
                <a:latin typeface="Arial"/>
              </a:rPr>
              <a:t>bloques</a:t>
            </a:r>
            <a:r>
              <a:rPr lang="en-US" dirty="0">
                <a:solidFill>
                  <a:srgbClr val="000000"/>
                </a:solidFill>
                <a:latin typeface="Arial"/>
              </a:rPr>
              <a:t> “</a:t>
            </a:r>
            <a:r>
              <a:rPr lang="en-US" dirty="0" err="1">
                <a:solidFill>
                  <a:srgbClr val="000000"/>
                </a:solidFill>
                <a:latin typeface="Arial"/>
              </a:rPr>
              <a:t>Atenuador</a:t>
            </a:r>
            <a:r>
              <a:rPr lang="en-US" dirty="0">
                <a:solidFill>
                  <a:srgbClr val="000000"/>
                </a:solidFill>
                <a:latin typeface="Arial"/>
              </a:rPr>
              <a:t>”, “</a:t>
            </a:r>
            <a:r>
              <a:rPr lang="en-US" dirty="0" err="1">
                <a:solidFill>
                  <a:srgbClr val="000000"/>
                </a:solidFill>
                <a:latin typeface="Arial"/>
              </a:rPr>
              <a:t>Compensación</a:t>
            </a:r>
            <a:r>
              <a:rPr lang="en-US" dirty="0">
                <a:solidFill>
                  <a:srgbClr val="000000"/>
                </a:solidFill>
                <a:latin typeface="Arial"/>
              </a:rPr>
              <a:t> de CC ” y “</a:t>
            </a:r>
            <a:r>
              <a:rPr lang="en-US" dirty="0" err="1">
                <a:solidFill>
                  <a:srgbClr val="000000"/>
                </a:solidFill>
                <a:latin typeface="Arial"/>
              </a:rPr>
              <a:t>Amplificador</a:t>
            </a:r>
            <a:r>
              <a:rPr lang="en-US" dirty="0">
                <a:solidFill>
                  <a:srgbClr val="000000"/>
                </a:solidFill>
                <a:latin typeface="Arial"/>
              </a:rPr>
              <a:t>” </a:t>
            </a:r>
            <a:r>
              <a:rPr lang="en-US" dirty="0" err="1">
                <a:solidFill>
                  <a:srgbClr val="000000"/>
                </a:solidFill>
                <a:latin typeface="Arial"/>
              </a:rPr>
              <a:t>realizan</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pre </a:t>
            </a:r>
            <a:r>
              <a:rPr lang="en-US" dirty="0" err="1">
                <a:solidFill>
                  <a:srgbClr val="000000"/>
                </a:solidFill>
                <a:latin typeface="Arial"/>
              </a:rPr>
              <a:t>escala</a:t>
            </a:r>
            <a:r>
              <a:rPr lang="en-US" dirty="0">
                <a:solidFill>
                  <a:srgbClr val="000000"/>
                </a:solidFill>
                <a:latin typeface="Arial"/>
              </a:rPr>
              <a:t> de la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a fin de </a:t>
            </a:r>
            <a:r>
              <a:rPr lang="en-US" dirty="0" err="1" smtClean="0">
                <a:solidFill>
                  <a:srgbClr val="000000"/>
                </a:solidFill>
                <a:latin typeface="Arial"/>
              </a:rPr>
              <a:t>amplificar</a:t>
            </a:r>
            <a:r>
              <a:rPr lang="en-US" dirty="0" smtClean="0">
                <a:solidFill>
                  <a:srgbClr val="000000"/>
                </a:solidFill>
                <a:latin typeface="Arial"/>
              </a:rPr>
              <a:t> </a:t>
            </a:r>
            <a:r>
              <a:rPr lang="en-US" dirty="0">
                <a:solidFill>
                  <a:srgbClr val="000000"/>
                </a:solidFill>
                <a:latin typeface="Arial"/>
              </a:rPr>
              <a:t>la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esté</a:t>
            </a:r>
            <a:r>
              <a:rPr lang="en-US" dirty="0">
                <a:solidFill>
                  <a:srgbClr val="000000"/>
                </a:solidFill>
                <a:latin typeface="Arial"/>
              </a:rPr>
              <a:t> </a:t>
            </a:r>
            <a:r>
              <a:rPr lang="en-US" dirty="0" err="1">
                <a:solidFill>
                  <a:srgbClr val="000000"/>
                </a:solidFill>
                <a:latin typeface="Arial"/>
              </a:rPr>
              <a:t>dentro</a:t>
            </a:r>
            <a:r>
              <a:rPr lang="en-US" dirty="0">
                <a:solidFill>
                  <a:srgbClr val="000000"/>
                </a:solidFill>
                <a:latin typeface="Arial"/>
              </a:rPr>
              <a:t> del </a:t>
            </a:r>
            <a:r>
              <a:rPr lang="en-US" dirty="0" err="1">
                <a:solidFill>
                  <a:srgbClr val="000000"/>
                </a:solidFill>
                <a:latin typeface="Arial"/>
              </a:rPr>
              <a:t>rango</a:t>
            </a:r>
            <a:r>
              <a:rPr lang="en-US" dirty="0">
                <a:solidFill>
                  <a:srgbClr val="000000"/>
                </a:solidFill>
                <a:latin typeface="Arial"/>
              </a:rPr>
              <a:t> </a:t>
            </a:r>
            <a:r>
              <a:rPr lang="en-US" dirty="0" err="1">
                <a:solidFill>
                  <a:srgbClr val="000000"/>
                </a:solidFill>
                <a:latin typeface="Arial"/>
              </a:rPr>
              <a:t>dinámico</a:t>
            </a:r>
            <a:r>
              <a:rPr lang="en-US" dirty="0">
                <a:solidFill>
                  <a:srgbClr val="000000"/>
                </a:solidFill>
                <a:latin typeface="Arial"/>
              </a:rPr>
              <a:t> </a:t>
            </a:r>
            <a:r>
              <a:rPr lang="en-US" dirty="0" err="1">
                <a:solidFill>
                  <a:srgbClr val="000000"/>
                </a:solidFill>
                <a:latin typeface="Arial"/>
              </a:rPr>
              <a:t>fijado</a:t>
            </a:r>
            <a:r>
              <a:rPr lang="en-US" dirty="0">
                <a:solidFill>
                  <a:srgbClr val="000000"/>
                </a:solidFill>
                <a:latin typeface="Arial"/>
              </a:rPr>
              <a:t> </a:t>
            </a:r>
            <a:r>
              <a:rPr lang="en-US" dirty="0" smtClean="0">
                <a:solidFill>
                  <a:srgbClr val="000000"/>
                </a:solidFill>
                <a:latin typeface="Arial"/>
              </a:rPr>
              <a:t>del </a:t>
            </a:r>
            <a:r>
              <a:rPr lang="en-US" dirty="0">
                <a:solidFill>
                  <a:srgbClr val="000000"/>
                </a:solidFill>
                <a:latin typeface="Arial"/>
              </a:rPr>
              <a:t>ADC. Al </a:t>
            </a:r>
            <a:r>
              <a:rPr lang="en-US" dirty="0" err="1">
                <a:solidFill>
                  <a:srgbClr val="000000"/>
                </a:solidFill>
                <a:latin typeface="Arial"/>
              </a:rPr>
              <a:t>ajustar</a:t>
            </a:r>
            <a:r>
              <a:rPr lang="en-US" dirty="0">
                <a:solidFill>
                  <a:srgbClr val="000000"/>
                </a:solidFill>
                <a:latin typeface="Arial"/>
              </a:rPr>
              <a:t> la </a:t>
            </a:r>
            <a:r>
              <a:rPr lang="en-US" dirty="0" err="1">
                <a:solidFill>
                  <a:srgbClr val="000000"/>
                </a:solidFill>
                <a:latin typeface="Arial"/>
              </a:rPr>
              <a:t>perilla</a:t>
            </a:r>
            <a:r>
              <a:rPr lang="en-US" dirty="0">
                <a:solidFill>
                  <a:srgbClr val="000000"/>
                </a:solidFill>
                <a:latin typeface="Arial"/>
              </a:rPr>
              <a:t> de V/div, </a:t>
            </a:r>
            <a:r>
              <a:rPr lang="en-US" dirty="0" err="1">
                <a:solidFill>
                  <a:srgbClr val="000000"/>
                </a:solidFill>
                <a:latin typeface="Arial"/>
              </a:rPr>
              <a:t>esto</a:t>
            </a:r>
            <a:r>
              <a:rPr lang="en-US" dirty="0">
                <a:solidFill>
                  <a:srgbClr val="000000"/>
                </a:solidFill>
                <a:latin typeface="Arial"/>
              </a:rPr>
              <a:t> </a:t>
            </a:r>
            <a:r>
              <a:rPr lang="en-US" dirty="0" err="1">
                <a:solidFill>
                  <a:srgbClr val="000000"/>
                </a:solidFill>
                <a:latin typeface="Arial"/>
              </a:rPr>
              <a:t>crea</a:t>
            </a:r>
            <a:r>
              <a:rPr lang="en-US" dirty="0">
                <a:solidFill>
                  <a:srgbClr val="000000"/>
                </a:solidFill>
                <a:latin typeface="Arial"/>
              </a:rPr>
              <a:t> </a:t>
            </a:r>
            <a:r>
              <a:rPr lang="en-US" dirty="0" err="1">
                <a:solidFill>
                  <a:srgbClr val="000000"/>
                </a:solidFill>
                <a:latin typeface="Arial"/>
              </a:rPr>
              <a:t>redes</a:t>
            </a:r>
            <a:r>
              <a:rPr lang="en-US" dirty="0">
                <a:solidFill>
                  <a:srgbClr val="000000"/>
                </a:solidFill>
                <a:latin typeface="Arial"/>
              </a:rPr>
              <a:t> </a:t>
            </a:r>
            <a:r>
              <a:rPr lang="en-US" dirty="0" err="1">
                <a:solidFill>
                  <a:srgbClr val="000000"/>
                </a:solidFill>
                <a:latin typeface="Arial"/>
              </a:rPr>
              <a:t>específicas</a:t>
            </a:r>
            <a:r>
              <a:rPr lang="en-US" dirty="0">
                <a:solidFill>
                  <a:srgbClr val="000000"/>
                </a:solidFill>
                <a:latin typeface="Arial"/>
              </a:rPr>
              <a:t> </a:t>
            </a:r>
            <a:r>
              <a:rPr lang="en-US" dirty="0" err="1">
                <a:solidFill>
                  <a:srgbClr val="000000"/>
                </a:solidFill>
                <a:latin typeface="Arial"/>
              </a:rPr>
              <a:t>divisoras</a:t>
            </a:r>
            <a:r>
              <a:rPr lang="en-US" dirty="0">
                <a:solidFill>
                  <a:srgbClr val="000000"/>
                </a:solidFill>
                <a:latin typeface="Arial"/>
              </a:rPr>
              <a:t> de </a:t>
            </a:r>
            <a:r>
              <a:rPr lang="en-US" dirty="0" err="1" smtClean="0">
                <a:solidFill>
                  <a:srgbClr val="000000"/>
                </a:solidFill>
                <a:latin typeface="Arial"/>
              </a:rPr>
              <a:t>voltaje</a:t>
            </a:r>
            <a:r>
              <a:rPr lang="en-US" dirty="0" smtClean="0">
                <a:solidFill>
                  <a:srgbClr val="000000"/>
                </a:solidFill>
                <a:latin typeface="Arial"/>
              </a:rPr>
              <a:t> </a:t>
            </a:r>
            <a:r>
              <a:rPr lang="en-US" dirty="0">
                <a:solidFill>
                  <a:srgbClr val="000000"/>
                </a:solidFill>
                <a:latin typeface="Arial"/>
              </a:rPr>
              <a:t>en el </a:t>
            </a:r>
            <a:r>
              <a:rPr lang="en-US" dirty="0" err="1">
                <a:solidFill>
                  <a:srgbClr val="000000"/>
                </a:solidFill>
                <a:latin typeface="Arial"/>
              </a:rPr>
              <a:t>bloque</a:t>
            </a:r>
            <a:r>
              <a:rPr lang="en-US" dirty="0">
                <a:solidFill>
                  <a:srgbClr val="000000"/>
                </a:solidFill>
                <a:latin typeface="Arial"/>
              </a:rPr>
              <a:t> </a:t>
            </a:r>
            <a:r>
              <a:rPr lang="en-US" dirty="0" err="1">
                <a:solidFill>
                  <a:srgbClr val="000000"/>
                </a:solidFill>
                <a:latin typeface="Arial"/>
              </a:rPr>
              <a:t>atenuador</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reducir</a:t>
            </a:r>
            <a:r>
              <a:rPr lang="en-US" dirty="0">
                <a:solidFill>
                  <a:srgbClr val="000000"/>
                </a:solidFill>
                <a:latin typeface="Arial"/>
              </a:rPr>
              <a:t> </a:t>
            </a:r>
            <a:r>
              <a:rPr lang="en-US" dirty="0" err="1">
                <a:solidFill>
                  <a:srgbClr val="000000"/>
                </a:solidFill>
                <a:latin typeface="Arial"/>
              </a:rPr>
              <a:t>posiblemente</a:t>
            </a:r>
            <a:r>
              <a:rPr lang="en-US" dirty="0">
                <a:solidFill>
                  <a:srgbClr val="000000"/>
                </a:solidFill>
                <a:latin typeface="Arial"/>
              </a:rPr>
              <a:t> la </a:t>
            </a:r>
            <a:r>
              <a:rPr lang="en-US" dirty="0" err="1">
                <a:solidFill>
                  <a:srgbClr val="000000"/>
                </a:solidFill>
                <a:latin typeface="Arial"/>
              </a:rPr>
              <a:t>amplitud</a:t>
            </a:r>
            <a:r>
              <a:rPr lang="en-US" dirty="0">
                <a:solidFill>
                  <a:srgbClr val="000000"/>
                </a:solidFill>
                <a:latin typeface="Arial"/>
              </a:rPr>
              <a:t> de la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y </a:t>
            </a:r>
            <a:r>
              <a:rPr lang="en-US" dirty="0" err="1">
                <a:solidFill>
                  <a:srgbClr val="000000"/>
                </a:solidFill>
                <a:latin typeface="Arial"/>
              </a:rPr>
              <a:t>también</a:t>
            </a:r>
            <a:r>
              <a:rPr lang="en-US" dirty="0">
                <a:solidFill>
                  <a:srgbClr val="000000"/>
                </a:solidFill>
                <a:latin typeface="Arial"/>
              </a:rPr>
              <a:t> </a:t>
            </a:r>
            <a:r>
              <a:rPr lang="en-US" dirty="0" err="1">
                <a:solidFill>
                  <a:srgbClr val="000000"/>
                </a:solidFill>
                <a:latin typeface="Arial"/>
              </a:rPr>
              <a:t>establece</a:t>
            </a:r>
            <a:r>
              <a:rPr lang="en-US" dirty="0">
                <a:solidFill>
                  <a:srgbClr val="000000"/>
                </a:solidFill>
                <a:latin typeface="Arial"/>
              </a:rPr>
              <a:t> la </a:t>
            </a:r>
            <a:r>
              <a:rPr lang="en-US" dirty="0" err="1">
                <a:solidFill>
                  <a:srgbClr val="000000"/>
                </a:solidFill>
                <a:latin typeface="Arial"/>
              </a:rPr>
              <a:t>ganancia</a:t>
            </a:r>
            <a:r>
              <a:rPr lang="en-US" dirty="0">
                <a:solidFill>
                  <a:srgbClr val="000000"/>
                </a:solidFill>
                <a:latin typeface="Arial"/>
              </a:rPr>
              <a:t> del </a:t>
            </a:r>
            <a:r>
              <a:rPr lang="en-US" dirty="0" err="1">
                <a:solidFill>
                  <a:srgbClr val="000000"/>
                </a:solidFill>
                <a:latin typeface="Arial"/>
              </a:rPr>
              <a:t>amplificador</a:t>
            </a:r>
            <a:r>
              <a:rPr lang="en-US" dirty="0">
                <a:solidFill>
                  <a:srgbClr val="000000"/>
                </a:solidFill>
                <a:latin typeface="Arial"/>
              </a:rPr>
              <a:t>. Al </a:t>
            </a:r>
            <a:r>
              <a:rPr lang="en-US" dirty="0" err="1">
                <a:solidFill>
                  <a:srgbClr val="000000"/>
                </a:solidFill>
                <a:latin typeface="Arial"/>
              </a:rPr>
              <a:t>ajustar</a:t>
            </a:r>
            <a:r>
              <a:rPr lang="en-US" dirty="0">
                <a:solidFill>
                  <a:srgbClr val="000000"/>
                </a:solidFill>
                <a:latin typeface="Arial"/>
              </a:rPr>
              <a:t> la </a:t>
            </a:r>
            <a:r>
              <a:rPr lang="en-US" dirty="0" err="1">
                <a:solidFill>
                  <a:srgbClr val="000000"/>
                </a:solidFill>
                <a:latin typeface="Arial"/>
              </a:rPr>
              <a:t>perilla</a:t>
            </a:r>
            <a:r>
              <a:rPr lang="en-US" dirty="0">
                <a:solidFill>
                  <a:srgbClr val="000000"/>
                </a:solidFill>
                <a:latin typeface="Arial"/>
              </a:rPr>
              <a:t> de </a:t>
            </a:r>
            <a:r>
              <a:rPr lang="en-US" dirty="0" err="1">
                <a:solidFill>
                  <a:srgbClr val="000000"/>
                </a:solidFill>
                <a:latin typeface="Arial"/>
              </a:rPr>
              <a:t>posición</a:t>
            </a:r>
            <a:r>
              <a:rPr lang="en-US" dirty="0">
                <a:solidFill>
                  <a:srgbClr val="000000"/>
                </a:solidFill>
                <a:latin typeface="Arial"/>
              </a:rPr>
              <a:t> vertical, se cambia la </a:t>
            </a:r>
            <a:r>
              <a:rPr lang="en-US" dirty="0" err="1">
                <a:solidFill>
                  <a:srgbClr val="000000"/>
                </a:solidFill>
                <a:latin typeface="Arial"/>
              </a:rPr>
              <a:t>compensación</a:t>
            </a:r>
            <a:r>
              <a:rPr lang="en-US" dirty="0">
                <a:solidFill>
                  <a:srgbClr val="000000"/>
                </a:solidFill>
                <a:latin typeface="Arial"/>
              </a:rPr>
              <a:t> de CC. De </a:t>
            </a:r>
            <a:r>
              <a:rPr lang="en-US" dirty="0" err="1">
                <a:solidFill>
                  <a:srgbClr val="000000"/>
                </a:solidFill>
                <a:latin typeface="Arial"/>
              </a:rPr>
              <a:t>nuevo</a:t>
            </a:r>
            <a:r>
              <a:rPr lang="en-US" dirty="0">
                <a:solidFill>
                  <a:srgbClr val="000000"/>
                </a:solidFill>
                <a:latin typeface="Arial"/>
              </a:rPr>
              <a:t>, </a:t>
            </a:r>
            <a:r>
              <a:rPr lang="en-US" dirty="0" err="1">
                <a:solidFill>
                  <a:srgbClr val="000000"/>
                </a:solidFill>
                <a:latin typeface="Arial"/>
              </a:rPr>
              <a:t>esto</a:t>
            </a:r>
            <a:r>
              <a:rPr lang="en-US" dirty="0">
                <a:solidFill>
                  <a:srgbClr val="000000"/>
                </a:solidFill>
                <a:latin typeface="Arial"/>
              </a:rPr>
              <a:t>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la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puede</a:t>
            </a:r>
            <a:r>
              <a:rPr lang="en-US" dirty="0">
                <a:solidFill>
                  <a:srgbClr val="000000"/>
                </a:solidFill>
                <a:latin typeface="Arial"/>
              </a:rPr>
              <a:t> </a:t>
            </a:r>
            <a:r>
              <a:rPr lang="en-US" dirty="0" err="1">
                <a:solidFill>
                  <a:srgbClr val="000000"/>
                </a:solidFill>
                <a:latin typeface="Arial"/>
              </a:rPr>
              <a:t>tener</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cantidad</a:t>
            </a:r>
            <a:r>
              <a:rPr lang="en-US" dirty="0">
                <a:solidFill>
                  <a:srgbClr val="000000"/>
                </a:solidFill>
                <a:latin typeface="Arial"/>
              </a:rPr>
              <a:t> </a:t>
            </a:r>
            <a:r>
              <a:rPr lang="en-US" dirty="0" err="1">
                <a:solidFill>
                  <a:srgbClr val="000000"/>
                </a:solidFill>
                <a:latin typeface="Arial"/>
              </a:rPr>
              <a:t>específica</a:t>
            </a:r>
            <a:r>
              <a:rPr lang="en-US" dirty="0">
                <a:solidFill>
                  <a:srgbClr val="000000"/>
                </a:solidFill>
                <a:latin typeface="Arial"/>
              </a:rPr>
              <a:t> de </a:t>
            </a:r>
            <a:r>
              <a:rPr lang="en-US" dirty="0" err="1">
                <a:solidFill>
                  <a:srgbClr val="000000"/>
                </a:solidFill>
                <a:latin typeface="Arial"/>
              </a:rPr>
              <a:t>compensación</a:t>
            </a:r>
            <a:r>
              <a:rPr lang="en-US" dirty="0">
                <a:solidFill>
                  <a:srgbClr val="000000"/>
                </a:solidFill>
                <a:latin typeface="Arial"/>
              </a:rPr>
              <a:t> de CC, </a:t>
            </a:r>
            <a:r>
              <a:rPr lang="en-US" dirty="0" err="1">
                <a:solidFill>
                  <a:srgbClr val="000000"/>
                </a:solidFill>
                <a:latin typeface="Arial"/>
              </a:rPr>
              <a:t>esté</a:t>
            </a:r>
            <a:r>
              <a:rPr lang="en-US" dirty="0">
                <a:solidFill>
                  <a:srgbClr val="000000"/>
                </a:solidFill>
                <a:latin typeface="Arial"/>
              </a:rPr>
              <a:t> </a:t>
            </a:r>
            <a:r>
              <a:rPr lang="en-US" dirty="0" err="1">
                <a:solidFill>
                  <a:srgbClr val="000000"/>
                </a:solidFill>
                <a:latin typeface="Arial"/>
              </a:rPr>
              <a:t>dentro</a:t>
            </a:r>
            <a:r>
              <a:rPr lang="en-US" dirty="0">
                <a:solidFill>
                  <a:srgbClr val="000000"/>
                </a:solidFill>
                <a:latin typeface="Arial"/>
              </a:rPr>
              <a:t> del </a:t>
            </a:r>
            <a:r>
              <a:rPr lang="en-US" dirty="0" err="1">
                <a:solidFill>
                  <a:srgbClr val="000000"/>
                </a:solidFill>
                <a:latin typeface="Arial"/>
              </a:rPr>
              <a:t>rango</a:t>
            </a:r>
            <a:r>
              <a:rPr lang="en-US" dirty="0">
                <a:solidFill>
                  <a:srgbClr val="000000"/>
                </a:solidFill>
                <a:latin typeface="Arial"/>
              </a:rPr>
              <a:t> </a:t>
            </a:r>
            <a:r>
              <a:rPr lang="en-US" dirty="0" err="1">
                <a:solidFill>
                  <a:srgbClr val="000000"/>
                </a:solidFill>
                <a:latin typeface="Arial"/>
              </a:rPr>
              <a:t>dinámico</a:t>
            </a:r>
            <a:r>
              <a:rPr lang="en-US" dirty="0">
                <a:solidFill>
                  <a:srgbClr val="000000"/>
                </a:solidFill>
                <a:latin typeface="Arial"/>
              </a:rPr>
              <a:t> </a:t>
            </a:r>
            <a:r>
              <a:rPr lang="en-US" dirty="0" err="1">
                <a:solidFill>
                  <a:srgbClr val="000000"/>
                </a:solidFill>
                <a:latin typeface="Arial"/>
              </a:rPr>
              <a:t>fijado</a:t>
            </a:r>
            <a:r>
              <a:rPr lang="en-US" dirty="0">
                <a:solidFill>
                  <a:srgbClr val="000000"/>
                </a:solidFill>
                <a:latin typeface="Arial"/>
              </a:rPr>
              <a:t> </a:t>
            </a:r>
            <a:r>
              <a:rPr lang="en-US" dirty="0" smtClean="0">
                <a:solidFill>
                  <a:srgbClr val="000000"/>
                </a:solidFill>
                <a:latin typeface="Arial"/>
              </a:rPr>
              <a:t>del </a:t>
            </a:r>
            <a:r>
              <a:rPr lang="en-US" dirty="0">
                <a:solidFill>
                  <a:srgbClr val="000000"/>
                </a:solidFill>
                <a:latin typeface="Arial"/>
              </a:rPr>
              <a:t>ADC.</a:t>
            </a:r>
          </a:p>
          <a:p>
            <a:pPr eaLnBrk="1" hangingPunct="1">
              <a:spcBef>
                <a:spcPts val="421"/>
              </a:spcBef>
              <a:spcAft>
                <a:spcPts val="0"/>
              </a:spcAft>
              <a:defRPr/>
            </a:pPr>
            <a:r>
              <a:rPr lang="en-US" dirty="0">
                <a:solidFill>
                  <a:srgbClr val="000000"/>
                </a:solidFill>
                <a:latin typeface="Arial"/>
              </a:rPr>
              <a:t>Los </a:t>
            </a:r>
            <a:r>
              <a:rPr lang="en-US" dirty="0" err="1">
                <a:solidFill>
                  <a:srgbClr val="000000"/>
                </a:solidFill>
                <a:latin typeface="Arial"/>
              </a:rPr>
              <a:t>bloques</a:t>
            </a:r>
            <a:r>
              <a:rPr lang="en-US" dirty="0">
                <a:solidFill>
                  <a:srgbClr val="000000"/>
                </a:solidFill>
                <a:latin typeface="Arial"/>
              </a:rPr>
              <a:t> de base de </a:t>
            </a:r>
            <a:r>
              <a:rPr lang="en-US" dirty="0" err="1">
                <a:solidFill>
                  <a:srgbClr val="000000"/>
                </a:solidFill>
                <a:latin typeface="Arial"/>
              </a:rPr>
              <a:t>tiempo</a:t>
            </a:r>
            <a:r>
              <a:rPr lang="en-US" dirty="0">
                <a:solidFill>
                  <a:srgbClr val="000000"/>
                </a:solidFill>
                <a:latin typeface="Arial"/>
              </a:rPr>
              <a:t> y de </a:t>
            </a:r>
            <a:r>
              <a:rPr lang="en-US" dirty="0" err="1">
                <a:solidFill>
                  <a:srgbClr val="000000"/>
                </a:solidFill>
                <a:latin typeface="Arial"/>
              </a:rPr>
              <a:t>disparo</a:t>
            </a:r>
            <a:r>
              <a:rPr lang="en-US" dirty="0">
                <a:solidFill>
                  <a:srgbClr val="000000"/>
                </a:solidFill>
                <a:latin typeface="Arial"/>
              </a:rPr>
              <a:t> </a:t>
            </a:r>
            <a:r>
              <a:rPr lang="en-US" dirty="0" err="1">
                <a:solidFill>
                  <a:srgbClr val="000000"/>
                </a:solidFill>
                <a:latin typeface="Arial"/>
              </a:rPr>
              <a:t>controlan</a:t>
            </a:r>
            <a:r>
              <a:rPr lang="en-US" dirty="0">
                <a:solidFill>
                  <a:srgbClr val="000000"/>
                </a:solidFill>
                <a:latin typeface="Arial"/>
              </a:rPr>
              <a:t> </a:t>
            </a:r>
            <a:r>
              <a:rPr lang="en-US" dirty="0" err="1">
                <a:solidFill>
                  <a:srgbClr val="000000"/>
                </a:solidFill>
                <a:latin typeface="Arial"/>
              </a:rPr>
              <a:t>cuándo</a:t>
            </a:r>
            <a:r>
              <a:rPr lang="en-US" dirty="0">
                <a:solidFill>
                  <a:srgbClr val="000000"/>
                </a:solidFill>
                <a:latin typeface="Arial"/>
              </a:rPr>
              <a:t> y </a:t>
            </a:r>
            <a:r>
              <a:rPr lang="en-US" dirty="0" err="1">
                <a:solidFill>
                  <a:srgbClr val="000000"/>
                </a:solidFill>
                <a:latin typeface="Arial"/>
              </a:rPr>
              <a:t>qué</a:t>
            </a:r>
            <a:r>
              <a:rPr lang="en-US" dirty="0">
                <a:solidFill>
                  <a:srgbClr val="000000"/>
                </a:solidFill>
                <a:latin typeface="Arial"/>
              </a:rPr>
              <a:t> tan </a:t>
            </a:r>
            <a:r>
              <a:rPr lang="en-US" dirty="0" err="1">
                <a:solidFill>
                  <a:srgbClr val="000000"/>
                </a:solidFill>
                <a:latin typeface="Arial"/>
              </a:rPr>
              <a:t>rápido</a:t>
            </a:r>
            <a:r>
              <a:rPr lang="en-US" dirty="0">
                <a:solidFill>
                  <a:srgbClr val="000000"/>
                </a:solidFill>
                <a:latin typeface="Arial"/>
              </a:rPr>
              <a:t> se </a:t>
            </a:r>
            <a:r>
              <a:rPr lang="en-US" dirty="0" err="1">
                <a:solidFill>
                  <a:srgbClr val="000000"/>
                </a:solidFill>
                <a:latin typeface="Arial"/>
              </a:rPr>
              <a:t>obtienen</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muestras</a:t>
            </a:r>
            <a:r>
              <a:rPr lang="en-US" dirty="0">
                <a:solidFill>
                  <a:srgbClr val="000000"/>
                </a:solidFill>
                <a:latin typeface="Arial"/>
              </a:rPr>
              <a:t> de ADC (</a:t>
            </a:r>
            <a:r>
              <a:rPr lang="en-US" dirty="0" err="1">
                <a:solidFill>
                  <a:srgbClr val="000000"/>
                </a:solidFill>
                <a:latin typeface="Arial"/>
              </a:rPr>
              <a:t>captura</a:t>
            </a:r>
            <a:r>
              <a:rPr lang="en-US" dirty="0">
                <a:solidFill>
                  <a:srgbClr val="000000"/>
                </a:solidFill>
                <a:latin typeface="Arial"/>
              </a:rPr>
              <a:t> de </a:t>
            </a:r>
            <a:r>
              <a:rPr lang="en-US" dirty="0" err="1">
                <a:solidFill>
                  <a:srgbClr val="000000"/>
                </a:solidFill>
                <a:latin typeface="Arial"/>
              </a:rPr>
              <a:t>imágenes</a:t>
            </a:r>
            <a:r>
              <a:rPr lang="en-US" dirty="0">
                <a:solidFill>
                  <a:srgbClr val="000000"/>
                </a:solidFill>
                <a:latin typeface="Arial"/>
              </a:rPr>
              <a:t>). La </a:t>
            </a:r>
            <a:r>
              <a:rPr lang="en-US" dirty="0" err="1">
                <a:solidFill>
                  <a:srgbClr val="000000"/>
                </a:solidFill>
                <a:latin typeface="Arial"/>
              </a:rPr>
              <a:t>señal</a:t>
            </a:r>
            <a:r>
              <a:rPr lang="en-US" dirty="0">
                <a:solidFill>
                  <a:srgbClr val="000000"/>
                </a:solidFill>
                <a:latin typeface="Arial"/>
              </a:rPr>
              <a:t> de </a:t>
            </a:r>
            <a:r>
              <a:rPr lang="en-US" dirty="0" err="1">
                <a:solidFill>
                  <a:srgbClr val="000000"/>
                </a:solidFill>
                <a:latin typeface="Arial"/>
              </a:rPr>
              <a:t>disparo</a:t>
            </a:r>
            <a:r>
              <a:rPr lang="en-US" dirty="0">
                <a:solidFill>
                  <a:srgbClr val="000000"/>
                </a:solidFill>
                <a:latin typeface="Arial"/>
              </a:rPr>
              <a:t> en </a:t>
            </a:r>
            <a:r>
              <a:rPr lang="en-US" dirty="0" err="1">
                <a:solidFill>
                  <a:srgbClr val="000000"/>
                </a:solidFill>
                <a:latin typeface="Arial"/>
              </a:rPr>
              <a:t>realidad</a:t>
            </a:r>
            <a:r>
              <a:rPr lang="en-US" dirty="0">
                <a:solidFill>
                  <a:srgbClr val="000000"/>
                </a:solidFill>
                <a:latin typeface="Arial"/>
              </a:rPr>
              <a:t> le dice al </a:t>
            </a:r>
            <a:r>
              <a:rPr lang="en-US" dirty="0" err="1">
                <a:solidFill>
                  <a:srgbClr val="000000"/>
                </a:solidFill>
                <a:latin typeface="Arial"/>
              </a:rPr>
              <a:t>bloque</a:t>
            </a:r>
            <a:r>
              <a:rPr lang="en-US" dirty="0">
                <a:solidFill>
                  <a:srgbClr val="000000"/>
                </a:solidFill>
                <a:latin typeface="Arial"/>
              </a:rPr>
              <a:t> de la base de </a:t>
            </a:r>
            <a:r>
              <a:rPr lang="en-US" dirty="0" err="1">
                <a:solidFill>
                  <a:srgbClr val="000000"/>
                </a:solidFill>
                <a:latin typeface="Arial"/>
              </a:rPr>
              <a:t>tiempo</a:t>
            </a:r>
            <a:r>
              <a:rPr lang="en-US" dirty="0">
                <a:solidFill>
                  <a:srgbClr val="000000"/>
                </a:solidFill>
                <a:latin typeface="Arial"/>
              </a:rPr>
              <a:t> </a:t>
            </a:r>
            <a:r>
              <a:rPr lang="en-US" dirty="0" err="1">
                <a:solidFill>
                  <a:srgbClr val="000000"/>
                </a:solidFill>
                <a:latin typeface="Arial"/>
              </a:rPr>
              <a:t>cuando</a:t>
            </a:r>
            <a:r>
              <a:rPr lang="en-US" dirty="0">
                <a:solidFill>
                  <a:srgbClr val="000000"/>
                </a:solidFill>
                <a:latin typeface="Arial"/>
              </a:rPr>
              <a:t> </a:t>
            </a:r>
            <a:r>
              <a:rPr lang="en-US" dirty="0" err="1">
                <a:solidFill>
                  <a:srgbClr val="000000"/>
                </a:solidFill>
                <a:latin typeface="Arial"/>
              </a:rPr>
              <a:t>dejar</a:t>
            </a:r>
            <a:r>
              <a:rPr lang="en-US" dirty="0">
                <a:solidFill>
                  <a:srgbClr val="000000"/>
                </a:solidFill>
                <a:latin typeface="Arial"/>
              </a:rPr>
              <a:t> de </a:t>
            </a:r>
            <a:r>
              <a:rPr lang="en-US" dirty="0" err="1">
                <a:solidFill>
                  <a:srgbClr val="000000"/>
                </a:solidFill>
                <a:latin typeface="Arial"/>
              </a:rPr>
              <a:t>obtener</a:t>
            </a:r>
            <a:r>
              <a:rPr lang="en-US" dirty="0">
                <a:solidFill>
                  <a:srgbClr val="000000"/>
                </a:solidFill>
                <a:latin typeface="Arial"/>
              </a:rPr>
              <a:t> </a:t>
            </a:r>
            <a:r>
              <a:rPr lang="en-US" dirty="0" err="1">
                <a:solidFill>
                  <a:srgbClr val="000000"/>
                </a:solidFill>
                <a:latin typeface="Arial"/>
              </a:rPr>
              <a:t>adquisiciones</a:t>
            </a:r>
            <a:r>
              <a:rPr lang="en-US" dirty="0">
                <a:solidFill>
                  <a:srgbClr val="000000"/>
                </a:solidFill>
                <a:latin typeface="Arial"/>
              </a:rPr>
              <a:t> (</a:t>
            </a:r>
            <a:r>
              <a:rPr lang="en-US" dirty="0" err="1">
                <a:solidFill>
                  <a:srgbClr val="000000"/>
                </a:solidFill>
                <a:latin typeface="Arial"/>
              </a:rPr>
              <a:t>imágenes</a:t>
            </a:r>
            <a:r>
              <a:rPr lang="en-US" dirty="0">
                <a:solidFill>
                  <a:srgbClr val="000000"/>
                </a:solidFill>
                <a:latin typeface="Arial"/>
              </a:rPr>
              <a:t>). </a:t>
            </a:r>
            <a:r>
              <a:rPr lang="en-US" dirty="0" err="1">
                <a:solidFill>
                  <a:srgbClr val="000000"/>
                </a:solidFill>
                <a:latin typeface="Arial"/>
              </a:rPr>
              <a:t>Por</a:t>
            </a:r>
            <a:r>
              <a:rPr lang="en-US" dirty="0">
                <a:solidFill>
                  <a:srgbClr val="000000"/>
                </a:solidFill>
                <a:latin typeface="Arial"/>
              </a:rPr>
              <a:t> </a:t>
            </a:r>
            <a:r>
              <a:rPr lang="en-US" dirty="0" err="1">
                <a:solidFill>
                  <a:srgbClr val="000000"/>
                </a:solidFill>
                <a:latin typeface="Arial"/>
              </a:rPr>
              <a:t>ejemplo</a:t>
            </a:r>
            <a:r>
              <a:rPr lang="en-US" dirty="0">
                <a:solidFill>
                  <a:srgbClr val="000000"/>
                </a:solidFill>
                <a:latin typeface="Arial"/>
              </a:rPr>
              <a:t>, </a:t>
            </a:r>
            <a:r>
              <a:rPr lang="en-US" dirty="0" err="1">
                <a:solidFill>
                  <a:srgbClr val="000000"/>
                </a:solidFill>
                <a:latin typeface="Arial"/>
              </a:rPr>
              <a:t>si</a:t>
            </a:r>
            <a:r>
              <a:rPr lang="en-US" dirty="0">
                <a:solidFill>
                  <a:srgbClr val="000000"/>
                </a:solidFill>
                <a:latin typeface="Arial"/>
              </a:rPr>
              <a:t> el </a:t>
            </a:r>
            <a:r>
              <a:rPr lang="en-US" dirty="0" err="1">
                <a:solidFill>
                  <a:srgbClr val="000000"/>
                </a:solidFill>
                <a:latin typeface="Arial"/>
              </a:rPr>
              <a:t>osciloscopio</a:t>
            </a:r>
            <a:r>
              <a:rPr lang="en-US" dirty="0">
                <a:solidFill>
                  <a:srgbClr val="000000"/>
                </a:solidFill>
                <a:latin typeface="Arial"/>
              </a:rPr>
              <a:t> </a:t>
            </a:r>
            <a:r>
              <a:rPr lang="en-US" dirty="0" err="1">
                <a:solidFill>
                  <a:srgbClr val="000000"/>
                </a:solidFill>
                <a:latin typeface="Arial"/>
              </a:rPr>
              <a:t>tiene</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profundidad</a:t>
            </a:r>
            <a:r>
              <a:rPr lang="en-US" dirty="0">
                <a:solidFill>
                  <a:srgbClr val="000000"/>
                </a:solidFill>
                <a:latin typeface="Arial"/>
              </a:rPr>
              <a:t> de </a:t>
            </a:r>
            <a:r>
              <a:rPr lang="en-US" dirty="0" err="1">
                <a:solidFill>
                  <a:srgbClr val="000000"/>
                </a:solidFill>
                <a:latin typeface="Arial"/>
              </a:rPr>
              <a:t>memoria</a:t>
            </a:r>
            <a:r>
              <a:rPr lang="en-US" dirty="0">
                <a:solidFill>
                  <a:srgbClr val="000000"/>
                </a:solidFill>
                <a:latin typeface="Arial"/>
              </a:rPr>
              <a:t> de 1000 </a:t>
            </a:r>
            <a:r>
              <a:rPr lang="en-US" dirty="0" err="1">
                <a:solidFill>
                  <a:srgbClr val="000000"/>
                </a:solidFill>
                <a:latin typeface="Arial"/>
              </a:rPr>
              <a:t>puntos</a:t>
            </a:r>
            <a:r>
              <a:rPr lang="en-US" dirty="0">
                <a:solidFill>
                  <a:srgbClr val="000000"/>
                </a:solidFill>
                <a:latin typeface="Arial"/>
              </a:rPr>
              <a:t> (o </a:t>
            </a:r>
            <a:r>
              <a:rPr lang="en-US" dirty="0" err="1">
                <a:solidFill>
                  <a:srgbClr val="000000"/>
                </a:solidFill>
                <a:latin typeface="Arial"/>
              </a:rPr>
              <a:t>muestras</a:t>
            </a:r>
            <a:r>
              <a:rPr lang="en-US" dirty="0">
                <a:solidFill>
                  <a:srgbClr val="000000"/>
                </a:solidFill>
                <a:latin typeface="Arial"/>
              </a:rPr>
              <a:t> </a:t>
            </a:r>
            <a:r>
              <a:rPr lang="en-US" dirty="0" err="1">
                <a:solidFill>
                  <a:srgbClr val="000000"/>
                </a:solidFill>
                <a:latin typeface="Arial"/>
              </a:rPr>
              <a:t>por</a:t>
            </a:r>
            <a:r>
              <a:rPr lang="en-US" dirty="0">
                <a:solidFill>
                  <a:srgbClr val="000000"/>
                </a:solidFill>
                <a:latin typeface="Arial"/>
              </a:rPr>
              <a:t> </a:t>
            </a:r>
            <a:r>
              <a:rPr lang="en-US" dirty="0" err="1">
                <a:solidFill>
                  <a:srgbClr val="000000"/>
                </a:solidFill>
                <a:latin typeface="Arial"/>
              </a:rPr>
              <a:t>adquisición</a:t>
            </a:r>
            <a:r>
              <a:rPr lang="en-US" dirty="0">
                <a:solidFill>
                  <a:srgbClr val="000000"/>
                </a:solidFill>
                <a:latin typeface="Arial"/>
              </a:rPr>
              <a:t>), y </a:t>
            </a:r>
            <a:r>
              <a:rPr lang="en-US" dirty="0" err="1">
                <a:solidFill>
                  <a:srgbClr val="000000"/>
                </a:solidFill>
                <a:latin typeface="Arial"/>
              </a:rPr>
              <a:t>si</a:t>
            </a:r>
            <a:r>
              <a:rPr lang="en-US" dirty="0">
                <a:solidFill>
                  <a:srgbClr val="000000"/>
                </a:solidFill>
                <a:latin typeface="Arial"/>
              </a:rPr>
              <a:t> el </a:t>
            </a:r>
            <a:r>
              <a:rPr lang="en-US" dirty="0" err="1">
                <a:solidFill>
                  <a:srgbClr val="000000"/>
                </a:solidFill>
                <a:latin typeface="Arial"/>
              </a:rPr>
              <a:t>osciloscopio</a:t>
            </a:r>
            <a:r>
              <a:rPr lang="en-US" dirty="0">
                <a:solidFill>
                  <a:srgbClr val="000000"/>
                </a:solidFill>
                <a:latin typeface="Arial"/>
              </a:rPr>
              <a:t> se ha </a:t>
            </a:r>
            <a:r>
              <a:rPr lang="en-US" dirty="0" err="1">
                <a:solidFill>
                  <a:srgbClr val="000000"/>
                </a:solidFill>
                <a:latin typeface="Arial"/>
              </a:rPr>
              <a:t>configurado</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disparar</a:t>
            </a:r>
            <a:r>
              <a:rPr lang="en-US" dirty="0">
                <a:solidFill>
                  <a:srgbClr val="000000"/>
                </a:solidFill>
                <a:latin typeface="Arial"/>
              </a:rPr>
              <a:t> </a:t>
            </a:r>
            <a:r>
              <a:rPr lang="en-US" dirty="0" err="1">
                <a:solidFill>
                  <a:srgbClr val="000000"/>
                </a:solidFill>
                <a:latin typeface="Arial"/>
              </a:rPr>
              <a:t>exactamente</a:t>
            </a:r>
            <a:r>
              <a:rPr lang="en-US" dirty="0">
                <a:solidFill>
                  <a:srgbClr val="000000"/>
                </a:solidFill>
                <a:latin typeface="Arial"/>
              </a:rPr>
              <a:t> en el </a:t>
            </a:r>
            <a:r>
              <a:rPr lang="en-US" dirty="0" err="1">
                <a:solidFill>
                  <a:srgbClr val="000000"/>
                </a:solidFill>
                <a:latin typeface="Arial"/>
              </a:rPr>
              <a:t>centro</a:t>
            </a:r>
            <a:r>
              <a:rPr lang="en-US" dirty="0">
                <a:solidFill>
                  <a:srgbClr val="000000"/>
                </a:solidFill>
                <a:latin typeface="Arial"/>
              </a:rPr>
              <a:t> de la </a:t>
            </a:r>
            <a:r>
              <a:rPr lang="en-US" dirty="0" err="1">
                <a:solidFill>
                  <a:srgbClr val="000000"/>
                </a:solidFill>
                <a:latin typeface="Arial"/>
              </a:rPr>
              <a:t>pantalla</a:t>
            </a:r>
            <a:r>
              <a:rPr lang="en-US" dirty="0">
                <a:solidFill>
                  <a:srgbClr val="000000"/>
                </a:solidFill>
                <a:latin typeface="Arial"/>
              </a:rPr>
              <a:t>, el </a:t>
            </a:r>
            <a:r>
              <a:rPr lang="en-US" dirty="0" err="1">
                <a:solidFill>
                  <a:srgbClr val="000000"/>
                </a:solidFill>
                <a:latin typeface="Arial"/>
              </a:rPr>
              <a:t>bloque</a:t>
            </a:r>
            <a:r>
              <a:rPr lang="en-US" dirty="0">
                <a:solidFill>
                  <a:srgbClr val="000000"/>
                </a:solidFill>
                <a:latin typeface="Arial"/>
              </a:rPr>
              <a:t> de base de </a:t>
            </a:r>
            <a:r>
              <a:rPr lang="en-US" dirty="0" err="1">
                <a:solidFill>
                  <a:srgbClr val="000000"/>
                </a:solidFill>
                <a:latin typeface="Arial"/>
              </a:rPr>
              <a:t>tiempo</a:t>
            </a:r>
            <a:r>
              <a:rPr lang="en-US" dirty="0">
                <a:solidFill>
                  <a:srgbClr val="000000"/>
                </a:solidFill>
                <a:latin typeface="Arial"/>
              </a:rPr>
              <a:t> </a:t>
            </a:r>
            <a:r>
              <a:rPr lang="en-US" dirty="0" err="1">
                <a:solidFill>
                  <a:srgbClr val="000000"/>
                </a:solidFill>
                <a:latin typeface="Arial"/>
              </a:rPr>
              <a:t>permite</a:t>
            </a:r>
            <a:r>
              <a:rPr lang="en-US" dirty="0">
                <a:solidFill>
                  <a:srgbClr val="000000"/>
                </a:solidFill>
                <a:latin typeface="Arial"/>
              </a:rPr>
              <a:t> a los </a:t>
            </a:r>
            <a:r>
              <a:rPr lang="en-US" dirty="0" err="1">
                <a:solidFill>
                  <a:srgbClr val="000000"/>
                </a:solidFill>
                <a:latin typeface="Arial"/>
              </a:rPr>
              <a:t>bloques</a:t>
            </a:r>
            <a:r>
              <a:rPr lang="en-US" dirty="0">
                <a:solidFill>
                  <a:srgbClr val="000000"/>
                </a:solidFill>
                <a:latin typeface="Arial"/>
              </a:rPr>
              <a:t> de ADC/</a:t>
            </a:r>
            <a:r>
              <a:rPr lang="en-US" dirty="0" err="1">
                <a:solidFill>
                  <a:srgbClr val="000000"/>
                </a:solidFill>
                <a:latin typeface="Arial"/>
              </a:rPr>
              <a:t>memoria</a:t>
            </a:r>
            <a:r>
              <a:rPr lang="en-US" dirty="0">
                <a:solidFill>
                  <a:srgbClr val="000000"/>
                </a:solidFill>
                <a:latin typeface="Arial"/>
              </a:rPr>
              <a:t> </a:t>
            </a:r>
            <a:r>
              <a:rPr lang="en-US" dirty="0" err="1">
                <a:solidFill>
                  <a:srgbClr val="000000"/>
                </a:solidFill>
                <a:latin typeface="Arial"/>
              </a:rPr>
              <a:t>obtener</a:t>
            </a:r>
            <a:r>
              <a:rPr lang="en-US" dirty="0">
                <a:solidFill>
                  <a:srgbClr val="000000"/>
                </a:solidFill>
                <a:latin typeface="Arial"/>
              </a:rPr>
              <a:t> </a:t>
            </a:r>
            <a:r>
              <a:rPr lang="en-US" dirty="0" err="1">
                <a:solidFill>
                  <a:srgbClr val="000000"/>
                </a:solidFill>
                <a:latin typeface="Arial"/>
              </a:rPr>
              <a:t>muestras</a:t>
            </a:r>
            <a:r>
              <a:rPr lang="en-US" dirty="0">
                <a:solidFill>
                  <a:srgbClr val="000000"/>
                </a:solidFill>
                <a:latin typeface="Arial"/>
              </a:rPr>
              <a:t> de la </a:t>
            </a:r>
            <a:r>
              <a:rPr lang="en-US" dirty="0" err="1">
                <a:solidFill>
                  <a:srgbClr val="000000"/>
                </a:solidFill>
                <a:latin typeface="Arial"/>
              </a:rPr>
              <a:t>entrada</a:t>
            </a:r>
            <a:r>
              <a:rPr lang="en-US" dirty="0">
                <a:solidFill>
                  <a:srgbClr val="000000"/>
                </a:solidFill>
                <a:latin typeface="Arial"/>
              </a:rPr>
              <a:t> de forma continua u </a:t>
            </a:r>
            <a:r>
              <a:rPr lang="en-US" dirty="0" err="1">
                <a:solidFill>
                  <a:srgbClr val="000000"/>
                </a:solidFill>
                <a:latin typeface="Arial"/>
              </a:rPr>
              <a:t>ordenar</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se complete </a:t>
            </a:r>
            <a:r>
              <a:rPr lang="en-US" dirty="0" err="1">
                <a:solidFill>
                  <a:srgbClr val="000000"/>
                </a:solidFill>
                <a:latin typeface="Arial"/>
              </a:rPr>
              <a:t>por</a:t>
            </a:r>
            <a:r>
              <a:rPr lang="en-US" dirty="0">
                <a:solidFill>
                  <a:srgbClr val="000000"/>
                </a:solidFill>
                <a:latin typeface="Arial"/>
              </a:rPr>
              <a:t> lo </a:t>
            </a:r>
            <a:r>
              <a:rPr lang="en-US" dirty="0" err="1">
                <a:solidFill>
                  <a:srgbClr val="000000"/>
                </a:solidFill>
                <a:latin typeface="Arial"/>
              </a:rPr>
              <a:t>menos</a:t>
            </a:r>
            <a:r>
              <a:rPr lang="en-US" dirty="0">
                <a:solidFill>
                  <a:srgbClr val="000000"/>
                </a:solidFill>
                <a:latin typeface="Arial"/>
              </a:rPr>
              <a:t> la </a:t>
            </a:r>
            <a:r>
              <a:rPr lang="en-US" dirty="0" err="1">
                <a:solidFill>
                  <a:srgbClr val="000000"/>
                </a:solidFill>
                <a:latin typeface="Arial"/>
              </a:rPr>
              <a:t>mitad</a:t>
            </a:r>
            <a:r>
              <a:rPr lang="en-US" dirty="0">
                <a:solidFill>
                  <a:srgbClr val="000000"/>
                </a:solidFill>
                <a:latin typeface="Arial"/>
              </a:rPr>
              <a:t> de la </a:t>
            </a:r>
            <a:r>
              <a:rPr lang="en-US" dirty="0" err="1">
                <a:solidFill>
                  <a:srgbClr val="000000"/>
                </a:solidFill>
                <a:latin typeface="Arial"/>
              </a:rPr>
              <a:t>memoria</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vez</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se produce el </a:t>
            </a:r>
            <a:r>
              <a:rPr lang="en-US" dirty="0" err="1">
                <a:solidFill>
                  <a:srgbClr val="000000"/>
                </a:solidFill>
                <a:latin typeface="Arial"/>
              </a:rPr>
              <a:t>evento</a:t>
            </a:r>
            <a:r>
              <a:rPr lang="en-US" dirty="0">
                <a:solidFill>
                  <a:srgbClr val="000000"/>
                </a:solidFill>
                <a:latin typeface="Arial"/>
              </a:rPr>
              <a:t> de </a:t>
            </a:r>
            <a:r>
              <a:rPr lang="en-US" dirty="0" err="1">
                <a:solidFill>
                  <a:srgbClr val="000000"/>
                </a:solidFill>
                <a:latin typeface="Arial"/>
              </a:rPr>
              <a:t>disparo</a:t>
            </a:r>
            <a:r>
              <a:rPr lang="en-US" dirty="0">
                <a:solidFill>
                  <a:srgbClr val="000000"/>
                </a:solidFill>
                <a:latin typeface="Arial"/>
              </a:rPr>
              <a:t>, el </a:t>
            </a:r>
            <a:r>
              <a:rPr lang="en-US" dirty="0" err="1">
                <a:solidFill>
                  <a:srgbClr val="000000"/>
                </a:solidFill>
                <a:latin typeface="Arial"/>
              </a:rPr>
              <a:t>bloque</a:t>
            </a:r>
            <a:r>
              <a:rPr lang="en-US" dirty="0">
                <a:solidFill>
                  <a:srgbClr val="000000"/>
                </a:solidFill>
                <a:latin typeface="Arial"/>
              </a:rPr>
              <a:t> de base de </a:t>
            </a:r>
            <a:r>
              <a:rPr lang="en-US" dirty="0" err="1">
                <a:solidFill>
                  <a:srgbClr val="000000"/>
                </a:solidFill>
                <a:latin typeface="Arial"/>
              </a:rPr>
              <a:t>tiempo</a:t>
            </a:r>
            <a:r>
              <a:rPr lang="en-US" dirty="0">
                <a:solidFill>
                  <a:srgbClr val="000000"/>
                </a:solidFill>
                <a:latin typeface="Arial"/>
              </a:rPr>
              <a:t> </a:t>
            </a:r>
            <a:r>
              <a:rPr lang="en-US" dirty="0" err="1">
                <a:solidFill>
                  <a:srgbClr val="000000"/>
                </a:solidFill>
                <a:latin typeface="Arial"/>
              </a:rPr>
              <a:t>permite</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los </a:t>
            </a:r>
            <a:r>
              <a:rPr lang="en-US" dirty="0" err="1">
                <a:solidFill>
                  <a:srgbClr val="000000"/>
                </a:solidFill>
                <a:latin typeface="Arial"/>
              </a:rPr>
              <a:t>bloques</a:t>
            </a:r>
            <a:r>
              <a:rPr lang="en-US" dirty="0">
                <a:solidFill>
                  <a:srgbClr val="000000"/>
                </a:solidFill>
                <a:latin typeface="Arial"/>
              </a:rPr>
              <a:t> ADC/</a:t>
            </a:r>
            <a:r>
              <a:rPr lang="en-US" dirty="0" err="1">
                <a:solidFill>
                  <a:srgbClr val="000000"/>
                </a:solidFill>
                <a:latin typeface="Arial"/>
              </a:rPr>
              <a:t>memoria</a:t>
            </a:r>
            <a:r>
              <a:rPr lang="en-US" dirty="0">
                <a:solidFill>
                  <a:srgbClr val="000000"/>
                </a:solidFill>
                <a:latin typeface="Arial"/>
              </a:rPr>
              <a:t> </a:t>
            </a:r>
            <a:r>
              <a:rPr lang="en-US" dirty="0" err="1">
                <a:solidFill>
                  <a:srgbClr val="000000"/>
                </a:solidFill>
                <a:latin typeface="Arial"/>
              </a:rPr>
              <a:t>adquieran</a:t>
            </a:r>
            <a:r>
              <a:rPr lang="en-US" dirty="0">
                <a:solidFill>
                  <a:srgbClr val="000000"/>
                </a:solidFill>
                <a:latin typeface="Arial"/>
              </a:rPr>
              <a:t> 500 </a:t>
            </a:r>
            <a:r>
              <a:rPr lang="en-US" dirty="0" err="1">
                <a:solidFill>
                  <a:srgbClr val="000000"/>
                </a:solidFill>
                <a:latin typeface="Arial"/>
              </a:rPr>
              <a:t>muestras</a:t>
            </a:r>
            <a:r>
              <a:rPr lang="en-US" dirty="0">
                <a:solidFill>
                  <a:srgbClr val="000000"/>
                </a:solidFill>
                <a:latin typeface="Arial"/>
              </a:rPr>
              <a:t> </a:t>
            </a:r>
            <a:r>
              <a:rPr lang="en-US" dirty="0" err="1">
                <a:solidFill>
                  <a:srgbClr val="000000"/>
                </a:solidFill>
                <a:latin typeface="Arial"/>
              </a:rPr>
              <a:t>adicionales</a:t>
            </a:r>
            <a:r>
              <a:rPr lang="en-US" dirty="0">
                <a:solidFill>
                  <a:srgbClr val="000000"/>
                </a:solidFill>
                <a:latin typeface="Arial"/>
              </a:rPr>
              <a:t> antes de </a:t>
            </a:r>
            <a:r>
              <a:rPr lang="en-US" dirty="0" err="1">
                <a:solidFill>
                  <a:srgbClr val="000000"/>
                </a:solidFill>
                <a:latin typeface="Arial"/>
              </a:rPr>
              <a:t>detener</a:t>
            </a:r>
            <a:r>
              <a:rPr lang="en-US" dirty="0">
                <a:solidFill>
                  <a:srgbClr val="000000"/>
                </a:solidFill>
                <a:latin typeface="Arial"/>
              </a:rPr>
              <a:t> el </a:t>
            </a:r>
            <a:r>
              <a:rPr lang="en-US" dirty="0" err="1">
                <a:solidFill>
                  <a:srgbClr val="000000"/>
                </a:solidFill>
                <a:latin typeface="Arial"/>
              </a:rPr>
              <a:t>muestreo</a:t>
            </a:r>
            <a:r>
              <a:rPr lang="en-US" dirty="0">
                <a:solidFill>
                  <a:srgbClr val="000000"/>
                </a:solidFill>
                <a:latin typeface="Arial"/>
              </a:rPr>
              <a:t>. En </a:t>
            </a:r>
            <a:r>
              <a:rPr lang="en-US" dirty="0" err="1">
                <a:solidFill>
                  <a:srgbClr val="000000"/>
                </a:solidFill>
                <a:latin typeface="Arial"/>
              </a:rPr>
              <a:t>este</a:t>
            </a:r>
            <a:r>
              <a:rPr lang="en-US" dirty="0">
                <a:solidFill>
                  <a:srgbClr val="000000"/>
                </a:solidFill>
                <a:latin typeface="Arial"/>
              </a:rPr>
              <a:t> </a:t>
            </a:r>
            <a:r>
              <a:rPr lang="en-US" dirty="0" err="1">
                <a:solidFill>
                  <a:srgbClr val="000000"/>
                </a:solidFill>
                <a:latin typeface="Arial"/>
              </a:rPr>
              <a:t>caso</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primeras</a:t>
            </a:r>
            <a:r>
              <a:rPr lang="en-US" dirty="0">
                <a:solidFill>
                  <a:srgbClr val="000000"/>
                </a:solidFill>
                <a:latin typeface="Arial"/>
              </a:rPr>
              <a:t> 500 </a:t>
            </a:r>
            <a:r>
              <a:rPr lang="en-US" dirty="0" err="1">
                <a:solidFill>
                  <a:srgbClr val="000000"/>
                </a:solidFill>
                <a:latin typeface="Arial"/>
              </a:rPr>
              <a:t>muestras</a:t>
            </a:r>
            <a:r>
              <a:rPr lang="en-US" dirty="0">
                <a:solidFill>
                  <a:srgbClr val="000000"/>
                </a:solidFill>
                <a:latin typeface="Arial"/>
              </a:rPr>
              <a:t> en la </a:t>
            </a:r>
            <a:r>
              <a:rPr lang="en-US" dirty="0" err="1">
                <a:solidFill>
                  <a:srgbClr val="000000"/>
                </a:solidFill>
                <a:latin typeface="Arial"/>
              </a:rPr>
              <a:t>memoria</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a:t>
            </a:r>
            <a:r>
              <a:rPr lang="en-US" dirty="0" err="1">
                <a:solidFill>
                  <a:srgbClr val="000000"/>
                </a:solidFill>
                <a:latin typeface="Arial"/>
              </a:rPr>
              <a:t>representan</a:t>
            </a:r>
            <a:r>
              <a:rPr lang="en-US" dirty="0">
                <a:solidFill>
                  <a:srgbClr val="000000"/>
                </a:solidFill>
                <a:latin typeface="Arial"/>
              </a:rPr>
              <a:t> los </a:t>
            </a:r>
            <a:r>
              <a:rPr lang="en-US" dirty="0" err="1">
                <a:solidFill>
                  <a:srgbClr val="000000"/>
                </a:solidFill>
                <a:latin typeface="Arial"/>
              </a:rPr>
              <a:t>datos</a:t>
            </a:r>
            <a:r>
              <a:rPr lang="en-US" dirty="0">
                <a:solidFill>
                  <a:srgbClr val="000000"/>
                </a:solidFill>
                <a:latin typeface="Arial"/>
              </a:rPr>
              <a:t> de la forma de </a:t>
            </a:r>
            <a:r>
              <a:rPr lang="en-US" dirty="0" err="1">
                <a:solidFill>
                  <a:srgbClr val="000000"/>
                </a:solidFill>
                <a:latin typeface="Arial"/>
              </a:rPr>
              <a:t>onda</a:t>
            </a:r>
            <a:r>
              <a:rPr lang="en-US" dirty="0">
                <a:solidFill>
                  <a:srgbClr val="000000"/>
                </a:solidFill>
                <a:latin typeface="Arial"/>
              </a:rPr>
              <a:t> antes del </a:t>
            </a:r>
            <a:r>
              <a:rPr lang="en-US" dirty="0" err="1">
                <a:solidFill>
                  <a:srgbClr val="000000"/>
                </a:solidFill>
                <a:latin typeface="Arial"/>
              </a:rPr>
              <a:t>evento</a:t>
            </a:r>
            <a:r>
              <a:rPr lang="en-US" dirty="0">
                <a:solidFill>
                  <a:srgbClr val="000000"/>
                </a:solidFill>
                <a:latin typeface="Arial"/>
              </a:rPr>
              <a:t> de </a:t>
            </a:r>
            <a:r>
              <a:rPr lang="en-US" dirty="0" err="1">
                <a:solidFill>
                  <a:srgbClr val="000000"/>
                </a:solidFill>
                <a:latin typeface="Arial"/>
              </a:rPr>
              <a:t>disparo</a:t>
            </a:r>
            <a:r>
              <a:rPr lang="en-US" dirty="0">
                <a:solidFill>
                  <a:srgbClr val="000000"/>
                </a:solidFill>
                <a:latin typeface="Arial"/>
              </a:rPr>
              <a:t>, </a:t>
            </a:r>
            <a:r>
              <a:rPr lang="en-US" dirty="0" err="1">
                <a:solidFill>
                  <a:srgbClr val="000000"/>
                </a:solidFill>
                <a:latin typeface="Arial"/>
              </a:rPr>
              <a:t>mientras</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últimas</a:t>
            </a:r>
            <a:r>
              <a:rPr lang="en-US" dirty="0">
                <a:solidFill>
                  <a:srgbClr val="000000"/>
                </a:solidFill>
                <a:latin typeface="Arial"/>
              </a:rPr>
              <a:t> 500 </a:t>
            </a:r>
            <a:r>
              <a:rPr lang="en-US" dirty="0" err="1">
                <a:solidFill>
                  <a:srgbClr val="000000"/>
                </a:solidFill>
                <a:latin typeface="Arial"/>
              </a:rPr>
              <a:t>muestras</a:t>
            </a:r>
            <a:r>
              <a:rPr lang="en-US" dirty="0">
                <a:solidFill>
                  <a:srgbClr val="000000"/>
                </a:solidFill>
                <a:latin typeface="Arial"/>
              </a:rPr>
              <a:t> en la </a:t>
            </a:r>
            <a:r>
              <a:rPr lang="en-US" dirty="0" err="1">
                <a:solidFill>
                  <a:srgbClr val="000000"/>
                </a:solidFill>
                <a:latin typeface="Arial"/>
              </a:rPr>
              <a:t>memoria</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a:t>
            </a:r>
            <a:r>
              <a:rPr lang="en-US" dirty="0" err="1">
                <a:solidFill>
                  <a:srgbClr val="000000"/>
                </a:solidFill>
                <a:latin typeface="Arial"/>
              </a:rPr>
              <a:t>representan</a:t>
            </a:r>
            <a:r>
              <a:rPr lang="en-US" dirty="0">
                <a:solidFill>
                  <a:srgbClr val="000000"/>
                </a:solidFill>
                <a:latin typeface="Arial"/>
              </a:rPr>
              <a:t> los </a:t>
            </a:r>
            <a:r>
              <a:rPr lang="en-US" dirty="0" err="1">
                <a:solidFill>
                  <a:srgbClr val="000000"/>
                </a:solidFill>
                <a:latin typeface="Arial"/>
              </a:rPr>
              <a:t>datos</a:t>
            </a:r>
            <a:r>
              <a:rPr lang="en-US" dirty="0">
                <a:solidFill>
                  <a:srgbClr val="000000"/>
                </a:solidFill>
                <a:latin typeface="Arial"/>
              </a:rPr>
              <a:t> de la forma de </a:t>
            </a:r>
            <a:r>
              <a:rPr lang="en-US" dirty="0" err="1">
                <a:solidFill>
                  <a:srgbClr val="000000"/>
                </a:solidFill>
                <a:latin typeface="Arial"/>
              </a:rPr>
              <a:t>onda</a:t>
            </a:r>
            <a:r>
              <a:rPr lang="en-US" dirty="0">
                <a:solidFill>
                  <a:srgbClr val="000000"/>
                </a:solidFill>
                <a:latin typeface="Arial"/>
              </a:rPr>
              <a:t> </a:t>
            </a:r>
            <a:r>
              <a:rPr lang="en-US" dirty="0" err="1">
                <a:solidFill>
                  <a:srgbClr val="000000"/>
                </a:solidFill>
                <a:latin typeface="Arial"/>
              </a:rPr>
              <a:t>después</a:t>
            </a:r>
            <a:r>
              <a:rPr lang="en-US" dirty="0">
                <a:solidFill>
                  <a:srgbClr val="000000"/>
                </a:solidFill>
                <a:latin typeface="Arial"/>
              </a:rPr>
              <a:t> del </a:t>
            </a:r>
            <a:r>
              <a:rPr lang="en-US" dirty="0" err="1">
                <a:solidFill>
                  <a:srgbClr val="000000"/>
                </a:solidFill>
                <a:latin typeface="Arial"/>
              </a:rPr>
              <a:t>disparo</a:t>
            </a:r>
            <a:r>
              <a:rPr lang="en-US" dirty="0">
                <a:solidFill>
                  <a:srgbClr val="000000"/>
                </a:solidFill>
                <a:latin typeface="Arial"/>
              </a:rPr>
              <a:t>. </a:t>
            </a:r>
          </a:p>
          <a:p>
            <a:pPr eaLnBrk="1" hangingPunct="1">
              <a:spcBef>
                <a:spcPts val="421"/>
              </a:spcBef>
              <a:spcAft>
                <a:spcPts val="0"/>
              </a:spcAft>
              <a:defRPr/>
            </a:pPr>
            <a:r>
              <a:rPr lang="en-US" dirty="0" err="1">
                <a:solidFill>
                  <a:srgbClr val="000000"/>
                </a:solidFill>
                <a:latin typeface="Arial"/>
              </a:rPr>
              <a:t>Cuando</a:t>
            </a:r>
            <a:r>
              <a:rPr lang="en-US" dirty="0">
                <a:solidFill>
                  <a:srgbClr val="000000"/>
                </a:solidFill>
                <a:latin typeface="Arial"/>
              </a:rPr>
              <a:t> un </a:t>
            </a:r>
            <a:r>
              <a:rPr lang="en-US" dirty="0" err="1">
                <a:solidFill>
                  <a:srgbClr val="000000"/>
                </a:solidFill>
                <a:latin typeface="Arial"/>
              </a:rPr>
              <a:t>ciclo</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se </a:t>
            </a:r>
            <a:r>
              <a:rPr lang="en-US" dirty="0" err="1">
                <a:solidFill>
                  <a:srgbClr val="000000"/>
                </a:solidFill>
                <a:latin typeface="Arial"/>
              </a:rPr>
              <a:t>completa</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muestras</a:t>
            </a:r>
            <a:r>
              <a:rPr lang="en-US" dirty="0">
                <a:solidFill>
                  <a:srgbClr val="000000"/>
                </a:solidFill>
                <a:latin typeface="Arial"/>
              </a:rPr>
              <a:t> </a:t>
            </a:r>
            <a:r>
              <a:rPr lang="en-US" dirty="0" err="1">
                <a:solidFill>
                  <a:srgbClr val="000000"/>
                </a:solidFill>
                <a:latin typeface="Arial"/>
              </a:rPr>
              <a:t>almacenadas</a:t>
            </a:r>
            <a:r>
              <a:rPr lang="en-US" dirty="0">
                <a:solidFill>
                  <a:srgbClr val="000000"/>
                </a:solidFill>
                <a:latin typeface="Arial"/>
              </a:rPr>
              <a:t> en la </a:t>
            </a:r>
            <a:r>
              <a:rPr lang="en-US" dirty="0" err="1">
                <a:solidFill>
                  <a:srgbClr val="000000"/>
                </a:solidFill>
                <a:latin typeface="Arial"/>
              </a:rPr>
              <a:t>memoria</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a:t>
            </a:r>
            <a:r>
              <a:rPr lang="en-US" dirty="0" err="1">
                <a:solidFill>
                  <a:srgbClr val="000000"/>
                </a:solidFill>
                <a:latin typeface="Arial"/>
              </a:rPr>
              <a:t>deben</a:t>
            </a:r>
            <a:r>
              <a:rPr lang="en-US" dirty="0">
                <a:solidFill>
                  <a:srgbClr val="000000"/>
                </a:solidFill>
                <a:latin typeface="Arial"/>
              </a:rPr>
              <a:t> </a:t>
            </a:r>
            <a:r>
              <a:rPr lang="en-US" dirty="0" err="1">
                <a:solidFill>
                  <a:srgbClr val="000000"/>
                </a:solidFill>
                <a:latin typeface="Arial"/>
              </a:rPr>
              <a:t>procesarse</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mostrarse</a:t>
            </a:r>
            <a:r>
              <a:rPr lang="en-US" dirty="0">
                <a:solidFill>
                  <a:srgbClr val="000000"/>
                </a:solidFill>
                <a:latin typeface="Arial"/>
              </a:rPr>
              <a:t>. Los DSO </a:t>
            </a:r>
            <a:r>
              <a:rPr lang="en-US" dirty="0" err="1">
                <a:solidFill>
                  <a:srgbClr val="000000"/>
                </a:solidFill>
                <a:latin typeface="Arial"/>
              </a:rPr>
              <a:t>más</a:t>
            </a:r>
            <a:r>
              <a:rPr lang="en-US" dirty="0">
                <a:solidFill>
                  <a:srgbClr val="000000"/>
                </a:solidFill>
                <a:latin typeface="Arial"/>
              </a:rPr>
              <a:t> </a:t>
            </a:r>
            <a:r>
              <a:rPr lang="en-US" dirty="0" err="1">
                <a:solidFill>
                  <a:srgbClr val="000000"/>
                </a:solidFill>
                <a:latin typeface="Arial"/>
              </a:rPr>
              <a:t>antiguos</a:t>
            </a:r>
            <a:r>
              <a:rPr lang="en-US" dirty="0">
                <a:solidFill>
                  <a:srgbClr val="000000"/>
                </a:solidFill>
                <a:latin typeface="Arial"/>
              </a:rPr>
              <a:t> </a:t>
            </a:r>
            <a:r>
              <a:rPr lang="en-US" dirty="0" err="1">
                <a:solidFill>
                  <a:srgbClr val="000000"/>
                </a:solidFill>
                <a:latin typeface="Arial"/>
              </a:rPr>
              <a:t>simplemente</a:t>
            </a:r>
            <a:r>
              <a:rPr lang="en-US" dirty="0">
                <a:solidFill>
                  <a:srgbClr val="000000"/>
                </a:solidFill>
                <a:latin typeface="Arial"/>
              </a:rPr>
              <a:t> </a:t>
            </a:r>
            <a:r>
              <a:rPr lang="en-US" dirty="0" err="1">
                <a:solidFill>
                  <a:srgbClr val="000000"/>
                </a:solidFill>
                <a:latin typeface="Arial"/>
              </a:rPr>
              <a:t>utilizaban</a:t>
            </a:r>
            <a:r>
              <a:rPr lang="en-US" dirty="0">
                <a:solidFill>
                  <a:srgbClr val="000000"/>
                </a:solidFill>
                <a:latin typeface="Arial"/>
              </a:rPr>
              <a:t> el </a:t>
            </a:r>
            <a:r>
              <a:rPr lang="en-US" dirty="0" err="1">
                <a:solidFill>
                  <a:srgbClr val="000000"/>
                </a:solidFill>
                <a:latin typeface="Arial"/>
              </a:rPr>
              <a:t>sistema</a:t>
            </a:r>
            <a:r>
              <a:rPr lang="en-US" dirty="0">
                <a:solidFill>
                  <a:srgbClr val="000000"/>
                </a:solidFill>
                <a:latin typeface="Arial"/>
              </a:rPr>
              <a:t> </a:t>
            </a:r>
            <a:r>
              <a:rPr lang="en-US" dirty="0" smtClean="0">
                <a:solidFill>
                  <a:srgbClr val="000000"/>
                </a:solidFill>
                <a:latin typeface="Arial"/>
              </a:rPr>
              <a:t>del</a:t>
            </a:r>
            <a:r>
              <a:rPr lang="en-US" baseline="0" dirty="0" smtClean="0">
                <a:solidFill>
                  <a:srgbClr val="000000"/>
                </a:solidFill>
                <a:latin typeface="Arial"/>
              </a:rPr>
              <a:t> </a:t>
            </a:r>
            <a:r>
              <a:rPr lang="en-US" dirty="0" smtClean="0">
                <a:solidFill>
                  <a:srgbClr val="000000"/>
                </a:solidFill>
                <a:latin typeface="Arial"/>
              </a:rPr>
              <a:t>CPU </a:t>
            </a:r>
            <a:r>
              <a:rPr lang="en-US" dirty="0">
                <a:solidFill>
                  <a:srgbClr val="000000"/>
                </a:solidFill>
                <a:latin typeface="Arial"/>
              </a:rPr>
              <a:t>del </a:t>
            </a:r>
            <a:r>
              <a:rPr lang="en-US" dirty="0" err="1">
                <a:solidFill>
                  <a:srgbClr val="000000"/>
                </a:solidFill>
                <a:latin typeface="Arial"/>
              </a:rPr>
              <a:t>osciloscopio</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leer los </a:t>
            </a:r>
            <a:r>
              <a:rPr lang="en-US" dirty="0" err="1">
                <a:solidFill>
                  <a:srgbClr val="000000"/>
                </a:solidFill>
                <a:latin typeface="Arial"/>
              </a:rPr>
              <a:t>datos</a:t>
            </a:r>
            <a:r>
              <a:rPr lang="en-US" dirty="0">
                <a:solidFill>
                  <a:srgbClr val="000000"/>
                </a:solidFill>
                <a:latin typeface="Arial"/>
              </a:rPr>
              <a:t> de </a:t>
            </a:r>
            <a:r>
              <a:rPr lang="en-US" dirty="0" err="1">
                <a:solidFill>
                  <a:srgbClr val="000000"/>
                </a:solidFill>
                <a:latin typeface="Arial"/>
              </a:rPr>
              <a:t>memoria</a:t>
            </a:r>
            <a:r>
              <a:rPr lang="en-US" dirty="0">
                <a:solidFill>
                  <a:srgbClr val="000000"/>
                </a:solidFill>
                <a:latin typeface="Arial"/>
              </a:rPr>
              <a:t> de </a:t>
            </a:r>
            <a:r>
              <a:rPr lang="en-US" dirty="0" err="1">
                <a:solidFill>
                  <a:srgbClr val="000000"/>
                </a:solidFill>
                <a:latin typeface="Arial"/>
              </a:rPr>
              <a:t>adquisición</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muestra</a:t>
            </a:r>
            <a:r>
              <a:rPr lang="en-US" dirty="0">
                <a:solidFill>
                  <a:srgbClr val="000000"/>
                </a:solidFill>
                <a:latin typeface="Arial"/>
              </a:rPr>
              <a:t> a la </a:t>
            </a:r>
            <a:r>
              <a:rPr lang="en-US" dirty="0" err="1">
                <a:solidFill>
                  <a:srgbClr val="000000"/>
                </a:solidFill>
                <a:latin typeface="Arial"/>
              </a:rPr>
              <a:t>vez</a:t>
            </a:r>
            <a:r>
              <a:rPr lang="en-US" dirty="0">
                <a:solidFill>
                  <a:srgbClr val="000000"/>
                </a:solidFill>
                <a:latin typeface="Arial"/>
              </a:rPr>
              <a:t>), </a:t>
            </a:r>
            <a:r>
              <a:rPr lang="en-US" dirty="0" err="1">
                <a:solidFill>
                  <a:srgbClr val="000000"/>
                </a:solidFill>
                <a:latin typeface="Arial"/>
              </a:rPr>
              <a:t>procesaban</a:t>
            </a:r>
            <a:r>
              <a:rPr lang="en-US" dirty="0">
                <a:solidFill>
                  <a:srgbClr val="000000"/>
                </a:solidFill>
                <a:latin typeface="Arial"/>
              </a:rPr>
              <a:t> los </a:t>
            </a:r>
            <a:r>
              <a:rPr lang="en-US" dirty="0" err="1">
                <a:solidFill>
                  <a:srgbClr val="000000"/>
                </a:solidFill>
                <a:latin typeface="Arial"/>
              </a:rPr>
              <a:t>datos</a:t>
            </a:r>
            <a:r>
              <a:rPr lang="en-US" dirty="0">
                <a:solidFill>
                  <a:srgbClr val="000000"/>
                </a:solidFill>
                <a:latin typeface="Arial"/>
              </a:rPr>
              <a:t>, y </a:t>
            </a:r>
            <a:r>
              <a:rPr lang="en-US" dirty="0" err="1">
                <a:solidFill>
                  <a:srgbClr val="000000"/>
                </a:solidFill>
                <a:latin typeface="Arial"/>
              </a:rPr>
              <a:t>luego</a:t>
            </a:r>
            <a:r>
              <a:rPr lang="en-US" dirty="0">
                <a:solidFill>
                  <a:srgbClr val="000000"/>
                </a:solidFill>
                <a:latin typeface="Arial"/>
              </a:rPr>
              <a:t> </a:t>
            </a:r>
            <a:r>
              <a:rPr lang="en-US" dirty="0" err="1">
                <a:solidFill>
                  <a:srgbClr val="000000"/>
                </a:solidFill>
                <a:latin typeface="Arial"/>
              </a:rPr>
              <a:t>volvían</a:t>
            </a:r>
            <a:r>
              <a:rPr lang="en-US" dirty="0">
                <a:solidFill>
                  <a:srgbClr val="000000"/>
                </a:solidFill>
                <a:latin typeface="Arial"/>
              </a:rPr>
              <a:t> a </a:t>
            </a:r>
            <a:r>
              <a:rPr lang="en-US" dirty="0" err="1">
                <a:solidFill>
                  <a:srgbClr val="000000"/>
                </a:solidFill>
                <a:latin typeface="Arial"/>
              </a:rPr>
              <a:t>guardar</a:t>
            </a:r>
            <a:r>
              <a:rPr lang="en-US" dirty="0">
                <a:solidFill>
                  <a:srgbClr val="000000"/>
                </a:solidFill>
                <a:latin typeface="Arial"/>
              </a:rPr>
              <a:t> los </a:t>
            </a:r>
            <a:r>
              <a:rPr lang="en-US" dirty="0" err="1">
                <a:solidFill>
                  <a:srgbClr val="000000"/>
                </a:solidFill>
                <a:latin typeface="Arial"/>
              </a:rPr>
              <a:t>datos</a:t>
            </a:r>
            <a:r>
              <a:rPr lang="en-US" dirty="0">
                <a:solidFill>
                  <a:srgbClr val="000000"/>
                </a:solidFill>
                <a:latin typeface="Arial"/>
              </a:rPr>
              <a:t> de la </a:t>
            </a:r>
            <a:r>
              <a:rPr lang="en-US" dirty="0" err="1">
                <a:solidFill>
                  <a:srgbClr val="000000"/>
                </a:solidFill>
                <a:latin typeface="Arial"/>
              </a:rPr>
              <a:t>muestra</a:t>
            </a:r>
            <a:r>
              <a:rPr lang="en-US" dirty="0">
                <a:solidFill>
                  <a:srgbClr val="000000"/>
                </a:solidFill>
                <a:latin typeface="Arial"/>
              </a:rPr>
              <a:t> en la </a:t>
            </a:r>
            <a:r>
              <a:rPr lang="en-US" dirty="0" err="1">
                <a:solidFill>
                  <a:srgbClr val="000000"/>
                </a:solidFill>
                <a:latin typeface="Arial"/>
              </a:rPr>
              <a:t>memoria</a:t>
            </a:r>
            <a:r>
              <a:rPr lang="en-US" dirty="0">
                <a:solidFill>
                  <a:srgbClr val="000000"/>
                </a:solidFill>
                <a:latin typeface="Arial"/>
              </a:rPr>
              <a:t> de la </a:t>
            </a:r>
            <a:r>
              <a:rPr lang="en-US" dirty="0" err="1">
                <a:solidFill>
                  <a:srgbClr val="000000"/>
                </a:solidFill>
                <a:latin typeface="Arial"/>
              </a:rPr>
              <a:t>pantalla</a:t>
            </a:r>
            <a:r>
              <a:rPr lang="en-US" dirty="0">
                <a:solidFill>
                  <a:srgbClr val="000000"/>
                </a:solidFill>
                <a:latin typeface="Arial"/>
              </a:rPr>
              <a:t>. Este era un </a:t>
            </a:r>
            <a:r>
              <a:rPr lang="en-US" dirty="0" err="1">
                <a:solidFill>
                  <a:srgbClr val="000000"/>
                </a:solidFill>
                <a:latin typeface="Arial"/>
              </a:rPr>
              <a:t>proceso</a:t>
            </a:r>
            <a:r>
              <a:rPr lang="en-US" dirty="0">
                <a:solidFill>
                  <a:srgbClr val="000000"/>
                </a:solidFill>
                <a:latin typeface="Arial"/>
              </a:rPr>
              <a:t> largo </a:t>
            </a:r>
            <a:r>
              <a:rPr lang="en-US" dirty="0" err="1">
                <a:solidFill>
                  <a:srgbClr val="000000"/>
                </a:solidFill>
                <a:latin typeface="Arial"/>
              </a:rPr>
              <a:t>que</a:t>
            </a:r>
            <a:r>
              <a:rPr lang="en-US" dirty="0">
                <a:solidFill>
                  <a:srgbClr val="000000"/>
                </a:solidFill>
                <a:latin typeface="Arial"/>
              </a:rPr>
              <a:t> a </a:t>
            </a:r>
            <a:r>
              <a:rPr lang="en-US" dirty="0" err="1">
                <a:solidFill>
                  <a:srgbClr val="000000"/>
                </a:solidFill>
                <a:latin typeface="Arial"/>
              </a:rPr>
              <a:t>veces</a:t>
            </a:r>
            <a:r>
              <a:rPr lang="en-US" dirty="0">
                <a:solidFill>
                  <a:srgbClr val="000000"/>
                </a:solidFill>
                <a:latin typeface="Arial"/>
              </a:rPr>
              <a:t> </a:t>
            </a:r>
            <a:r>
              <a:rPr lang="en-US" dirty="0" err="1">
                <a:solidFill>
                  <a:srgbClr val="000000"/>
                </a:solidFill>
                <a:latin typeface="Arial"/>
              </a:rPr>
              <a:t>hacía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smtClean="0">
                <a:solidFill>
                  <a:srgbClr val="000000"/>
                </a:solidFill>
                <a:latin typeface="Arial"/>
              </a:rPr>
              <a:t>velocidadde</a:t>
            </a:r>
            <a:r>
              <a:rPr lang="en-US" dirty="0" smtClean="0">
                <a:solidFill>
                  <a:srgbClr val="000000"/>
                </a:solidFill>
                <a:latin typeface="Arial"/>
              </a:rPr>
              <a:t> </a:t>
            </a:r>
            <a:r>
              <a:rPr lang="en-US" dirty="0" err="1">
                <a:solidFill>
                  <a:srgbClr val="000000"/>
                </a:solidFill>
                <a:latin typeface="Arial"/>
              </a:rPr>
              <a:t>actualización</a:t>
            </a:r>
            <a:r>
              <a:rPr lang="en-US" dirty="0">
                <a:solidFill>
                  <a:srgbClr val="000000"/>
                </a:solidFill>
                <a:latin typeface="Arial"/>
              </a:rPr>
              <a:t> de la forma de </a:t>
            </a:r>
            <a:r>
              <a:rPr lang="en-US" dirty="0" err="1">
                <a:solidFill>
                  <a:srgbClr val="000000"/>
                </a:solidFill>
                <a:latin typeface="Arial"/>
              </a:rPr>
              <a:t>onda</a:t>
            </a:r>
            <a:r>
              <a:rPr lang="en-US" dirty="0">
                <a:solidFill>
                  <a:srgbClr val="000000"/>
                </a:solidFill>
                <a:latin typeface="Arial"/>
              </a:rPr>
              <a:t> </a:t>
            </a:r>
            <a:r>
              <a:rPr lang="en-US" dirty="0" err="1">
                <a:solidFill>
                  <a:srgbClr val="000000"/>
                </a:solidFill>
                <a:latin typeface="Arial"/>
              </a:rPr>
              <a:t>fueran</a:t>
            </a:r>
            <a:r>
              <a:rPr lang="en-US" dirty="0">
                <a:solidFill>
                  <a:srgbClr val="000000"/>
                </a:solidFill>
                <a:latin typeface="Arial"/>
              </a:rPr>
              <a:t> </a:t>
            </a:r>
            <a:r>
              <a:rPr lang="en-US" dirty="0" err="1">
                <a:solidFill>
                  <a:srgbClr val="000000"/>
                </a:solidFill>
                <a:latin typeface="Arial"/>
              </a:rPr>
              <a:t>lentas</a:t>
            </a:r>
            <a:r>
              <a:rPr lang="en-US" dirty="0">
                <a:solidFill>
                  <a:srgbClr val="000000"/>
                </a:solidFill>
                <a:latin typeface="Arial"/>
              </a:rPr>
              <a:t>, </a:t>
            </a:r>
            <a:r>
              <a:rPr lang="en-US" dirty="0" err="1">
                <a:solidFill>
                  <a:srgbClr val="000000"/>
                </a:solidFill>
                <a:latin typeface="Arial"/>
              </a:rPr>
              <a:t>especialmente</a:t>
            </a:r>
            <a:r>
              <a:rPr lang="en-US" dirty="0">
                <a:solidFill>
                  <a:srgbClr val="000000"/>
                </a:solidFill>
                <a:latin typeface="Arial"/>
              </a:rPr>
              <a:t> </a:t>
            </a:r>
            <a:r>
              <a:rPr lang="en-US" dirty="0" err="1">
                <a:solidFill>
                  <a:srgbClr val="000000"/>
                </a:solidFill>
                <a:latin typeface="Arial"/>
              </a:rPr>
              <a:t>cuando</a:t>
            </a:r>
            <a:r>
              <a:rPr lang="en-US" dirty="0">
                <a:solidFill>
                  <a:srgbClr val="000000"/>
                </a:solidFill>
                <a:latin typeface="Arial"/>
              </a:rPr>
              <a:t> se </a:t>
            </a:r>
            <a:r>
              <a:rPr lang="en-US" dirty="0" err="1">
                <a:solidFill>
                  <a:srgbClr val="000000"/>
                </a:solidFill>
                <a:latin typeface="Arial"/>
              </a:rPr>
              <a:t>procesaban</a:t>
            </a:r>
            <a:r>
              <a:rPr lang="en-US" dirty="0">
                <a:solidFill>
                  <a:srgbClr val="000000"/>
                </a:solidFill>
                <a:latin typeface="Arial"/>
              </a:rPr>
              <a:t> </a:t>
            </a:r>
            <a:r>
              <a:rPr lang="en-US" dirty="0" err="1">
                <a:solidFill>
                  <a:srgbClr val="000000"/>
                </a:solidFill>
                <a:latin typeface="Arial"/>
              </a:rPr>
              <a:t>registros</a:t>
            </a:r>
            <a:r>
              <a:rPr lang="en-US" dirty="0">
                <a:solidFill>
                  <a:srgbClr val="000000"/>
                </a:solidFill>
                <a:latin typeface="Arial"/>
              </a:rPr>
              <a:t> de </a:t>
            </a:r>
            <a:r>
              <a:rPr lang="en-US" dirty="0" err="1">
                <a:solidFill>
                  <a:srgbClr val="000000"/>
                </a:solidFill>
                <a:latin typeface="Arial"/>
              </a:rPr>
              <a:t>memoria</a:t>
            </a:r>
            <a:r>
              <a:rPr lang="en-US" dirty="0">
                <a:solidFill>
                  <a:srgbClr val="000000"/>
                </a:solidFill>
                <a:latin typeface="Arial"/>
              </a:rPr>
              <a:t> </a:t>
            </a:r>
            <a:r>
              <a:rPr lang="en-US" dirty="0" err="1">
                <a:solidFill>
                  <a:srgbClr val="000000"/>
                </a:solidFill>
                <a:latin typeface="Arial"/>
              </a:rPr>
              <a:t>profunda</a:t>
            </a:r>
            <a:r>
              <a:rPr lang="en-US" dirty="0">
                <a:solidFill>
                  <a:srgbClr val="000000"/>
                </a:solidFill>
                <a:latin typeface="Arial"/>
              </a:rPr>
              <a:t>. La </a:t>
            </a:r>
            <a:r>
              <a:rPr lang="en-US" dirty="0" err="1">
                <a:solidFill>
                  <a:srgbClr val="000000"/>
                </a:solidFill>
                <a:latin typeface="Arial"/>
              </a:rPr>
              <a:t>mayoría</a:t>
            </a:r>
            <a:r>
              <a:rPr lang="en-US" dirty="0">
                <a:solidFill>
                  <a:srgbClr val="000000"/>
                </a:solidFill>
                <a:latin typeface="Arial"/>
              </a:rPr>
              <a:t> de los </a:t>
            </a:r>
            <a:r>
              <a:rPr lang="en-US" dirty="0" err="1">
                <a:solidFill>
                  <a:srgbClr val="000000"/>
                </a:solidFill>
                <a:latin typeface="Arial"/>
              </a:rPr>
              <a:t>nuevos</a:t>
            </a:r>
            <a:r>
              <a:rPr lang="en-US" dirty="0">
                <a:solidFill>
                  <a:srgbClr val="000000"/>
                </a:solidFill>
                <a:latin typeface="Arial"/>
              </a:rPr>
              <a:t> DSO </a:t>
            </a:r>
            <a:r>
              <a:rPr lang="en-US" dirty="0" err="1">
                <a:solidFill>
                  <a:srgbClr val="000000"/>
                </a:solidFill>
                <a:latin typeface="Arial"/>
              </a:rPr>
              <a:t>usan</a:t>
            </a:r>
            <a:r>
              <a:rPr lang="en-US" dirty="0">
                <a:solidFill>
                  <a:srgbClr val="000000"/>
                </a:solidFill>
                <a:latin typeface="Arial"/>
              </a:rPr>
              <a:t> DSP </a:t>
            </a:r>
            <a:r>
              <a:rPr lang="en-US" dirty="0" err="1">
                <a:solidFill>
                  <a:srgbClr val="000000"/>
                </a:solidFill>
                <a:latin typeface="Arial"/>
              </a:rPr>
              <a:t>dedicados</a:t>
            </a:r>
            <a:r>
              <a:rPr lang="en-US" dirty="0">
                <a:solidFill>
                  <a:srgbClr val="000000"/>
                </a:solidFill>
                <a:latin typeface="Arial"/>
              </a:rPr>
              <a:t> y </a:t>
            </a:r>
            <a:r>
              <a:rPr lang="en-US" dirty="0" err="1">
                <a:solidFill>
                  <a:srgbClr val="000000"/>
                </a:solidFill>
                <a:latin typeface="Arial"/>
              </a:rPr>
              <a:t>personalizados</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procesar</a:t>
            </a:r>
            <a:r>
              <a:rPr lang="en-US" dirty="0">
                <a:solidFill>
                  <a:srgbClr val="000000"/>
                </a:solidFill>
                <a:latin typeface="Arial"/>
              </a:rPr>
              <a:t>/</a:t>
            </a:r>
            <a:r>
              <a:rPr lang="en-US" dirty="0" err="1">
                <a:solidFill>
                  <a:srgbClr val="000000"/>
                </a:solidFill>
                <a:latin typeface="Arial"/>
              </a:rPr>
              <a:t>filtrar</a:t>
            </a:r>
            <a:r>
              <a:rPr lang="en-US" dirty="0">
                <a:solidFill>
                  <a:srgbClr val="000000"/>
                </a:solidFill>
                <a:latin typeface="Arial"/>
              </a:rPr>
              <a:t> </a:t>
            </a:r>
            <a:r>
              <a:rPr lang="en-US" dirty="0" err="1">
                <a:solidFill>
                  <a:srgbClr val="000000"/>
                </a:solidFill>
                <a:latin typeface="Arial"/>
              </a:rPr>
              <a:t>digitalmente</a:t>
            </a:r>
            <a:r>
              <a:rPr lang="en-US" dirty="0">
                <a:solidFill>
                  <a:srgbClr val="000000"/>
                </a:solidFill>
                <a:latin typeface="Arial"/>
              </a:rPr>
              <a:t> </a:t>
            </a:r>
            <a:r>
              <a:rPr lang="en-US" dirty="0" err="1">
                <a:solidFill>
                  <a:srgbClr val="000000"/>
                </a:solidFill>
                <a:latin typeface="Arial"/>
              </a:rPr>
              <a:t>datos</a:t>
            </a:r>
            <a:r>
              <a:rPr lang="en-US" dirty="0">
                <a:solidFill>
                  <a:srgbClr val="000000"/>
                </a:solidFill>
                <a:latin typeface="Arial"/>
              </a:rPr>
              <a:t> </a:t>
            </a:r>
            <a:r>
              <a:rPr lang="en-US" dirty="0" err="1">
                <a:solidFill>
                  <a:srgbClr val="000000"/>
                </a:solidFill>
                <a:latin typeface="Arial"/>
              </a:rPr>
              <a:t>rápidamente</a:t>
            </a:r>
            <a:r>
              <a:rPr lang="en-US" dirty="0">
                <a:solidFill>
                  <a:srgbClr val="000000"/>
                </a:solidFill>
                <a:latin typeface="Arial"/>
              </a:rPr>
              <a:t> y </a:t>
            </a:r>
            <a:r>
              <a:rPr lang="en-US" dirty="0" err="1" smtClean="0">
                <a:solidFill>
                  <a:srgbClr val="000000"/>
                </a:solidFill>
                <a:latin typeface="Arial"/>
              </a:rPr>
              <a:t>enseguida</a:t>
            </a:r>
            <a:r>
              <a:rPr lang="en-US" dirty="0" smtClean="0">
                <a:solidFill>
                  <a:srgbClr val="000000"/>
                </a:solidFill>
                <a:latin typeface="Arial"/>
              </a:rPr>
              <a:t> </a:t>
            </a:r>
            <a:r>
              <a:rPr lang="en-US" dirty="0" err="1">
                <a:solidFill>
                  <a:srgbClr val="000000"/>
                </a:solidFill>
                <a:latin typeface="Arial"/>
              </a:rPr>
              <a:t>utilizan</a:t>
            </a:r>
            <a:r>
              <a:rPr lang="en-US" dirty="0">
                <a:solidFill>
                  <a:srgbClr val="000000"/>
                </a:solidFill>
                <a:latin typeface="Arial"/>
              </a:rPr>
              <a:t> con </a:t>
            </a:r>
            <a:r>
              <a:rPr lang="en-US" dirty="0" err="1">
                <a:solidFill>
                  <a:srgbClr val="000000"/>
                </a:solidFill>
                <a:latin typeface="Arial"/>
              </a:rPr>
              <a:t>eficacia</a:t>
            </a:r>
            <a:r>
              <a:rPr lang="en-US" dirty="0">
                <a:solidFill>
                  <a:srgbClr val="000000"/>
                </a:solidFill>
                <a:latin typeface="Arial"/>
              </a:rPr>
              <a:t> la </a:t>
            </a:r>
            <a:r>
              <a:rPr lang="en-US" dirty="0" err="1">
                <a:solidFill>
                  <a:srgbClr val="000000"/>
                </a:solidFill>
                <a:latin typeface="Arial"/>
              </a:rPr>
              <a:t>técnica</a:t>
            </a:r>
            <a:r>
              <a:rPr lang="en-US" dirty="0">
                <a:solidFill>
                  <a:srgbClr val="000000"/>
                </a:solidFill>
                <a:latin typeface="Arial"/>
              </a:rPr>
              <a:t> de "pipeline" </a:t>
            </a:r>
            <a:r>
              <a:rPr lang="en-US" dirty="0" err="1">
                <a:solidFill>
                  <a:srgbClr val="000000"/>
                </a:solidFill>
                <a:latin typeface="Arial"/>
              </a:rPr>
              <a:t>para</a:t>
            </a:r>
            <a:r>
              <a:rPr lang="en-US" dirty="0">
                <a:solidFill>
                  <a:srgbClr val="000000"/>
                </a:solidFill>
                <a:latin typeface="Arial"/>
              </a:rPr>
              <a:t> los </a:t>
            </a:r>
            <a:r>
              <a:rPr lang="en-US" dirty="0" err="1">
                <a:solidFill>
                  <a:srgbClr val="000000"/>
                </a:solidFill>
                <a:latin typeface="Arial"/>
              </a:rPr>
              <a:t>datos</a:t>
            </a:r>
            <a:r>
              <a:rPr lang="en-US" dirty="0">
                <a:solidFill>
                  <a:srgbClr val="000000"/>
                </a:solidFill>
                <a:latin typeface="Arial"/>
              </a:rPr>
              <a:t> de la forma de </a:t>
            </a:r>
            <a:r>
              <a:rPr lang="en-US" dirty="0" err="1">
                <a:solidFill>
                  <a:srgbClr val="000000"/>
                </a:solidFill>
                <a:latin typeface="Arial"/>
              </a:rPr>
              <a:t>onda</a:t>
            </a:r>
            <a:r>
              <a:rPr lang="en-US" dirty="0">
                <a:solidFill>
                  <a:srgbClr val="000000"/>
                </a:solidFill>
                <a:latin typeface="Arial"/>
              </a:rPr>
              <a:t> en la </a:t>
            </a:r>
            <a:r>
              <a:rPr lang="en-US" dirty="0" err="1">
                <a:solidFill>
                  <a:srgbClr val="000000"/>
                </a:solidFill>
                <a:latin typeface="Arial"/>
              </a:rPr>
              <a:t>memoria</a:t>
            </a:r>
            <a:r>
              <a:rPr lang="en-US" dirty="0">
                <a:solidFill>
                  <a:srgbClr val="000000"/>
                </a:solidFill>
                <a:latin typeface="Arial"/>
              </a:rPr>
              <a:t> de la </a:t>
            </a:r>
            <a:r>
              <a:rPr lang="en-US" dirty="0" err="1">
                <a:solidFill>
                  <a:srgbClr val="000000"/>
                </a:solidFill>
                <a:latin typeface="Arial"/>
              </a:rPr>
              <a:t>pantalla</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mejorar</a:t>
            </a:r>
            <a:r>
              <a:rPr lang="en-US" dirty="0">
                <a:solidFill>
                  <a:srgbClr val="000000"/>
                </a:solidFill>
                <a:latin typeface="Arial"/>
              </a:rPr>
              <a:t> </a:t>
            </a:r>
            <a:r>
              <a:rPr lang="en-US" dirty="0" err="1">
                <a:solidFill>
                  <a:srgbClr val="000000"/>
                </a:solidFill>
                <a:latin typeface="Arial"/>
              </a:rPr>
              <a:t>así</a:t>
            </a:r>
            <a:r>
              <a:rPr lang="en-US" dirty="0">
                <a:solidFill>
                  <a:srgbClr val="000000"/>
                </a:solidFill>
                <a:latin typeface="Arial"/>
              </a:rPr>
              <a:t> el </a:t>
            </a:r>
            <a:r>
              <a:rPr lang="en-US" dirty="0" err="1" smtClean="0">
                <a:solidFill>
                  <a:srgbClr val="000000"/>
                </a:solidFill>
                <a:latin typeface="Arial"/>
              </a:rPr>
              <a:t>desempeño</a:t>
            </a:r>
            <a:r>
              <a:rPr lang="en-US" dirty="0" smtClean="0">
                <a:solidFill>
                  <a:srgbClr val="000000"/>
                </a:solidFill>
                <a:latin typeface="Arial"/>
              </a:rPr>
              <a:t> </a:t>
            </a:r>
            <a:r>
              <a:rPr lang="en-US" dirty="0">
                <a:solidFill>
                  <a:srgbClr val="000000"/>
                </a:solidFill>
                <a:latin typeface="Arial"/>
              </a:rPr>
              <a:t>y </a:t>
            </a:r>
            <a:r>
              <a:rPr lang="en-US" dirty="0" err="1">
                <a:solidFill>
                  <a:srgbClr val="000000"/>
                </a:solidFill>
                <a:latin typeface="Arial"/>
              </a:rPr>
              <a:t>las</a:t>
            </a:r>
            <a:r>
              <a:rPr lang="en-US" dirty="0">
                <a:solidFill>
                  <a:srgbClr val="000000"/>
                </a:solidFill>
                <a:latin typeface="Arial"/>
              </a:rPr>
              <a:t> </a:t>
            </a:r>
            <a:r>
              <a:rPr lang="en-US" dirty="0" err="1" smtClean="0">
                <a:solidFill>
                  <a:srgbClr val="000000"/>
                </a:solidFill>
                <a:latin typeface="Arial"/>
              </a:rPr>
              <a:t>velocidadde</a:t>
            </a:r>
            <a:r>
              <a:rPr lang="en-US" dirty="0" smtClean="0">
                <a:solidFill>
                  <a:srgbClr val="000000"/>
                </a:solidFill>
                <a:latin typeface="Arial"/>
              </a:rPr>
              <a:t> </a:t>
            </a:r>
            <a:r>
              <a:rPr lang="en-US" dirty="0" err="1">
                <a:solidFill>
                  <a:srgbClr val="000000"/>
                </a:solidFill>
                <a:latin typeface="Arial"/>
              </a:rPr>
              <a:t>actualización</a:t>
            </a:r>
            <a:r>
              <a:rPr lang="en-US" dirty="0">
                <a:solidFill>
                  <a:srgbClr val="000000"/>
                </a:solidFill>
                <a:latin typeface="Arial"/>
              </a:rPr>
              <a:t> de la </a:t>
            </a:r>
            <a:r>
              <a:rPr lang="en-US" dirty="0" err="1">
                <a:solidFill>
                  <a:srgbClr val="000000"/>
                </a:solidFill>
                <a:latin typeface="Arial"/>
              </a:rPr>
              <a:t>misma</a:t>
            </a:r>
            <a:r>
              <a:rPr lang="en-US" dirty="0">
                <a:solidFill>
                  <a:srgbClr val="000000"/>
                </a:solidFill>
                <a:latin typeface="Arial"/>
              </a:rPr>
              <a:t>.</a:t>
            </a:r>
          </a:p>
        </p:txBody>
      </p:sp>
      <p:sp>
        <p:nvSpPr>
          <p:cNvPr id="49155" name="Slide Number Placeholder 3"/>
          <p:cNvSpPr>
            <a:spLocks noGrp="1"/>
          </p:cNvSpPr>
          <p:nvPr>
            <p:ph type="sldNum" sz="quarter" idx="5"/>
          </p:nvPr>
        </p:nvSpPr>
        <p:spPr>
          <a:noFill/>
        </p:spPr>
        <p:txBody>
          <a:bodyPr/>
          <a:lstStyle/>
          <a:p>
            <a:fld id="{0B8BB77F-1115-4BA2-90D2-22BDFF7DD7B7}"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Especificaciones de </a:t>
            </a:r>
            <a:r>
              <a:rPr lang="es-AR" b="1" dirty="0" smtClean="0">
                <a:solidFill>
                  <a:srgbClr val="000000"/>
                </a:solidFill>
                <a:latin typeface="Arial" pitchFamily="34" charset="0"/>
              </a:rPr>
              <a:t>desempeño </a:t>
            </a:r>
            <a:r>
              <a:rPr lang="es-AR" b="1" dirty="0" smtClean="0">
                <a:solidFill>
                  <a:srgbClr val="000000"/>
                </a:solidFill>
                <a:latin typeface="Arial" pitchFamily="34" charset="0"/>
              </a:rPr>
              <a:t>del osciloscopio</a:t>
            </a:r>
          </a:p>
          <a:p>
            <a:pPr eaLnBrk="1" hangingPunct="1">
              <a:spcBef>
                <a:spcPts val="425"/>
              </a:spcBef>
            </a:pPr>
            <a:r>
              <a:rPr lang="es-AR" dirty="0" smtClean="0">
                <a:solidFill>
                  <a:srgbClr val="000000"/>
                </a:solidFill>
                <a:latin typeface="Arial" pitchFamily="34" charset="0"/>
              </a:rPr>
              <a:t>Los osciloscopios tienen muchas características diferentes, pero la especificación más importante de un osciloscopio es su ancho de </a:t>
            </a:r>
            <a:r>
              <a:rPr lang="es-AR" dirty="0" smtClean="0">
                <a:solidFill>
                  <a:srgbClr val="000000"/>
                </a:solidFill>
                <a:latin typeface="Arial" pitchFamily="34" charset="0"/>
              </a:rPr>
              <a:t>banda = AB. </a:t>
            </a:r>
            <a:r>
              <a:rPr lang="es-AR" dirty="0" smtClean="0">
                <a:solidFill>
                  <a:srgbClr val="000000"/>
                </a:solidFill>
                <a:latin typeface="Arial" pitchFamily="34" charset="0"/>
              </a:rPr>
              <a:t>La frecuencia máxima de entrada que un osciloscopio puede capturar y medir con precisión se basa en la especificación de ancho de banda del mismo. Sin embargo, un osciloscopio no pueden hacer mediciones precisas en señales de la misma frecuencia que el ancho de banda. </a:t>
            </a:r>
          </a:p>
          <a:p>
            <a:pPr eaLnBrk="1" hangingPunct="1">
              <a:spcBef>
                <a:spcPts val="425"/>
              </a:spcBef>
            </a:pPr>
            <a:r>
              <a:rPr lang="es-AR" dirty="0" smtClean="0">
                <a:solidFill>
                  <a:srgbClr val="000000"/>
                </a:solidFill>
                <a:latin typeface="Arial" pitchFamily="34" charset="0"/>
              </a:rPr>
              <a:t>Todos los osciloscopios presentan una respuesta de frecuencia </a:t>
            </a:r>
            <a:r>
              <a:rPr lang="es-AR" dirty="0" smtClean="0">
                <a:solidFill>
                  <a:srgbClr val="000000"/>
                </a:solidFill>
                <a:latin typeface="Arial" pitchFamily="34" charset="0"/>
              </a:rPr>
              <a:t>similar a un filtro</a:t>
            </a:r>
            <a:r>
              <a:rPr lang="es-AR" baseline="0" dirty="0" smtClean="0">
                <a:solidFill>
                  <a:srgbClr val="000000"/>
                </a:solidFill>
                <a:latin typeface="Arial" pitchFamily="34" charset="0"/>
              </a:rPr>
              <a:t> pasa bajas</a:t>
            </a:r>
            <a:r>
              <a:rPr lang="es-AR" dirty="0" smtClean="0">
                <a:solidFill>
                  <a:srgbClr val="000000"/>
                </a:solidFill>
                <a:latin typeface="Arial" pitchFamily="34" charset="0"/>
              </a:rPr>
              <a:t>, </a:t>
            </a:r>
            <a:r>
              <a:rPr lang="es-AR" dirty="0" smtClean="0">
                <a:solidFill>
                  <a:srgbClr val="000000"/>
                </a:solidFill>
                <a:latin typeface="Arial" pitchFamily="34" charset="0"/>
              </a:rPr>
              <a:t>se suele llamar una respuesta </a:t>
            </a:r>
            <a:r>
              <a:rPr lang="es-AR" dirty="0" err="1" smtClean="0">
                <a:solidFill>
                  <a:srgbClr val="000000"/>
                </a:solidFill>
                <a:latin typeface="Arial" pitchFamily="34" charset="0"/>
              </a:rPr>
              <a:t>Gausiana</a:t>
            </a:r>
            <a:r>
              <a:rPr lang="es-AR" dirty="0" smtClean="0">
                <a:solidFill>
                  <a:srgbClr val="000000"/>
                </a:solidFill>
                <a:latin typeface="Arial" pitchFamily="34" charset="0"/>
              </a:rPr>
              <a:t>. </a:t>
            </a:r>
            <a:r>
              <a:rPr lang="es-AR" dirty="0" smtClean="0">
                <a:solidFill>
                  <a:srgbClr val="000000"/>
                </a:solidFill>
                <a:latin typeface="Arial" pitchFamily="34" charset="0"/>
              </a:rPr>
              <a:t>Una respuesta de frecuencia </a:t>
            </a:r>
            <a:r>
              <a:rPr lang="es-AR" dirty="0" err="1" smtClean="0">
                <a:solidFill>
                  <a:srgbClr val="000000"/>
                </a:solidFill>
                <a:latin typeface="Arial" pitchFamily="34" charset="0"/>
              </a:rPr>
              <a:t>gausiana</a:t>
            </a:r>
            <a:r>
              <a:rPr lang="es-AR" dirty="0" smtClean="0">
                <a:solidFill>
                  <a:srgbClr val="000000"/>
                </a:solidFill>
                <a:latin typeface="Arial" pitchFamily="34" charset="0"/>
              </a:rPr>
              <a:t> se aproxima a un </a:t>
            </a:r>
            <a:r>
              <a:rPr lang="es-AR" dirty="0" smtClean="0">
                <a:solidFill>
                  <a:srgbClr val="000000"/>
                </a:solidFill>
                <a:latin typeface="Arial" pitchFamily="34" charset="0"/>
              </a:rPr>
              <a:t>filtro pasa bajas </a:t>
            </a:r>
            <a:r>
              <a:rPr lang="es-AR" dirty="0" smtClean="0">
                <a:solidFill>
                  <a:srgbClr val="000000"/>
                </a:solidFill>
                <a:latin typeface="Arial" pitchFamily="34" charset="0"/>
              </a:rPr>
              <a:t>de polo único. Es posible que haya obtenido respuestas similares a esta en algunas de sus clases de ingeniería eléctrica, y puede conocerlas como la respuesta/</a:t>
            </a:r>
            <a:r>
              <a:rPr lang="es-AR" dirty="0" err="1" smtClean="0">
                <a:solidFill>
                  <a:srgbClr val="000000"/>
                </a:solidFill>
                <a:latin typeface="Arial" pitchFamily="34" charset="0"/>
              </a:rPr>
              <a:t>plots</a:t>
            </a:r>
            <a:r>
              <a:rPr lang="es-AR" dirty="0" smtClean="0">
                <a:solidFill>
                  <a:srgbClr val="000000"/>
                </a:solidFill>
                <a:latin typeface="Arial" pitchFamily="34" charset="0"/>
              </a:rPr>
              <a:t> de Bode.</a:t>
            </a:r>
          </a:p>
          <a:p>
            <a:pPr eaLnBrk="1" hangingPunct="1">
              <a:spcBef>
                <a:spcPts val="425"/>
              </a:spcBef>
            </a:pPr>
            <a:r>
              <a:rPr lang="es-AR" dirty="0" smtClean="0">
                <a:solidFill>
                  <a:srgbClr val="000000"/>
                </a:solidFill>
                <a:latin typeface="Arial" pitchFamily="34" charset="0"/>
              </a:rPr>
              <a:t>A medida que la frecuencia de una señal de entrada aumenta, el osciloscopio comenzará a atenuar la señal de entrada y luego comenzará a realizar mediciones inexactas. La frecuencia a la que se atenúa la señal de entrada de una onda sinusoidal en 3 dB es el ancho de banda del osciloscopio. Pero 3 dB de atenuación es equivalente a aproximadamente 30% de atenuación sobre la base de la fórmula 20 Log(</a:t>
            </a:r>
            <a:r>
              <a:rPr lang="es-AR" dirty="0" err="1" smtClean="0">
                <a:solidFill>
                  <a:srgbClr val="000000"/>
                </a:solidFill>
                <a:latin typeface="Arial" pitchFamily="34" charset="0"/>
              </a:rPr>
              <a:t>Vo</a:t>
            </a:r>
            <a:r>
              <a:rPr lang="es-AR" dirty="0" smtClean="0">
                <a:solidFill>
                  <a:srgbClr val="000000"/>
                </a:solidFill>
                <a:latin typeface="Arial" pitchFamily="34" charset="0"/>
              </a:rPr>
              <a:t>/Vi). </a:t>
            </a:r>
          </a:p>
        </p:txBody>
      </p:sp>
      <p:sp>
        <p:nvSpPr>
          <p:cNvPr id="51203" name="Slide Number Placeholder 3"/>
          <p:cNvSpPr>
            <a:spLocks noGrp="1"/>
          </p:cNvSpPr>
          <p:nvPr>
            <p:ph type="sldNum" sz="quarter" idx="5"/>
          </p:nvPr>
        </p:nvSpPr>
        <p:spPr>
          <a:noFill/>
        </p:spPr>
        <p:txBody>
          <a:bodyPr/>
          <a:lstStyle/>
          <a:p>
            <a:fld id="{82125FE7-9320-4B97-96A0-1D2446F9B10B}"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710573" y="4862141"/>
            <a:ext cx="5678154" cy="4953021"/>
          </a:xfrm>
        </p:spPr>
        <p:txBody>
          <a:bodyPr>
            <a:normAutofit lnSpcReduction="10000"/>
          </a:bodyPr>
          <a:lstStyle/>
          <a:p>
            <a:pPr eaLnBrk="1" hangingPunct="1">
              <a:lnSpc>
                <a:spcPct val="80000"/>
              </a:lnSpc>
              <a:spcBef>
                <a:spcPts val="425"/>
              </a:spcBef>
            </a:pPr>
            <a:r>
              <a:rPr lang="es-AR" sz="1100" b="1" dirty="0" smtClean="0">
                <a:solidFill>
                  <a:srgbClr val="000000"/>
                </a:solidFill>
                <a:latin typeface="Arial" pitchFamily="34" charset="0"/>
              </a:rPr>
              <a:t>Selección del ancho de banda correcto</a:t>
            </a:r>
          </a:p>
          <a:p>
            <a:pPr eaLnBrk="1" hangingPunct="1">
              <a:lnSpc>
                <a:spcPct val="80000"/>
              </a:lnSpc>
              <a:spcBef>
                <a:spcPts val="425"/>
              </a:spcBef>
            </a:pPr>
            <a:r>
              <a:rPr lang="es-AR" sz="1100" dirty="0" smtClean="0">
                <a:solidFill>
                  <a:srgbClr val="000000"/>
                </a:solidFill>
                <a:latin typeface="Arial" pitchFamily="34" charset="0"/>
              </a:rPr>
              <a:t>Puesto que las ondas sinusoidales de entrada se atenúan en aproximadamente un 30% (-3 dB) en la frecuencia del ancho de banda del osciloscopio, nunca se debe utilizar un osciloscopio de un ancho de banda específico para probar señales de la misma frecuencia. </a:t>
            </a:r>
          </a:p>
          <a:p>
            <a:pPr eaLnBrk="1" hangingPunct="1">
              <a:lnSpc>
                <a:spcPct val="80000"/>
              </a:lnSpc>
              <a:spcBef>
                <a:spcPts val="425"/>
              </a:spcBef>
            </a:pPr>
            <a:r>
              <a:rPr lang="es-AR" sz="1100" dirty="0" smtClean="0">
                <a:solidFill>
                  <a:srgbClr val="000000"/>
                </a:solidFill>
                <a:latin typeface="Arial" pitchFamily="34" charset="0"/>
              </a:rPr>
              <a:t>Para aplicaciones de medición de RF/analógicas puras (ondas sinusoidales), se recomienda que el ancho de banda del osciloscopio sea tres veces superior a la frecuencia de la onda sinusoidal de entrada más alta que desee medir. En 1/3 del ancho de banda del osciloscopio, las señales por lo general se atenúan mínimamente.</a:t>
            </a:r>
          </a:p>
          <a:p>
            <a:pPr eaLnBrk="1" hangingPunct="1">
              <a:lnSpc>
                <a:spcPct val="80000"/>
              </a:lnSpc>
              <a:spcBef>
                <a:spcPts val="425"/>
              </a:spcBef>
            </a:pPr>
            <a:r>
              <a:rPr lang="es-AR" sz="1100" dirty="0" smtClean="0">
                <a:solidFill>
                  <a:srgbClr val="000000"/>
                </a:solidFill>
                <a:latin typeface="Arial" pitchFamily="34" charset="0"/>
              </a:rPr>
              <a:t>Para las aplicaciones digitales, que son en realidad más comunes hoy en día, el ancho de banda de su osciloscopio debe ser por lo menos cinco veces superior a la </a:t>
            </a:r>
            <a:r>
              <a:rPr lang="es-AR" sz="1100" dirty="0" smtClean="0">
                <a:solidFill>
                  <a:srgbClr val="000000"/>
                </a:solidFill>
                <a:latin typeface="Arial" pitchFamily="34" charset="0"/>
              </a:rPr>
              <a:t>frecuencia más </a:t>
            </a:r>
            <a:r>
              <a:rPr lang="es-AR" sz="1100" dirty="0" smtClean="0">
                <a:solidFill>
                  <a:srgbClr val="000000"/>
                </a:solidFill>
                <a:latin typeface="Arial" pitchFamily="34" charset="0"/>
              </a:rPr>
              <a:t>alta del reloj de su sistema. Si lo recuerda de algunas de sus clases de Ingeniería electrónica, todas las señales, (incluidas las señales de reloj digital), están compuestas de múltiples ondas sinusoidales.  Si el ancho de banda de su osciloscopio es por lo menos cinco veces superior a la </a:t>
            </a:r>
            <a:r>
              <a:rPr lang="es-AR" sz="1100" dirty="0" smtClean="0">
                <a:solidFill>
                  <a:srgbClr val="000000"/>
                </a:solidFill>
                <a:latin typeface="Arial" pitchFamily="34" charset="0"/>
              </a:rPr>
              <a:t>velocidad </a:t>
            </a:r>
            <a:r>
              <a:rPr lang="es-AR" sz="1100" dirty="0" smtClean="0">
                <a:solidFill>
                  <a:srgbClr val="000000"/>
                </a:solidFill>
                <a:latin typeface="Arial" pitchFamily="34" charset="0"/>
              </a:rPr>
              <a:t>más alta del reloj, entonces será capaz de capturar hasta el quinto armónico con una atenuación mínima.</a:t>
            </a:r>
          </a:p>
          <a:p>
            <a:pPr eaLnBrk="1" hangingPunct="1">
              <a:lnSpc>
                <a:spcPct val="80000"/>
              </a:lnSpc>
              <a:spcBef>
                <a:spcPts val="425"/>
              </a:spcBef>
            </a:pPr>
            <a:r>
              <a:rPr lang="es-AR" sz="1100" dirty="0" smtClean="0">
                <a:solidFill>
                  <a:srgbClr val="000000"/>
                </a:solidFill>
                <a:latin typeface="Arial" pitchFamily="34" charset="0"/>
              </a:rPr>
              <a:t>Esta diapositiva muestra dos osciloscopios con ancho de banda diferentes captando la misma señal de 100 MHz de reloj digital. La captura de pantalla de la izquierda muestra cómo se ve un reloj digital de 100 MHz cuando es capturado por un osciloscopio con un ancho de banda de 100 </a:t>
            </a:r>
            <a:r>
              <a:rPr lang="es-AR" sz="1100" dirty="0" err="1" smtClean="0">
                <a:solidFill>
                  <a:srgbClr val="000000"/>
                </a:solidFill>
                <a:latin typeface="Arial" pitchFamily="34" charset="0"/>
              </a:rPr>
              <a:t>MHz.</a:t>
            </a:r>
            <a:r>
              <a:rPr lang="es-AR" sz="1100" dirty="0" smtClean="0">
                <a:solidFill>
                  <a:srgbClr val="000000"/>
                </a:solidFill>
                <a:latin typeface="Arial" pitchFamily="34" charset="0"/>
              </a:rPr>
              <a:t> Los armónicos más altos de esta señal se atenúan hasta el punto en que todo lo que prácticamente queda es el componente de frecuencia fundamental de esta señal de reloj (onda sinusoidal de 100 MHz). </a:t>
            </a:r>
          </a:p>
          <a:p>
            <a:pPr eaLnBrk="1" hangingPunct="1">
              <a:lnSpc>
                <a:spcPct val="80000"/>
              </a:lnSpc>
              <a:spcBef>
                <a:spcPts val="425"/>
              </a:spcBef>
            </a:pPr>
            <a:r>
              <a:rPr lang="es-AR" sz="1100" dirty="0" smtClean="0">
                <a:solidFill>
                  <a:srgbClr val="000000"/>
                </a:solidFill>
                <a:latin typeface="Arial" pitchFamily="34" charset="0"/>
              </a:rPr>
              <a:t>La captura de pantalla de la derecha muestra cómo se ve la misma señal de reloj de 100 MHz cuando es capturada por un osciloscopio con un ancho de banda de 500 </a:t>
            </a:r>
            <a:r>
              <a:rPr lang="es-AR" sz="1100" dirty="0" err="1" smtClean="0">
                <a:solidFill>
                  <a:srgbClr val="000000"/>
                </a:solidFill>
                <a:latin typeface="Arial" pitchFamily="34" charset="0"/>
              </a:rPr>
              <a:t>MHz.</a:t>
            </a:r>
            <a:r>
              <a:rPr lang="es-AR" sz="1100" dirty="0" smtClean="0">
                <a:solidFill>
                  <a:srgbClr val="000000"/>
                </a:solidFill>
                <a:latin typeface="Arial" pitchFamily="34" charset="0"/>
              </a:rPr>
              <a:t> El osciloscopio con 500 MHz de ancho de banda es capaz de capturar no sólo el componente de frecuencia fundamental de 100 MHz, pero también el 3</a:t>
            </a:r>
            <a:r>
              <a:rPr lang="es-AR" sz="1100" baseline="30000" dirty="0" smtClean="0">
                <a:solidFill>
                  <a:srgbClr val="000000"/>
                </a:solidFill>
                <a:latin typeface="Arial" pitchFamily="34" charset="0"/>
              </a:rPr>
              <a:t>º</a:t>
            </a:r>
            <a:r>
              <a:rPr lang="es-AR" sz="1100" dirty="0" smtClean="0">
                <a:solidFill>
                  <a:srgbClr val="000000"/>
                </a:solidFill>
                <a:latin typeface="Arial" pitchFamily="34" charset="0"/>
              </a:rPr>
              <a:t> y 5</a:t>
            </a:r>
            <a:r>
              <a:rPr lang="es-AR" sz="1100" baseline="30000" dirty="0" smtClean="0">
                <a:solidFill>
                  <a:srgbClr val="000000"/>
                </a:solidFill>
                <a:latin typeface="Arial" pitchFamily="34" charset="0"/>
              </a:rPr>
              <a:t>º</a:t>
            </a:r>
            <a:r>
              <a:rPr lang="es-AR" sz="1100" dirty="0" smtClean="0">
                <a:solidFill>
                  <a:srgbClr val="000000"/>
                </a:solidFill>
                <a:latin typeface="Arial" pitchFamily="34" charset="0"/>
              </a:rPr>
              <a:t> armónico con una exactitud razonable.</a:t>
            </a:r>
          </a:p>
          <a:p>
            <a:pPr eaLnBrk="1" hangingPunct="1">
              <a:lnSpc>
                <a:spcPct val="80000"/>
              </a:lnSpc>
              <a:spcBef>
                <a:spcPts val="425"/>
              </a:spcBef>
            </a:pPr>
            <a:r>
              <a:rPr lang="es-AR" sz="1100" dirty="0" smtClean="0">
                <a:solidFill>
                  <a:srgbClr val="000000"/>
                </a:solidFill>
                <a:latin typeface="Arial" pitchFamily="34" charset="0"/>
              </a:rPr>
              <a:t>Tenga en cuenta que el factor de 5x para aplicaciones digitales es en realidad una recomendación de uso común. En realidad, hay un método más preciso para determinar el ancho de banda adecuado según el contenido real de la frecuencia en los bordes de alta velocidad, sin importar la velocidad de reloj. Si usted está interesado en aprender acerca de este método más exacto, consulte la nota de aplicación que aparece al final de esta presentación titulada, “Evaluación del ancho de banda del osciloscopio para sus aplicaciones”.  </a:t>
            </a:r>
          </a:p>
        </p:txBody>
      </p:sp>
      <p:sp>
        <p:nvSpPr>
          <p:cNvPr id="53251" name="Slide Number Placeholder 3"/>
          <p:cNvSpPr>
            <a:spLocks noGrp="1"/>
          </p:cNvSpPr>
          <p:nvPr>
            <p:ph type="sldNum" sz="quarter" idx="5"/>
          </p:nvPr>
        </p:nvSpPr>
        <p:spPr>
          <a:noFill/>
        </p:spPr>
        <p:txBody>
          <a:bodyPr/>
          <a:lstStyle/>
          <a:p>
            <a:fld id="{EDF12527-03E5-47F0-A124-A5C22F1E3057}"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Agenda</a:t>
            </a:r>
          </a:p>
          <a:p>
            <a:pPr eaLnBrk="1" hangingPunct="1">
              <a:spcBef>
                <a:spcPts val="425"/>
              </a:spcBef>
            </a:pPr>
            <a:r>
              <a:rPr lang="es-AR" dirty="0" smtClean="0">
                <a:solidFill>
                  <a:srgbClr val="000000"/>
                </a:solidFill>
                <a:latin typeface="Arial" pitchFamily="34" charset="0"/>
              </a:rPr>
              <a:t>Vamos a empezar esta presentación definiendo lo que es un osciloscopio. A continuación hablaremos de lo siguiente:</a:t>
            </a:r>
          </a:p>
          <a:p>
            <a:pPr eaLnBrk="1" hangingPunct="1">
              <a:spcBef>
                <a:spcPts val="425"/>
              </a:spcBef>
            </a:pPr>
            <a:r>
              <a:rPr lang="es-AR" dirty="0" smtClean="0">
                <a:solidFill>
                  <a:srgbClr val="000000"/>
                </a:solidFill>
                <a:latin typeface="Arial" pitchFamily="34" charset="0"/>
              </a:rPr>
              <a:t>Mediciones básicas con puntas de prueba</a:t>
            </a:r>
          </a:p>
          <a:p>
            <a:pPr eaLnBrk="1" hangingPunct="1">
              <a:spcBef>
                <a:spcPts val="425"/>
              </a:spcBef>
            </a:pPr>
            <a:r>
              <a:rPr lang="es-AR" dirty="0" smtClean="0">
                <a:solidFill>
                  <a:srgbClr val="000000"/>
                </a:solidFill>
                <a:latin typeface="Arial" pitchFamily="34" charset="0"/>
              </a:rPr>
              <a:t>Cómo realizar mediciones</a:t>
            </a:r>
          </a:p>
          <a:p>
            <a:pPr eaLnBrk="1" hangingPunct="1">
              <a:spcBef>
                <a:spcPts val="425"/>
              </a:spcBef>
            </a:pPr>
            <a:r>
              <a:rPr lang="es-AR" dirty="0" smtClean="0">
                <a:solidFill>
                  <a:srgbClr val="000000"/>
                </a:solidFill>
                <a:latin typeface="Arial" pitchFamily="34" charset="0"/>
              </a:rPr>
              <a:t>Cómo ajustar la</a:t>
            </a:r>
            <a:r>
              <a:rPr lang="es-AR" baseline="0" dirty="0" smtClean="0">
                <a:solidFill>
                  <a:srgbClr val="000000"/>
                </a:solidFill>
                <a:latin typeface="Arial" pitchFamily="34" charset="0"/>
              </a:rPr>
              <a:t>s </a:t>
            </a:r>
            <a:r>
              <a:rPr lang="es-AR" dirty="0" smtClean="0">
                <a:solidFill>
                  <a:srgbClr val="000000"/>
                </a:solidFill>
                <a:latin typeface="Arial" pitchFamily="34" charset="0"/>
              </a:rPr>
              <a:t>escalas verticales y horizontales</a:t>
            </a:r>
            <a:r>
              <a:rPr lang="es-AR" baseline="0" dirty="0" smtClean="0">
                <a:solidFill>
                  <a:srgbClr val="000000"/>
                </a:solidFill>
                <a:latin typeface="Arial" pitchFamily="34" charset="0"/>
              </a:rPr>
              <a:t> para visualizar correctamente </a:t>
            </a:r>
            <a:r>
              <a:rPr lang="es-AR" dirty="0" smtClean="0">
                <a:solidFill>
                  <a:srgbClr val="000000"/>
                </a:solidFill>
                <a:latin typeface="Arial" pitchFamily="34" charset="0"/>
              </a:rPr>
              <a:t>las formas de onda</a:t>
            </a:r>
          </a:p>
          <a:p>
            <a:pPr eaLnBrk="1" hangingPunct="1">
              <a:spcBef>
                <a:spcPts val="425"/>
              </a:spcBef>
            </a:pPr>
            <a:r>
              <a:rPr lang="es-AR" dirty="0" smtClean="0">
                <a:solidFill>
                  <a:srgbClr val="000000"/>
                </a:solidFill>
                <a:latin typeface="Arial" pitchFamily="34" charset="0"/>
              </a:rPr>
              <a:t>Compresión de la función de disparo</a:t>
            </a:r>
          </a:p>
          <a:p>
            <a:pPr eaLnBrk="1" hangingPunct="1">
              <a:spcBef>
                <a:spcPts val="425"/>
              </a:spcBef>
            </a:pPr>
            <a:r>
              <a:rPr lang="es-AR" dirty="0" smtClean="0">
                <a:solidFill>
                  <a:srgbClr val="000000"/>
                </a:solidFill>
                <a:latin typeface="Arial" pitchFamily="34" charset="0"/>
              </a:rPr>
              <a:t>Teoría de la operación del osciloscopio</a:t>
            </a:r>
            <a:r>
              <a:rPr lang="es-AR" baseline="0" dirty="0" smtClean="0">
                <a:solidFill>
                  <a:srgbClr val="000000"/>
                </a:solidFill>
                <a:latin typeface="Arial" pitchFamily="34" charset="0"/>
              </a:rPr>
              <a:t> </a:t>
            </a:r>
            <a:r>
              <a:rPr lang="es-AR" dirty="0" smtClean="0">
                <a:solidFill>
                  <a:srgbClr val="000000"/>
                </a:solidFill>
                <a:latin typeface="Arial" pitchFamily="34" charset="0"/>
              </a:rPr>
              <a:t>y sus especificaciones</a:t>
            </a:r>
          </a:p>
          <a:p>
            <a:pPr eaLnBrk="1" hangingPunct="1">
              <a:spcBef>
                <a:spcPts val="425"/>
              </a:spcBef>
            </a:pPr>
            <a:r>
              <a:rPr lang="es-AR" dirty="0" smtClean="0">
                <a:solidFill>
                  <a:srgbClr val="000000"/>
                </a:solidFill>
                <a:latin typeface="Arial" pitchFamily="34" charset="0"/>
              </a:rPr>
              <a:t>Modelado dinámico de la punta de prueba y sus</a:t>
            </a:r>
            <a:r>
              <a:rPr lang="es-AR" baseline="0" dirty="0" smtClean="0">
                <a:solidFill>
                  <a:srgbClr val="000000"/>
                </a:solidFill>
                <a:latin typeface="Arial" pitchFamily="34" charset="0"/>
              </a:rPr>
              <a:t> efectos de </a:t>
            </a:r>
            <a:r>
              <a:rPr lang="es-AR" dirty="0" smtClean="0">
                <a:solidFill>
                  <a:srgbClr val="000000"/>
                </a:solidFill>
                <a:latin typeface="Arial" pitchFamily="34" charset="0"/>
              </a:rPr>
              <a:t>carga</a:t>
            </a:r>
          </a:p>
          <a:p>
            <a:pPr eaLnBrk="1" hangingPunct="1">
              <a:spcBef>
                <a:spcPts val="425"/>
              </a:spcBef>
            </a:pPr>
            <a:r>
              <a:rPr lang="es-AR" dirty="0" smtClean="0">
                <a:solidFill>
                  <a:srgbClr val="000000"/>
                </a:solidFill>
                <a:latin typeface="Arial" pitchFamily="34" charset="0"/>
              </a:rPr>
              <a:t>Uso de la guía de laboratorio</a:t>
            </a:r>
          </a:p>
          <a:p>
            <a:pPr eaLnBrk="1" hangingPunct="1">
              <a:spcBef>
                <a:spcPts val="425"/>
              </a:spcBef>
            </a:pPr>
            <a:r>
              <a:rPr lang="es-AR" dirty="0" smtClean="0">
                <a:solidFill>
                  <a:srgbClr val="000000"/>
                </a:solidFill>
                <a:latin typeface="Arial" pitchFamily="34" charset="0"/>
              </a:rPr>
              <a:t>Recursos técnicos adicionales</a:t>
            </a:r>
          </a:p>
        </p:txBody>
      </p:sp>
      <p:sp>
        <p:nvSpPr>
          <p:cNvPr id="18435" name="Slide Number Placeholder 3"/>
          <p:cNvSpPr>
            <a:spLocks noGrp="1"/>
          </p:cNvSpPr>
          <p:nvPr>
            <p:ph type="sldNum" sz="quarter" idx="5"/>
          </p:nvPr>
        </p:nvSpPr>
        <p:spPr>
          <a:noFill/>
        </p:spPr>
        <p:txBody>
          <a:bodyPr/>
          <a:lstStyle/>
          <a:p>
            <a:fld id="{2BD7CF5F-3BED-4C98-B8EA-F06FA481C19F}"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Otras especificaciones importantes del osciloscopio</a:t>
            </a:r>
          </a:p>
          <a:p>
            <a:pPr eaLnBrk="1" hangingPunct="1">
              <a:spcBef>
                <a:spcPts val="425"/>
              </a:spcBef>
            </a:pPr>
            <a:r>
              <a:rPr lang="es-AR" dirty="0" smtClean="0">
                <a:solidFill>
                  <a:srgbClr val="000000"/>
                </a:solidFill>
                <a:latin typeface="Arial" pitchFamily="34" charset="0"/>
              </a:rPr>
              <a:t>A pesar de que el ancho de banda es la especificación más importante del osciloscopio, hay otras especificaciones que debe tener en cuenta si alguna vez se le pide la tarea de seleccionar y comprar un osciloscopio. Estas incluyen:</a:t>
            </a:r>
          </a:p>
          <a:p>
            <a:pPr eaLnBrk="1" hangingPunct="1">
              <a:spcBef>
                <a:spcPts val="425"/>
              </a:spcBef>
            </a:pPr>
            <a:r>
              <a:rPr lang="es-AR" dirty="0" smtClean="0">
                <a:solidFill>
                  <a:srgbClr val="000000"/>
                </a:solidFill>
                <a:latin typeface="Arial" pitchFamily="34" charset="0"/>
              </a:rPr>
              <a:t>Velocidad de </a:t>
            </a:r>
            <a:r>
              <a:rPr lang="es-AR" dirty="0" smtClean="0">
                <a:solidFill>
                  <a:srgbClr val="000000"/>
                </a:solidFill>
                <a:latin typeface="Arial" pitchFamily="34" charset="0"/>
              </a:rPr>
              <a:t>muestreo: debe ser por lo menos 4 veces el ancho de banda del osciloscopio</a:t>
            </a:r>
          </a:p>
          <a:p>
            <a:pPr eaLnBrk="1" hangingPunct="1">
              <a:spcBef>
                <a:spcPts val="425"/>
              </a:spcBef>
            </a:pPr>
            <a:r>
              <a:rPr lang="es-AR" dirty="0" smtClean="0">
                <a:solidFill>
                  <a:srgbClr val="000000"/>
                </a:solidFill>
                <a:latin typeface="Arial" pitchFamily="34" charset="0"/>
              </a:rPr>
              <a:t>Profundidad de memoria: determina </a:t>
            </a:r>
            <a:r>
              <a:rPr lang="es-AR" dirty="0" smtClean="0">
                <a:solidFill>
                  <a:srgbClr val="000000"/>
                </a:solidFill>
                <a:latin typeface="Arial" pitchFamily="34" charset="0"/>
              </a:rPr>
              <a:t>el</a:t>
            </a:r>
            <a:r>
              <a:rPr lang="es-AR" baseline="0" dirty="0" smtClean="0">
                <a:solidFill>
                  <a:srgbClr val="000000"/>
                </a:solidFill>
                <a:latin typeface="Arial" pitchFamily="34" charset="0"/>
              </a:rPr>
              <a:t> máximo tiempo que se puede capturar de una señal</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Número de canales: la mayoría de los osciloscopios vienen en modelos de 2 y 4 canales. Pero los modelos MSO </a:t>
            </a:r>
            <a:r>
              <a:rPr lang="es-AR" dirty="0" smtClean="0">
                <a:solidFill>
                  <a:srgbClr val="000000"/>
                </a:solidFill>
                <a:latin typeface="Arial" pitchFamily="34" charset="0"/>
              </a:rPr>
              <a:t>agregan </a:t>
            </a:r>
            <a:r>
              <a:rPr lang="es-AR" dirty="0" smtClean="0">
                <a:solidFill>
                  <a:srgbClr val="000000"/>
                </a:solidFill>
                <a:latin typeface="Arial" pitchFamily="34" charset="0"/>
              </a:rPr>
              <a:t>canales </a:t>
            </a:r>
            <a:r>
              <a:rPr lang="es-AR" dirty="0" smtClean="0">
                <a:solidFill>
                  <a:srgbClr val="000000"/>
                </a:solidFill>
                <a:latin typeface="Arial" pitchFamily="34" charset="0"/>
              </a:rPr>
              <a:t>digitales para analizar estados lógicos y visualizarlos</a:t>
            </a:r>
            <a:r>
              <a:rPr lang="es-AR" baseline="0" dirty="0" smtClean="0">
                <a:solidFill>
                  <a:srgbClr val="000000"/>
                </a:solidFill>
                <a:latin typeface="Arial" pitchFamily="34" charset="0"/>
              </a:rPr>
              <a:t> en una escala de tiempo </a:t>
            </a:r>
            <a:r>
              <a:rPr lang="es-AR" dirty="0" smtClean="0">
                <a:solidFill>
                  <a:srgbClr val="000000"/>
                </a:solidFill>
                <a:latin typeface="Arial" pitchFamily="34" charset="0"/>
              </a:rPr>
              <a:t>con </a:t>
            </a:r>
            <a:r>
              <a:rPr lang="es-AR" dirty="0" smtClean="0">
                <a:solidFill>
                  <a:srgbClr val="000000"/>
                </a:solidFill>
                <a:latin typeface="Arial" pitchFamily="34" charset="0"/>
              </a:rPr>
              <a:t>el fin de supervisar y poner a prueba sistemas </a:t>
            </a:r>
            <a:r>
              <a:rPr lang="es-AR" dirty="0" smtClean="0">
                <a:solidFill>
                  <a:srgbClr val="000000"/>
                </a:solidFill>
                <a:latin typeface="Arial" pitchFamily="34" charset="0"/>
              </a:rPr>
              <a:t>con señales </a:t>
            </a:r>
            <a:r>
              <a:rPr lang="es-AR" dirty="0" smtClean="0">
                <a:solidFill>
                  <a:srgbClr val="000000"/>
                </a:solidFill>
                <a:latin typeface="Arial" pitchFamily="34" charset="0"/>
              </a:rPr>
              <a:t>digitales.</a:t>
            </a:r>
          </a:p>
          <a:p>
            <a:pPr eaLnBrk="1" hangingPunct="1">
              <a:spcBef>
                <a:spcPts val="425"/>
              </a:spcBef>
            </a:pPr>
            <a:r>
              <a:rPr lang="es-AR" dirty="0" smtClean="0">
                <a:solidFill>
                  <a:srgbClr val="000000"/>
                </a:solidFill>
                <a:latin typeface="Arial" pitchFamily="34" charset="0"/>
              </a:rPr>
              <a:t>Velocidad de </a:t>
            </a:r>
            <a:r>
              <a:rPr lang="es-AR" dirty="0" smtClean="0">
                <a:solidFill>
                  <a:srgbClr val="000000"/>
                </a:solidFill>
                <a:latin typeface="Arial" pitchFamily="34" charset="0"/>
              </a:rPr>
              <a:t>actualización de la forma de onda; una </a:t>
            </a:r>
            <a:r>
              <a:rPr lang="es-AR" dirty="0" smtClean="0">
                <a:solidFill>
                  <a:srgbClr val="000000"/>
                </a:solidFill>
                <a:latin typeface="Arial" pitchFamily="34" charset="0"/>
              </a:rPr>
              <a:t>velocidad </a:t>
            </a:r>
            <a:r>
              <a:rPr lang="es-AR" dirty="0" smtClean="0">
                <a:solidFill>
                  <a:srgbClr val="000000"/>
                </a:solidFill>
                <a:latin typeface="Arial" pitchFamily="34" charset="0"/>
              </a:rPr>
              <a:t>de actualización más rápida implica una captura de imágenes más rápida, lo cual puede mejorar la probabilidad del osciloscopio de capturar eventos poco </a:t>
            </a:r>
            <a:r>
              <a:rPr lang="es-AR" dirty="0" smtClean="0">
                <a:solidFill>
                  <a:srgbClr val="000000"/>
                </a:solidFill>
                <a:latin typeface="Arial" pitchFamily="34" charset="0"/>
              </a:rPr>
              <a:t>frecuentes en tiempo.</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Calidad de visualización: consiste en el tamaño, resolución, y el número de niveles de gradación de intensidad de la pantalla. La gradación de la intensidad puede ser una característica importante de la calidad de la pantalla del osciloscopio con el fin de ver y hacer juicios intuitivos sobre ruido y variaciones aleatorias.</a:t>
            </a:r>
          </a:p>
          <a:p>
            <a:pPr eaLnBrk="1" hangingPunct="1">
              <a:spcBef>
                <a:spcPts val="425"/>
              </a:spcBef>
            </a:pPr>
            <a:r>
              <a:rPr lang="es-AR" dirty="0" smtClean="0">
                <a:solidFill>
                  <a:srgbClr val="000000"/>
                </a:solidFill>
                <a:latin typeface="Arial" pitchFamily="34" charset="0"/>
              </a:rPr>
              <a:t>Modos de disparo avanzados: permite que osciloscopio sincronice señales más complejas, tales como señales de bus serial.</a:t>
            </a:r>
          </a:p>
        </p:txBody>
      </p:sp>
      <p:sp>
        <p:nvSpPr>
          <p:cNvPr id="55299" name="Slide Number Placeholder 3"/>
          <p:cNvSpPr>
            <a:spLocks noGrp="1"/>
          </p:cNvSpPr>
          <p:nvPr>
            <p:ph type="sldNum" sz="quarter" idx="5"/>
          </p:nvPr>
        </p:nvSpPr>
        <p:spPr>
          <a:noFill/>
        </p:spPr>
        <p:txBody>
          <a:bodyPr/>
          <a:lstStyle/>
          <a:p>
            <a:fld id="{72F21033-F732-46C9-A6E3-128EBD4C2F96}"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Revisión de </a:t>
            </a:r>
            <a:r>
              <a:rPr lang="es-AR" b="1" dirty="0" smtClean="0">
                <a:solidFill>
                  <a:srgbClr val="000000"/>
                </a:solidFill>
                <a:latin typeface="Arial" pitchFamily="34" charset="0"/>
              </a:rPr>
              <a:t>puntas de pruebas - </a:t>
            </a:r>
            <a:r>
              <a:rPr lang="es-AR" b="1" dirty="0" smtClean="0">
                <a:solidFill>
                  <a:srgbClr val="000000"/>
                </a:solidFill>
                <a:latin typeface="Arial" pitchFamily="34" charset="0"/>
              </a:rPr>
              <a:t>Modelo </a:t>
            </a:r>
            <a:r>
              <a:rPr lang="es-AR" b="1" dirty="0" smtClean="0">
                <a:solidFill>
                  <a:srgbClr val="000000"/>
                </a:solidFill>
                <a:latin typeface="Arial" pitchFamily="34" charset="0"/>
              </a:rPr>
              <a:t>Dinámico/CA</a:t>
            </a:r>
            <a:endParaRPr lang="es-AR" b="1"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Anteriormente hemos discutido el modelo estático/DC de una </a:t>
            </a:r>
            <a:r>
              <a:rPr lang="es-AR" dirty="0" smtClean="0">
                <a:solidFill>
                  <a:srgbClr val="000000"/>
                </a:solidFill>
                <a:latin typeface="Arial" pitchFamily="34" charset="0"/>
              </a:rPr>
              <a:t>punta de prueba</a:t>
            </a:r>
            <a:r>
              <a:rPr lang="es-AR" baseline="0" dirty="0" smtClean="0">
                <a:solidFill>
                  <a:srgbClr val="000000"/>
                </a:solidFill>
                <a:latin typeface="Arial" pitchFamily="34" charset="0"/>
              </a:rPr>
              <a:t> </a:t>
            </a:r>
            <a:r>
              <a:rPr lang="es-AR" dirty="0" smtClean="0">
                <a:solidFill>
                  <a:srgbClr val="000000"/>
                </a:solidFill>
                <a:latin typeface="Arial" pitchFamily="34" charset="0"/>
              </a:rPr>
              <a:t>pasiva </a:t>
            </a:r>
            <a:r>
              <a:rPr lang="es-AR" dirty="0" smtClean="0">
                <a:solidFill>
                  <a:srgbClr val="000000"/>
                </a:solidFill>
                <a:latin typeface="Arial" pitchFamily="34" charset="0"/>
              </a:rPr>
              <a:t>estándar 10:01. Para el modelo estático/DC, simplificamos significativamente el modelo mediante la eliminación de los elementos/componentes capacitivos. Esto nos deja con una red simple divisora de </a:t>
            </a:r>
            <a:r>
              <a:rPr lang="es-AR" dirty="0" smtClean="0">
                <a:solidFill>
                  <a:srgbClr val="000000"/>
                </a:solidFill>
                <a:latin typeface="Arial" pitchFamily="34" charset="0"/>
              </a:rPr>
              <a:t>voltaje </a:t>
            </a:r>
            <a:r>
              <a:rPr lang="es-AR" dirty="0" smtClean="0">
                <a:solidFill>
                  <a:srgbClr val="000000"/>
                </a:solidFill>
                <a:latin typeface="Arial" pitchFamily="34" charset="0"/>
              </a:rPr>
              <a:t>de 2 resistencias. </a:t>
            </a:r>
          </a:p>
          <a:p>
            <a:pPr eaLnBrk="1" hangingPunct="1">
              <a:spcBef>
                <a:spcPts val="425"/>
              </a:spcBef>
            </a:pPr>
            <a:r>
              <a:rPr lang="es-AR" dirty="0" smtClean="0">
                <a:solidFill>
                  <a:srgbClr val="000000"/>
                </a:solidFill>
                <a:latin typeface="Arial" pitchFamily="34" charset="0"/>
              </a:rPr>
              <a:t>Ahora vamos a abordar el modelo dinámico/CA de </a:t>
            </a:r>
            <a:r>
              <a:rPr lang="es-AR" dirty="0" smtClean="0">
                <a:solidFill>
                  <a:srgbClr val="000000"/>
                </a:solidFill>
                <a:latin typeface="Arial" pitchFamily="34" charset="0"/>
              </a:rPr>
              <a:t>punta de </a:t>
            </a:r>
            <a:r>
              <a:rPr lang="es-AR" dirty="0" err="1" smtClean="0">
                <a:solidFill>
                  <a:srgbClr val="000000"/>
                </a:solidFill>
                <a:latin typeface="Arial" pitchFamily="34" charset="0"/>
              </a:rPr>
              <a:t>prueba+osciloscopio</a:t>
            </a:r>
            <a:r>
              <a:rPr lang="es-AR" dirty="0" smtClean="0">
                <a:solidFill>
                  <a:srgbClr val="000000"/>
                </a:solidFill>
                <a:latin typeface="Arial" pitchFamily="34" charset="0"/>
              </a:rPr>
              <a:t> </a:t>
            </a:r>
            <a:r>
              <a:rPr lang="es-AR" dirty="0" smtClean="0">
                <a:solidFill>
                  <a:srgbClr val="000000"/>
                </a:solidFill>
                <a:latin typeface="Arial" pitchFamily="34" charset="0"/>
              </a:rPr>
              <a:t>y a tener en cuenta los efectos de los elementos capacitivos de este modelo.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cable</a:t>
            </a:r>
            <a:r>
              <a:rPr lang="es-AR" dirty="0" smtClean="0">
                <a:solidFill>
                  <a:srgbClr val="000000"/>
                </a:solidFill>
                <a:latin typeface="Arial" pitchFamily="34" charset="0"/>
              </a:rPr>
              <a:t>, que es la capacidad del cable de la </a:t>
            </a:r>
            <a:r>
              <a:rPr lang="es-AR" dirty="0" smtClean="0">
                <a:solidFill>
                  <a:srgbClr val="000000"/>
                </a:solidFill>
                <a:latin typeface="Arial" pitchFamily="34" charset="0"/>
              </a:rPr>
              <a:t>punta de prueba, </a:t>
            </a:r>
            <a:r>
              <a:rPr lang="es-AR" dirty="0" smtClean="0">
                <a:solidFill>
                  <a:srgbClr val="000000"/>
                </a:solidFill>
                <a:latin typeface="Arial" pitchFamily="34" charset="0"/>
              </a:rPr>
              <a:t>y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osciloscopio</a:t>
            </a:r>
            <a:r>
              <a:rPr lang="es-AR" dirty="0" smtClean="0">
                <a:solidFill>
                  <a:srgbClr val="000000"/>
                </a:solidFill>
                <a:latin typeface="Arial" pitchFamily="34" charset="0"/>
              </a:rPr>
              <a:t>, que es la capacitancia en el </a:t>
            </a:r>
            <a:r>
              <a:rPr lang="es-AR" dirty="0" smtClean="0">
                <a:solidFill>
                  <a:srgbClr val="000000"/>
                </a:solidFill>
                <a:latin typeface="Arial" pitchFamily="34" charset="0"/>
              </a:rPr>
              <a:t>puerto BNC </a:t>
            </a:r>
            <a:r>
              <a:rPr lang="es-AR" dirty="0" smtClean="0">
                <a:solidFill>
                  <a:srgbClr val="000000"/>
                </a:solidFill>
                <a:latin typeface="Arial" pitchFamily="34" charset="0"/>
              </a:rPr>
              <a:t>del osciloscopio, son capacitancias inherentes (o </a:t>
            </a:r>
            <a:r>
              <a:rPr lang="es-AR" dirty="0" smtClean="0">
                <a:solidFill>
                  <a:srgbClr val="000000"/>
                </a:solidFill>
                <a:latin typeface="Arial" pitchFamily="34" charset="0"/>
              </a:rPr>
              <a:t>parásitas</a:t>
            </a:r>
            <a:r>
              <a:rPr lang="es-AR" dirty="0" smtClean="0">
                <a:solidFill>
                  <a:srgbClr val="000000"/>
                </a:solidFill>
                <a:latin typeface="Arial" pitchFamily="34" charset="0"/>
              </a:rPr>
              <a:t>) en este modelo de </a:t>
            </a:r>
            <a:r>
              <a:rPr lang="es-AR" dirty="0" smtClean="0">
                <a:solidFill>
                  <a:srgbClr val="000000"/>
                </a:solidFill>
                <a:latin typeface="Arial" pitchFamily="34" charset="0"/>
              </a:rPr>
              <a:t>punta de prueba. </a:t>
            </a:r>
            <a:r>
              <a:rPr lang="es-AR" dirty="0" smtClean="0">
                <a:solidFill>
                  <a:srgbClr val="000000"/>
                </a:solidFill>
                <a:latin typeface="Arial" pitchFamily="34" charset="0"/>
              </a:rPr>
              <a:t>Esto significa que estos elementos no fueron incorporados al diseño intencionalmente, pero son sólo un hecho desafortunado de la vida.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punta</a:t>
            </a:r>
            <a:r>
              <a:rPr lang="es-AR" dirty="0" smtClean="0">
                <a:solidFill>
                  <a:srgbClr val="000000"/>
                </a:solidFill>
                <a:latin typeface="Arial" pitchFamily="34" charset="0"/>
              </a:rPr>
              <a:t> y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comp</a:t>
            </a:r>
            <a:r>
              <a:rPr lang="es-AR" dirty="0" smtClean="0">
                <a:solidFill>
                  <a:srgbClr val="000000"/>
                </a:solidFill>
                <a:latin typeface="Arial" pitchFamily="34" charset="0"/>
              </a:rPr>
              <a:t>, que representan al capacitor de compensación variable, son intencionalmente diseñados para compensar los elementos capacitivos naturales/inherentes. Donde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comp</a:t>
            </a:r>
            <a:r>
              <a:rPr lang="es-AR" dirty="0" smtClean="0">
                <a:solidFill>
                  <a:srgbClr val="000000"/>
                </a:solidFill>
                <a:latin typeface="Arial" pitchFamily="34" charset="0"/>
              </a:rPr>
              <a:t> está correctamente ajustado, la reactancia capacitiva de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punta</a:t>
            </a:r>
            <a:r>
              <a:rPr lang="es-AR" dirty="0" smtClean="0">
                <a:solidFill>
                  <a:srgbClr val="000000"/>
                </a:solidFill>
                <a:latin typeface="Arial" pitchFamily="34" charset="0"/>
              </a:rPr>
              <a:t> en relación con la combinación en paralelo de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comp</a:t>
            </a:r>
            <a:r>
              <a:rPr lang="es-AR" dirty="0" smtClean="0">
                <a:solidFill>
                  <a:srgbClr val="000000"/>
                </a:solidFill>
                <a:latin typeface="Arial" pitchFamily="34" charset="0"/>
              </a:rPr>
              <a:t> +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cable</a:t>
            </a:r>
            <a:r>
              <a:rPr lang="es-AR" dirty="0" smtClean="0">
                <a:solidFill>
                  <a:srgbClr val="000000"/>
                </a:solidFill>
                <a:latin typeface="Arial" pitchFamily="34" charset="0"/>
              </a:rPr>
              <a:t> +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osciloscopio</a:t>
            </a:r>
            <a:r>
              <a:rPr lang="es-AR" dirty="0" smtClean="0">
                <a:solidFill>
                  <a:srgbClr val="000000"/>
                </a:solidFill>
                <a:latin typeface="Arial" pitchFamily="34" charset="0"/>
              </a:rPr>
              <a:t> deben tener la misma </a:t>
            </a:r>
            <a:r>
              <a:rPr lang="es-AR" dirty="0" smtClean="0">
                <a:solidFill>
                  <a:srgbClr val="000000"/>
                </a:solidFill>
                <a:latin typeface="Arial" pitchFamily="34" charset="0"/>
              </a:rPr>
              <a:t>velocidad </a:t>
            </a:r>
            <a:r>
              <a:rPr lang="es-AR" dirty="0" smtClean="0">
                <a:solidFill>
                  <a:srgbClr val="000000"/>
                </a:solidFill>
                <a:latin typeface="Arial" pitchFamily="34" charset="0"/>
              </a:rPr>
              <a:t>de atenuación que la atenuación debido a los componentes de resistencia en el modelo. En otras palabras. X</a:t>
            </a:r>
            <a:r>
              <a:rPr lang="es-AR" baseline="-25000" dirty="0" smtClean="0">
                <a:solidFill>
                  <a:srgbClr val="000000"/>
                </a:solidFill>
                <a:latin typeface="Arial" pitchFamily="34" charset="0"/>
              </a:rPr>
              <a:t>C-punta</a:t>
            </a:r>
            <a:r>
              <a:rPr lang="es-AR" dirty="0" smtClean="0">
                <a:solidFill>
                  <a:srgbClr val="000000"/>
                </a:solidFill>
                <a:latin typeface="Arial" pitchFamily="34" charset="0"/>
              </a:rPr>
              <a:t> debe ser 9X la X</a:t>
            </a:r>
            <a:r>
              <a:rPr lang="es-AR" baseline="-25000" dirty="0" smtClean="0">
                <a:solidFill>
                  <a:srgbClr val="000000"/>
                </a:solidFill>
                <a:latin typeface="Arial" pitchFamily="34" charset="0"/>
              </a:rPr>
              <a:t>C-paralelo</a:t>
            </a:r>
            <a:r>
              <a:rPr lang="es-AR" dirty="0" smtClean="0">
                <a:solidFill>
                  <a:srgbClr val="000000"/>
                </a:solidFill>
                <a:latin typeface="Arial" pitchFamily="34" charset="0"/>
              </a:rPr>
              <a:t>. Esto establecerá la misma reducción de 10:1 en la amplitud de las señales recibidas en el </a:t>
            </a:r>
            <a:r>
              <a:rPr lang="es-AR" dirty="0" smtClean="0">
                <a:solidFill>
                  <a:srgbClr val="000000"/>
                </a:solidFill>
                <a:latin typeface="Arial" pitchFamily="34" charset="0"/>
              </a:rPr>
              <a:t>puerto BNC </a:t>
            </a:r>
            <a:r>
              <a:rPr lang="es-AR" dirty="0" smtClean="0">
                <a:solidFill>
                  <a:srgbClr val="000000"/>
                </a:solidFill>
                <a:latin typeface="Arial" pitchFamily="34" charset="0"/>
              </a:rPr>
              <a:t>del osciloscopio en condiciones dinámicas/AC como la red de resistencia bajo condiciones CC.</a:t>
            </a:r>
          </a:p>
          <a:p>
            <a:pPr eaLnBrk="1" hangingPunct="1">
              <a:spcBef>
                <a:spcPts val="425"/>
              </a:spcBef>
            </a:pPr>
            <a:r>
              <a:rPr lang="es-AR" dirty="0" smtClean="0">
                <a:solidFill>
                  <a:srgbClr val="000000"/>
                </a:solidFill>
                <a:latin typeface="Arial" pitchFamily="34" charset="0"/>
              </a:rPr>
              <a:t>También tenga en cuenta que cuando X</a:t>
            </a:r>
            <a:r>
              <a:rPr lang="es-AR" baseline="-25000" dirty="0" smtClean="0">
                <a:solidFill>
                  <a:srgbClr val="000000"/>
                </a:solidFill>
                <a:latin typeface="Arial" pitchFamily="34" charset="0"/>
              </a:rPr>
              <a:t>C-punta</a:t>
            </a:r>
            <a:r>
              <a:rPr lang="es-AR" dirty="0" smtClean="0">
                <a:solidFill>
                  <a:srgbClr val="000000"/>
                </a:solidFill>
                <a:latin typeface="Arial" pitchFamily="34" charset="0"/>
              </a:rPr>
              <a:t> es exactamente 9X a X</a:t>
            </a:r>
            <a:r>
              <a:rPr lang="es-AR" baseline="-25000" dirty="0" smtClean="0">
                <a:solidFill>
                  <a:srgbClr val="000000"/>
                </a:solidFill>
                <a:latin typeface="Arial" pitchFamily="34" charset="0"/>
              </a:rPr>
              <a:t>C-paralelo</a:t>
            </a:r>
            <a:r>
              <a:rPr lang="es-AR" dirty="0" smtClean="0">
                <a:solidFill>
                  <a:srgbClr val="000000"/>
                </a:solidFill>
                <a:latin typeface="Arial" pitchFamily="34" charset="0"/>
              </a:rPr>
              <a:t>, la constante de tiempo RC de </a:t>
            </a:r>
            <a:r>
              <a:rPr lang="es-AR" dirty="0" err="1" smtClean="0">
                <a:solidFill>
                  <a:srgbClr val="000000"/>
                </a:solidFill>
                <a:latin typeface="Arial" pitchFamily="34" charset="0"/>
              </a:rPr>
              <a:t>R</a:t>
            </a:r>
            <a:r>
              <a:rPr lang="es-AR" baseline="-25000" dirty="0" err="1" smtClean="0">
                <a:solidFill>
                  <a:srgbClr val="000000"/>
                </a:solidFill>
                <a:latin typeface="Arial" pitchFamily="34" charset="0"/>
              </a:rPr>
              <a:t>punta</a:t>
            </a:r>
            <a:r>
              <a:rPr lang="es-AR" dirty="0" smtClean="0">
                <a:solidFill>
                  <a:srgbClr val="000000"/>
                </a:solidFill>
                <a:latin typeface="Arial" pitchFamily="34" charset="0"/>
              </a:rPr>
              <a:t> y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punta</a:t>
            </a:r>
            <a:r>
              <a:rPr lang="es-AR" dirty="0" smtClean="0">
                <a:solidFill>
                  <a:srgbClr val="000000"/>
                </a:solidFill>
                <a:latin typeface="Arial" pitchFamily="34" charset="0"/>
              </a:rPr>
              <a:t> será igual a la constante de tiempo RC de </a:t>
            </a:r>
            <a:r>
              <a:rPr lang="es-AR" dirty="0" err="1" smtClean="0">
                <a:solidFill>
                  <a:srgbClr val="000000"/>
                </a:solidFill>
                <a:latin typeface="Arial" pitchFamily="34" charset="0"/>
              </a:rPr>
              <a:t>R</a:t>
            </a:r>
            <a:r>
              <a:rPr lang="es-AR" baseline="-25000" dirty="0" err="1" smtClean="0">
                <a:solidFill>
                  <a:srgbClr val="000000"/>
                </a:solidFill>
                <a:latin typeface="Arial" pitchFamily="34" charset="0"/>
              </a:rPr>
              <a:t>osciloscopio</a:t>
            </a:r>
            <a:r>
              <a:rPr lang="es-AR" dirty="0" smtClean="0">
                <a:solidFill>
                  <a:srgbClr val="000000"/>
                </a:solidFill>
                <a:latin typeface="Arial" pitchFamily="34" charset="0"/>
              </a:rPr>
              <a:t> y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paralelo</a:t>
            </a:r>
            <a:r>
              <a:rPr lang="es-AR" dirty="0" smtClean="0">
                <a:solidFill>
                  <a:srgbClr val="000000"/>
                </a:solidFill>
                <a:latin typeface="Arial" pitchFamily="34" charset="0"/>
              </a:rPr>
              <a:t>. </a:t>
            </a:r>
          </a:p>
        </p:txBody>
      </p:sp>
      <p:sp>
        <p:nvSpPr>
          <p:cNvPr id="57347" name="Slide Number Placeholder 3"/>
          <p:cNvSpPr>
            <a:spLocks noGrp="1"/>
          </p:cNvSpPr>
          <p:nvPr>
            <p:ph type="sldNum" sz="quarter" idx="5"/>
          </p:nvPr>
        </p:nvSpPr>
        <p:spPr>
          <a:noFill/>
        </p:spPr>
        <p:txBody>
          <a:bodyPr/>
          <a:lstStyle/>
          <a:p>
            <a:fld id="{50529283-7E76-44C7-B059-8AC1196DEDBD}"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ts val="425"/>
              </a:spcBef>
              <a:spcAft>
                <a:spcPct val="0"/>
              </a:spcAft>
              <a:buClrTx/>
              <a:buSzTx/>
              <a:buFontTx/>
              <a:buNone/>
              <a:tabLst/>
              <a:defRPr/>
            </a:pPr>
            <a:r>
              <a:rPr lang="es-AR" b="1" dirty="0" smtClean="0">
                <a:solidFill>
                  <a:srgbClr val="000000"/>
                </a:solidFill>
                <a:latin typeface="Arial" pitchFamily="34" charset="0"/>
              </a:rPr>
              <a:t>Compensación de las </a:t>
            </a:r>
            <a:r>
              <a:rPr lang="es-AR" b="1" dirty="0" smtClean="0">
                <a:solidFill>
                  <a:srgbClr val="000000"/>
                </a:solidFill>
                <a:latin typeface="Arial" pitchFamily="34" charset="0"/>
              </a:rPr>
              <a:t>puntas de prueba</a:t>
            </a:r>
            <a:endParaRPr lang="es-AR" b="1"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Para compensar las </a:t>
            </a:r>
            <a:r>
              <a:rPr lang="es-AR" dirty="0" smtClean="0">
                <a:solidFill>
                  <a:srgbClr val="000000"/>
                </a:solidFill>
                <a:latin typeface="Arial" pitchFamily="34" charset="0"/>
              </a:rPr>
              <a:t>puntas de prueba, </a:t>
            </a:r>
            <a:r>
              <a:rPr lang="es-AR" dirty="0" smtClean="0">
                <a:solidFill>
                  <a:srgbClr val="000000"/>
                </a:solidFill>
                <a:latin typeface="Arial" pitchFamily="34" charset="0"/>
              </a:rPr>
              <a:t>en primer lugar conecte las </a:t>
            </a:r>
            <a:r>
              <a:rPr lang="es-AR" dirty="0" smtClean="0">
                <a:solidFill>
                  <a:srgbClr val="000000"/>
                </a:solidFill>
                <a:latin typeface="Arial" pitchFamily="34" charset="0"/>
              </a:rPr>
              <a:t>puntas de prueba de </a:t>
            </a:r>
            <a:r>
              <a:rPr lang="es-AR" dirty="0" smtClean="0">
                <a:solidFill>
                  <a:srgbClr val="000000"/>
                </a:solidFill>
                <a:latin typeface="Arial" pitchFamily="34" charset="0"/>
              </a:rPr>
              <a:t>su osciloscopio a la terminal “</a:t>
            </a:r>
            <a:r>
              <a:rPr lang="es-AR" dirty="0" err="1" smtClean="0">
                <a:solidFill>
                  <a:srgbClr val="000000"/>
                </a:solidFill>
                <a:latin typeface="Arial" pitchFamily="34" charset="0"/>
              </a:rPr>
              <a:t>Comp</a:t>
            </a:r>
            <a:r>
              <a:rPr lang="es-AR" dirty="0" smtClean="0">
                <a:solidFill>
                  <a:srgbClr val="000000"/>
                </a:solidFill>
                <a:latin typeface="Arial" pitchFamily="34" charset="0"/>
              </a:rPr>
              <a:t>” </a:t>
            </a:r>
            <a:r>
              <a:rPr lang="es-AR" dirty="0" smtClean="0">
                <a:solidFill>
                  <a:srgbClr val="000000"/>
                </a:solidFill>
                <a:latin typeface="Arial" pitchFamily="34" charset="0"/>
              </a:rPr>
              <a:t>en el panel frontal del osciloscopio. Esta es la misma terminal que también se denomina “Demo2”. Cuando las señales de capacitación no están activadas, siempre habrá una onda cuadrada de 1 </a:t>
            </a:r>
            <a:r>
              <a:rPr lang="es-AR" dirty="0" err="1" smtClean="0">
                <a:solidFill>
                  <a:srgbClr val="000000"/>
                </a:solidFill>
                <a:latin typeface="Arial" pitchFamily="34" charset="0"/>
              </a:rPr>
              <a:t>kHz</a:t>
            </a:r>
            <a:r>
              <a:rPr lang="es-AR" dirty="0" smtClean="0">
                <a:solidFill>
                  <a:srgbClr val="000000"/>
                </a:solidFill>
                <a:latin typeface="Arial" pitchFamily="34" charset="0"/>
              </a:rPr>
              <a:t> presente en esta terminal que se utilizará para la compensación de la </a:t>
            </a:r>
            <a:r>
              <a:rPr lang="es-AR" dirty="0" smtClean="0">
                <a:solidFill>
                  <a:srgbClr val="000000"/>
                </a:solidFill>
                <a:latin typeface="Arial" pitchFamily="34" charset="0"/>
              </a:rPr>
              <a:t>punta de prueba. </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A continuación, configure el osciloscopio para mostrar unos pocos ciclos de esta señal en la pantalla del osciloscopio. Si las </a:t>
            </a:r>
            <a:r>
              <a:rPr lang="es-AR" dirty="0" smtClean="0">
                <a:solidFill>
                  <a:srgbClr val="000000"/>
                </a:solidFill>
                <a:latin typeface="Arial" pitchFamily="34" charset="0"/>
              </a:rPr>
              <a:t>puntas de prueba están </a:t>
            </a:r>
            <a:r>
              <a:rPr lang="es-AR" dirty="0" smtClean="0">
                <a:solidFill>
                  <a:srgbClr val="000000"/>
                </a:solidFill>
                <a:latin typeface="Arial" pitchFamily="34" charset="0"/>
              </a:rPr>
              <a:t>adecuadamente compensadas, debe observar una onda cuadrada casi perfecta en cada canal del osciloscopio, como se muestra en la captura de pantalla de la izquierda. Si las </a:t>
            </a:r>
            <a:r>
              <a:rPr lang="es-AR" dirty="0" smtClean="0">
                <a:solidFill>
                  <a:srgbClr val="000000"/>
                </a:solidFill>
                <a:latin typeface="Arial" pitchFamily="34" charset="0"/>
              </a:rPr>
              <a:t>puntas de prueba </a:t>
            </a:r>
            <a:r>
              <a:rPr lang="es-AR" dirty="0" smtClean="0">
                <a:solidFill>
                  <a:srgbClr val="000000"/>
                </a:solidFill>
                <a:latin typeface="Arial" pitchFamily="34" charset="0"/>
              </a:rPr>
              <a:t>no están adecuadamente compensadas, podrá observar la distorsión de la forma de onda, como se muestra en la captura de pantalla a la derecha. Para corregir esta distorsión, ajuste el capacitor de compensación variable en cada punta de prueba utilizando un pequeño destornillador de punta plana hasta que observe las formas de onda sin distorsión (onda cuadrada perfecta). </a:t>
            </a:r>
          </a:p>
          <a:p>
            <a:pPr eaLnBrk="1" hangingPunct="1">
              <a:spcBef>
                <a:spcPts val="425"/>
              </a:spcBef>
            </a:pPr>
            <a:r>
              <a:rPr lang="es-AR" dirty="0" smtClean="0">
                <a:solidFill>
                  <a:srgbClr val="000000"/>
                </a:solidFill>
                <a:latin typeface="Arial" pitchFamily="34" charset="0"/>
              </a:rPr>
              <a:t>Una vez que las </a:t>
            </a:r>
            <a:r>
              <a:rPr lang="es-AR" dirty="0" smtClean="0">
                <a:solidFill>
                  <a:srgbClr val="000000"/>
                </a:solidFill>
                <a:latin typeface="Arial" pitchFamily="34" charset="0"/>
              </a:rPr>
              <a:t>puntas de prueba están </a:t>
            </a:r>
            <a:r>
              <a:rPr lang="es-AR" dirty="0" smtClean="0">
                <a:solidFill>
                  <a:srgbClr val="000000"/>
                </a:solidFill>
                <a:latin typeface="Arial" pitchFamily="34" charset="0"/>
              </a:rPr>
              <a:t>debidamente compensadas, no es necesario repetir este proceso la próxima vez que utilice este osciloscopio con estas </a:t>
            </a:r>
            <a:r>
              <a:rPr lang="es-AR" dirty="0" smtClean="0">
                <a:solidFill>
                  <a:srgbClr val="000000"/>
                </a:solidFill>
                <a:latin typeface="Arial" pitchFamily="34" charset="0"/>
              </a:rPr>
              <a:t>puntas de prueba en </a:t>
            </a:r>
            <a:r>
              <a:rPr lang="es-AR" dirty="0" smtClean="0">
                <a:solidFill>
                  <a:srgbClr val="000000"/>
                </a:solidFill>
                <a:latin typeface="Arial" pitchFamily="34" charset="0"/>
              </a:rPr>
              <a:t>particular. Sin embargo, es una buena práctica conectar de vez en cuando las </a:t>
            </a:r>
            <a:r>
              <a:rPr lang="es-AR" dirty="0" smtClean="0">
                <a:solidFill>
                  <a:srgbClr val="000000"/>
                </a:solidFill>
                <a:latin typeface="Arial" pitchFamily="34" charset="0"/>
              </a:rPr>
              <a:t>puntas de prueba a </a:t>
            </a:r>
            <a:r>
              <a:rPr lang="es-AR" dirty="0" smtClean="0">
                <a:solidFill>
                  <a:srgbClr val="000000"/>
                </a:solidFill>
                <a:latin typeface="Arial" pitchFamily="34" charset="0"/>
              </a:rPr>
              <a:t>la terminal de compensación de la </a:t>
            </a:r>
            <a:r>
              <a:rPr lang="es-AR" dirty="0" smtClean="0">
                <a:solidFill>
                  <a:srgbClr val="000000"/>
                </a:solidFill>
                <a:latin typeface="Arial" pitchFamily="34" charset="0"/>
              </a:rPr>
              <a:t>punta de prueba para </a:t>
            </a:r>
            <a:r>
              <a:rPr lang="es-AR" dirty="0" smtClean="0">
                <a:solidFill>
                  <a:srgbClr val="000000"/>
                </a:solidFill>
                <a:latin typeface="Arial" pitchFamily="34" charset="0"/>
              </a:rPr>
              <a:t>asegurarse de que todavía están bien ajustadas. </a:t>
            </a:r>
          </a:p>
        </p:txBody>
      </p:sp>
      <p:sp>
        <p:nvSpPr>
          <p:cNvPr id="59395" name="Slide Number Placeholder 3"/>
          <p:cNvSpPr>
            <a:spLocks noGrp="1"/>
          </p:cNvSpPr>
          <p:nvPr>
            <p:ph type="sldNum" sz="quarter" idx="5"/>
          </p:nvPr>
        </p:nvSpPr>
        <p:spPr>
          <a:noFill/>
        </p:spPr>
        <p:txBody>
          <a:bodyPr/>
          <a:lstStyle/>
          <a:p>
            <a:fld id="{F61245C4-70FC-4511-960F-D817B74677CE}"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ts val="425"/>
              </a:spcBef>
              <a:spcAft>
                <a:spcPct val="0"/>
              </a:spcAft>
              <a:buClrTx/>
              <a:buSzTx/>
              <a:buFontTx/>
              <a:buNone/>
              <a:tabLst/>
              <a:defRPr/>
            </a:pPr>
            <a:r>
              <a:rPr lang="es-AR" b="1" dirty="0" smtClean="0">
                <a:solidFill>
                  <a:srgbClr val="000000"/>
                </a:solidFill>
                <a:latin typeface="Arial" pitchFamily="34" charset="0"/>
              </a:rPr>
              <a:t>Efecto de Carga </a:t>
            </a:r>
            <a:r>
              <a:rPr lang="es-AR" b="1" dirty="0" smtClean="0">
                <a:solidFill>
                  <a:srgbClr val="000000"/>
                </a:solidFill>
                <a:latin typeface="Arial" pitchFamily="34" charset="0"/>
              </a:rPr>
              <a:t>de </a:t>
            </a:r>
            <a:r>
              <a:rPr lang="es-AR" b="1" dirty="0" smtClean="0">
                <a:solidFill>
                  <a:srgbClr val="000000"/>
                </a:solidFill>
                <a:latin typeface="Arial" pitchFamily="34" charset="0"/>
              </a:rPr>
              <a:t>las</a:t>
            </a:r>
            <a:r>
              <a:rPr lang="es-AR" b="1" baseline="0" dirty="0" smtClean="0">
                <a:solidFill>
                  <a:srgbClr val="000000"/>
                </a:solidFill>
                <a:latin typeface="Arial" pitchFamily="34" charset="0"/>
              </a:rPr>
              <a:t> </a:t>
            </a:r>
            <a:r>
              <a:rPr lang="es-AR" b="1" dirty="0" smtClean="0">
                <a:solidFill>
                  <a:srgbClr val="000000"/>
                </a:solidFill>
                <a:latin typeface="Arial" pitchFamily="34" charset="0"/>
              </a:rPr>
              <a:t>puntas de prueba</a:t>
            </a:r>
            <a:endParaRPr lang="es-AR" b="1"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Además de compensar adecuadamente las </a:t>
            </a:r>
            <a:r>
              <a:rPr lang="es-AR" dirty="0" smtClean="0">
                <a:solidFill>
                  <a:srgbClr val="000000"/>
                </a:solidFill>
                <a:latin typeface="Arial" pitchFamily="34" charset="0"/>
              </a:rPr>
              <a:t>puntas de prueba pasivas </a:t>
            </a:r>
            <a:r>
              <a:rPr lang="es-AR" dirty="0" smtClean="0">
                <a:solidFill>
                  <a:srgbClr val="000000"/>
                </a:solidFill>
                <a:latin typeface="Arial" pitchFamily="34" charset="0"/>
              </a:rPr>
              <a:t>10:01 con el fin de lograr mediciones más exactas en el osciloscopio, otro aspecto que debe considerarse es </a:t>
            </a:r>
            <a:r>
              <a:rPr lang="es-AR" dirty="0" smtClean="0">
                <a:solidFill>
                  <a:srgbClr val="000000"/>
                </a:solidFill>
                <a:latin typeface="Arial" pitchFamily="34" charset="0"/>
              </a:rPr>
              <a:t>el efecto de carga de </a:t>
            </a:r>
            <a:r>
              <a:rPr lang="es-AR" dirty="0" smtClean="0">
                <a:solidFill>
                  <a:srgbClr val="000000"/>
                </a:solidFill>
                <a:latin typeface="Arial" pitchFamily="34" charset="0"/>
              </a:rPr>
              <a:t>la </a:t>
            </a:r>
            <a:r>
              <a:rPr lang="es-AR" dirty="0" smtClean="0">
                <a:solidFill>
                  <a:srgbClr val="000000"/>
                </a:solidFill>
                <a:latin typeface="Arial" pitchFamily="34" charset="0"/>
              </a:rPr>
              <a:t>puntas de prueba. </a:t>
            </a:r>
            <a:r>
              <a:rPr lang="es-AR" dirty="0" smtClean="0">
                <a:solidFill>
                  <a:srgbClr val="000000"/>
                </a:solidFill>
                <a:latin typeface="Arial" pitchFamily="34" charset="0"/>
              </a:rPr>
              <a:t>En otras palabras, ¿conectar la </a:t>
            </a:r>
            <a:r>
              <a:rPr lang="es-AR" dirty="0" smtClean="0">
                <a:solidFill>
                  <a:srgbClr val="000000"/>
                </a:solidFill>
                <a:latin typeface="Arial" pitchFamily="34" charset="0"/>
              </a:rPr>
              <a:t>puntas de prueba y </a:t>
            </a:r>
            <a:r>
              <a:rPr lang="es-AR" dirty="0" smtClean="0">
                <a:solidFill>
                  <a:srgbClr val="000000"/>
                </a:solidFill>
                <a:latin typeface="Arial" pitchFamily="34" charset="0"/>
              </a:rPr>
              <a:t>el osciloscopio a su dispositivo bajo prueba (DUT), cambiara el comportamiento de su circuito? Al conectar el instrumento a su circuito, el instrumento en sí mismo (incluida la </a:t>
            </a:r>
            <a:r>
              <a:rPr lang="es-AR" dirty="0" smtClean="0">
                <a:solidFill>
                  <a:srgbClr val="000000"/>
                </a:solidFill>
                <a:latin typeface="Arial" pitchFamily="34" charset="0"/>
              </a:rPr>
              <a:t>puntas de prueba) </a:t>
            </a:r>
            <a:r>
              <a:rPr lang="es-AR" dirty="0" smtClean="0">
                <a:solidFill>
                  <a:srgbClr val="000000"/>
                </a:solidFill>
                <a:latin typeface="Arial" pitchFamily="34" charset="0"/>
              </a:rPr>
              <a:t>se convierte en una parte de su DUT y puede “cargar” o cambiar el comportamiento de sus señales en algún grado. Para determinar el grado de carga de la </a:t>
            </a:r>
            <a:r>
              <a:rPr lang="es-AR" dirty="0" smtClean="0">
                <a:solidFill>
                  <a:srgbClr val="000000"/>
                </a:solidFill>
                <a:latin typeface="Arial" pitchFamily="34" charset="0"/>
              </a:rPr>
              <a:t>puntas de prueba + osciloscopio</a:t>
            </a:r>
            <a:r>
              <a:rPr lang="es-AR" dirty="0" smtClean="0">
                <a:solidFill>
                  <a:srgbClr val="000000"/>
                </a:solidFill>
                <a:latin typeface="Arial" pitchFamily="34" charset="0"/>
              </a:rPr>
              <a:t>, nuestro modelo de </a:t>
            </a:r>
            <a:r>
              <a:rPr lang="es-AR" dirty="0" smtClean="0">
                <a:solidFill>
                  <a:srgbClr val="000000"/>
                </a:solidFill>
                <a:latin typeface="Arial" pitchFamily="34" charset="0"/>
              </a:rPr>
              <a:t>puntas de prueba + osciloscopio</a:t>
            </a:r>
            <a:r>
              <a:rPr lang="es-AR" dirty="0" smtClean="0">
                <a:solidFill>
                  <a:srgbClr val="000000"/>
                </a:solidFill>
                <a:latin typeface="Arial" pitchFamily="34" charset="0"/>
              </a:rPr>
              <a:t>, puede simplificarse hasta convertirse en un solo resistor y un </a:t>
            </a:r>
            <a:r>
              <a:rPr lang="es-AR" dirty="0" smtClean="0">
                <a:solidFill>
                  <a:srgbClr val="000000"/>
                </a:solidFill>
                <a:latin typeface="Arial" pitchFamily="34" charset="0"/>
              </a:rPr>
              <a:t>capacitor como </a:t>
            </a:r>
            <a:r>
              <a:rPr lang="es-AR" dirty="0" smtClean="0">
                <a:solidFill>
                  <a:srgbClr val="000000"/>
                </a:solidFill>
                <a:latin typeface="Arial" pitchFamily="34" charset="0"/>
              </a:rPr>
              <a:t>se muestra en esta diapositiva. Ahora vamos a calcular los valores de </a:t>
            </a:r>
            <a:r>
              <a:rPr lang="es-AR" dirty="0" err="1" smtClean="0">
                <a:solidFill>
                  <a:srgbClr val="000000"/>
                </a:solidFill>
                <a:latin typeface="Arial" pitchFamily="34" charset="0"/>
              </a:rPr>
              <a:t>R</a:t>
            </a:r>
            <a:r>
              <a:rPr lang="es-AR" baseline="-25000" dirty="0" err="1" smtClean="0">
                <a:solidFill>
                  <a:srgbClr val="000000"/>
                </a:solidFill>
                <a:latin typeface="Arial" pitchFamily="34" charset="0"/>
              </a:rPr>
              <a:t>load</a:t>
            </a:r>
            <a:r>
              <a:rPr lang="es-AR" dirty="0" smtClean="0">
                <a:solidFill>
                  <a:srgbClr val="000000"/>
                </a:solidFill>
                <a:latin typeface="Arial" pitchFamily="34" charset="0"/>
              </a:rPr>
              <a:t> y </a:t>
            </a:r>
            <a:r>
              <a:rPr lang="es-AR" dirty="0" err="1" smtClean="0">
                <a:solidFill>
                  <a:srgbClr val="000000"/>
                </a:solidFill>
                <a:latin typeface="Arial" pitchFamily="34" charset="0"/>
              </a:rPr>
              <a:t>C</a:t>
            </a:r>
            <a:r>
              <a:rPr lang="es-AR" baseline="-25000" dirty="0" err="1" smtClean="0">
                <a:solidFill>
                  <a:srgbClr val="000000"/>
                </a:solidFill>
                <a:latin typeface="Arial" pitchFamily="34" charset="0"/>
              </a:rPr>
              <a:t>load</a:t>
            </a:r>
            <a:r>
              <a:rPr lang="es-AR" dirty="0" smtClean="0">
                <a:solidFill>
                  <a:srgbClr val="000000"/>
                </a:solidFill>
                <a:latin typeface="Arial" pitchFamily="34" charset="0"/>
              </a:rPr>
              <a:t>.</a:t>
            </a:r>
          </a:p>
        </p:txBody>
      </p:sp>
      <p:sp>
        <p:nvSpPr>
          <p:cNvPr id="61443" name="Slide Number Placeholder 3"/>
          <p:cNvSpPr>
            <a:spLocks noGrp="1"/>
          </p:cNvSpPr>
          <p:nvPr>
            <p:ph type="sldNum" sz="quarter" idx="5"/>
          </p:nvPr>
        </p:nvSpPr>
        <p:spPr>
          <a:noFill/>
        </p:spPr>
        <p:txBody>
          <a:bodyPr/>
          <a:lstStyle/>
          <a:p>
            <a:fld id="{CC08DB33-4908-4564-8553-1070D4188828}"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710573" y="4862141"/>
            <a:ext cx="5776220" cy="4605227"/>
          </a:xfrm>
          <a:ln/>
        </p:spPr>
        <p:txBody>
          <a:bodyPr>
            <a:normAutofit fontScale="77500" lnSpcReduction="20000"/>
          </a:bodyPr>
          <a:lstStyle/>
          <a:p>
            <a:pPr eaLnBrk="1" hangingPunct="1">
              <a:spcBef>
                <a:spcPts val="421"/>
              </a:spcBef>
              <a:spcAft>
                <a:spcPts val="0"/>
              </a:spcAft>
              <a:defRPr/>
            </a:pPr>
            <a:r>
              <a:rPr lang="en-US" b="1" dirty="0" err="1" smtClean="0">
                <a:solidFill>
                  <a:srgbClr val="000000"/>
                </a:solidFill>
                <a:latin typeface="Arial"/>
              </a:rPr>
              <a:t>Valoración</a:t>
            </a:r>
            <a:r>
              <a:rPr lang="en-US" b="1" dirty="0" smtClean="0">
                <a:solidFill>
                  <a:srgbClr val="000000"/>
                </a:solidFill>
                <a:latin typeface="Arial"/>
              </a:rPr>
              <a:t> </a:t>
            </a:r>
            <a:endParaRPr lang="en-US" b="1" dirty="0">
              <a:solidFill>
                <a:srgbClr val="000000"/>
              </a:solidFill>
              <a:latin typeface="Arial"/>
            </a:endParaRPr>
          </a:p>
          <a:p>
            <a:pPr eaLnBrk="1" hangingPunct="1">
              <a:spcBef>
                <a:spcPts val="421"/>
              </a:spcBef>
              <a:spcAft>
                <a:spcPts val="0"/>
              </a:spcAft>
              <a:defRPr/>
            </a:pPr>
            <a:r>
              <a:rPr lang="en-US" dirty="0" err="1">
                <a:solidFill>
                  <a:srgbClr val="000000"/>
                </a:solidFill>
                <a:latin typeface="Arial"/>
              </a:rPr>
              <a:t>Suponga</a:t>
            </a:r>
            <a:r>
              <a:rPr lang="en-US" dirty="0">
                <a:solidFill>
                  <a:srgbClr val="000000"/>
                </a:solidFill>
                <a:latin typeface="Arial"/>
              </a:rPr>
              <a:t> lo </a:t>
            </a:r>
            <a:r>
              <a:rPr lang="en-US" dirty="0" err="1">
                <a:solidFill>
                  <a:srgbClr val="000000"/>
                </a:solidFill>
                <a:latin typeface="Arial"/>
              </a:rPr>
              <a:t>siguiente</a:t>
            </a:r>
            <a:r>
              <a:rPr lang="en-US" dirty="0">
                <a:solidFill>
                  <a:srgbClr val="000000"/>
                </a:solidFill>
                <a:latin typeface="Arial"/>
              </a:rPr>
              <a:t>:</a:t>
            </a:r>
          </a:p>
          <a:p>
            <a:pPr eaLnBrk="1" hangingPunct="1">
              <a:spcBef>
                <a:spcPts val="421"/>
              </a:spcBef>
              <a:spcAft>
                <a:spcPts val="0"/>
              </a:spcAft>
              <a:defRPr/>
            </a:pPr>
            <a:r>
              <a:rPr lang="en-US" dirty="0" err="1">
                <a:solidFill>
                  <a:srgbClr val="000000"/>
                </a:solidFill>
                <a:latin typeface="Arial"/>
              </a:rPr>
              <a:t>C</a:t>
            </a:r>
            <a:r>
              <a:rPr lang="en-US" baseline="-25000" dirty="0" err="1">
                <a:solidFill>
                  <a:srgbClr val="000000"/>
                </a:solidFill>
                <a:latin typeface="Arial"/>
              </a:rPr>
              <a:t>osciloscopio</a:t>
            </a:r>
            <a:r>
              <a:rPr lang="en-US" dirty="0">
                <a:solidFill>
                  <a:srgbClr val="000000"/>
                </a:solidFill>
                <a:latin typeface="Arial"/>
              </a:rPr>
              <a:t>= 15 pF</a:t>
            </a:r>
          </a:p>
          <a:p>
            <a:pPr eaLnBrk="1" hangingPunct="1">
              <a:spcBef>
                <a:spcPts val="421"/>
              </a:spcBef>
              <a:spcAft>
                <a:spcPts val="0"/>
              </a:spcAft>
              <a:defRPr/>
            </a:pPr>
            <a:r>
              <a:rPr lang="en-US" dirty="0" err="1">
                <a:solidFill>
                  <a:srgbClr val="000000"/>
                </a:solidFill>
                <a:latin typeface="Arial"/>
              </a:rPr>
              <a:t>C</a:t>
            </a:r>
            <a:r>
              <a:rPr lang="en-US" baseline="-25000" dirty="0" err="1">
                <a:solidFill>
                  <a:srgbClr val="000000"/>
                </a:solidFill>
                <a:latin typeface="Arial"/>
              </a:rPr>
              <a:t>cable</a:t>
            </a:r>
            <a:r>
              <a:rPr lang="en-US" baseline="-25000" dirty="0">
                <a:solidFill>
                  <a:srgbClr val="000000"/>
                </a:solidFill>
                <a:latin typeface="Arial"/>
              </a:rPr>
              <a:t> </a:t>
            </a:r>
            <a:r>
              <a:rPr lang="en-US" dirty="0">
                <a:solidFill>
                  <a:srgbClr val="000000"/>
                </a:solidFill>
                <a:latin typeface="Arial"/>
              </a:rPr>
              <a:t>= 100 pF</a:t>
            </a:r>
          </a:p>
          <a:p>
            <a:pPr eaLnBrk="1" hangingPunct="1">
              <a:spcBef>
                <a:spcPts val="421"/>
              </a:spcBef>
              <a:spcAft>
                <a:spcPts val="0"/>
              </a:spcAft>
              <a:defRPr/>
            </a:pPr>
            <a:r>
              <a:rPr lang="en-US" dirty="0" err="1">
                <a:solidFill>
                  <a:srgbClr val="000000"/>
                </a:solidFill>
                <a:latin typeface="Arial"/>
              </a:rPr>
              <a:t>C</a:t>
            </a:r>
            <a:r>
              <a:rPr lang="en-US" baseline="-25000" dirty="0" err="1">
                <a:solidFill>
                  <a:srgbClr val="000000"/>
                </a:solidFill>
                <a:latin typeface="Arial"/>
              </a:rPr>
              <a:t>punta</a:t>
            </a:r>
            <a:r>
              <a:rPr lang="en-US" dirty="0">
                <a:solidFill>
                  <a:srgbClr val="000000"/>
                </a:solidFill>
                <a:latin typeface="Arial"/>
              </a:rPr>
              <a:t> = 15 pF</a:t>
            </a:r>
          </a:p>
          <a:p>
            <a:pPr eaLnBrk="1" hangingPunct="1">
              <a:spcBef>
                <a:spcPts val="421"/>
              </a:spcBef>
              <a:spcAft>
                <a:spcPts val="0"/>
              </a:spcAft>
              <a:defRPr/>
            </a:pPr>
            <a:endParaRPr lang="en-US" dirty="0" smtClean="0"/>
          </a:p>
          <a:p>
            <a:pPr eaLnBrk="1" hangingPunct="1">
              <a:spcBef>
                <a:spcPts val="421"/>
              </a:spcBef>
              <a:spcAft>
                <a:spcPts val="0"/>
              </a:spcAft>
              <a:defRPr/>
            </a:pPr>
            <a:r>
              <a:rPr lang="en-US" dirty="0" err="1">
                <a:solidFill>
                  <a:srgbClr val="000000"/>
                </a:solidFill>
                <a:latin typeface="Arial"/>
              </a:rPr>
              <a:t>R</a:t>
            </a:r>
            <a:r>
              <a:rPr lang="en-US" baseline="-25000" dirty="0" err="1">
                <a:solidFill>
                  <a:srgbClr val="000000"/>
                </a:solidFill>
                <a:latin typeface="Arial"/>
              </a:rPr>
              <a:t>carga</a:t>
            </a:r>
            <a:r>
              <a:rPr lang="en-US" dirty="0">
                <a:solidFill>
                  <a:srgbClr val="000000"/>
                </a:solidFill>
                <a:latin typeface="Arial"/>
              </a:rPr>
              <a:t>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simplemente</a:t>
            </a:r>
            <a:r>
              <a:rPr lang="en-US" dirty="0">
                <a:solidFill>
                  <a:srgbClr val="000000"/>
                </a:solidFill>
                <a:latin typeface="Arial"/>
              </a:rPr>
              <a:t> la </a:t>
            </a:r>
            <a:r>
              <a:rPr lang="en-US" dirty="0" err="1">
                <a:solidFill>
                  <a:srgbClr val="000000"/>
                </a:solidFill>
                <a:latin typeface="Arial"/>
              </a:rPr>
              <a:t>combinación</a:t>
            </a:r>
            <a:r>
              <a:rPr lang="en-US" dirty="0">
                <a:solidFill>
                  <a:srgbClr val="000000"/>
                </a:solidFill>
                <a:latin typeface="Arial"/>
              </a:rPr>
              <a:t> de la </a:t>
            </a:r>
            <a:r>
              <a:rPr lang="en-US" dirty="0" err="1">
                <a:solidFill>
                  <a:srgbClr val="000000"/>
                </a:solidFill>
                <a:latin typeface="Arial"/>
              </a:rPr>
              <a:t>serie</a:t>
            </a:r>
            <a:r>
              <a:rPr lang="en-US" dirty="0">
                <a:solidFill>
                  <a:srgbClr val="000000"/>
                </a:solidFill>
                <a:latin typeface="Arial"/>
              </a:rPr>
              <a:t> de </a:t>
            </a:r>
            <a:r>
              <a:rPr lang="en-US" dirty="0" err="1">
                <a:solidFill>
                  <a:srgbClr val="000000"/>
                </a:solidFill>
                <a:latin typeface="Arial"/>
              </a:rPr>
              <a:t>R</a:t>
            </a:r>
            <a:r>
              <a:rPr lang="en-US" baseline="-25000" dirty="0" err="1">
                <a:solidFill>
                  <a:srgbClr val="000000"/>
                </a:solidFill>
                <a:latin typeface="Arial"/>
              </a:rPr>
              <a:t>punta</a:t>
            </a:r>
            <a:r>
              <a:rPr lang="en-US" dirty="0">
                <a:solidFill>
                  <a:srgbClr val="000000"/>
                </a:solidFill>
                <a:latin typeface="Arial"/>
              </a:rPr>
              <a:t> (9 M</a:t>
            </a:r>
            <a:r>
              <a:rPr lang="el-GR" dirty="0">
                <a:solidFill>
                  <a:srgbClr val="000000"/>
                </a:solidFill>
                <a:latin typeface="Arial"/>
              </a:rPr>
              <a:t>Ω</a:t>
            </a:r>
            <a:r>
              <a:rPr lang="en-US" dirty="0">
                <a:solidFill>
                  <a:srgbClr val="000000"/>
                </a:solidFill>
                <a:latin typeface="Arial"/>
              </a:rPr>
              <a:t>) y </a:t>
            </a:r>
            <a:r>
              <a:rPr lang="en-US" dirty="0" err="1">
                <a:solidFill>
                  <a:srgbClr val="000000"/>
                </a:solidFill>
                <a:latin typeface="Arial"/>
              </a:rPr>
              <a:t>R</a:t>
            </a:r>
            <a:r>
              <a:rPr lang="en-US" baseline="-25000" dirty="0" err="1">
                <a:solidFill>
                  <a:srgbClr val="000000"/>
                </a:solidFill>
                <a:latin typeface="Arial"/>
              </a:rPr>
              <a:t>osciloscopio</a:t>
            </a:r>
            <a:r>
              <a:rPr lang="en-US" dirty="0">
                <a:solidFill>
                  <a:srgbClr val="000000"/>
                </a:solidFill>
                <a:latin typeface="Arial"/>
              </a:rPr>
              <a:t> (1 M</a:t>
            </a:r>
            <a:r>
              <a:rPr lang="el-GR" dirty="0">
                <a:solidFill>
                  <a:srgbClr val="000000"/>
                </a:solidFill>
                <a:latin typeface="Arial"/>
              </a:rPr>
              <a:t>Ω</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es</a:t>
            </a:r>
            <a:r>
              <a:rPr lang="en-US" dirty="0">
                <a:solidFill>
                  <a:srgbClr val="000000"/>
                </a:solidFill>
                <a:latin typeface="Arial"/>
              </a:rPr>
              <a:t> 10 M</a:t>
            </a:r>
            <a:r>
              <a:rPr lang="el-GR" dirty="0">
                <a:solidFill>
                  <a:srgbClr val="000000"/>
                </a:solidFill>
                <a:latin typeface="Arial"/>
              </a:rPr>
              <a:t>Ω</a:t>
            </a:r>
            <a:r>
              <a:rPr lang="en-US" dirty="0">
                <a:solidFill>
                  <a:srgbClr val="000000"/>
                </a:solidFill>
                <a:latin typeface="Arial"/>
              </a:rPr>
              <a:t>.</a:t>
            </a:r>
          </a:p>
          <a:p>
            <a:pPr eaLnBrk="1" hangingPunct="1">
              <a:spcBef>
                <a:spcPts val="421"/>
              </a:spcBef>
              <a:spcAft>
                <a:spcPts val="0"/>
              </a:spcAft>
              <a:defRPr/>
            </a:pPr>
            <a:r>
              <a:rPr lang="en-US" dirty="0">
                <a:solidFill>
                  <a:srgbClr val="000000"/>
                </a:solidFill>
                <a:latin typeface="Arial"/>
              </a:rPr>
              <a:t>Determine </a:t>
            </a:r>
            <a:r>
              <a:rPr lang="en-US" dirty="0" err="1">
                <a:solidFill>
                  <a:srgbClr val="000000"/>
                </a:solidFill>
                <a:latin typeface="Arial"/>
              </a:rPr>
              <a:t>C</a:t>
            </a:r>
            <a:r>
              <a:rPr lang="en-US" baseline="-25000" dirty="0" err="1">
                <a:solidFill>
                  <a:srgbClr val="000000"/>
                </a:solidFill>
                <a:latin typeface="Arial"/>
              </a:rPr>
              <a:t>comp</a:t>
            </a:r>
            <a:r>
              <a:rPr lang="en-US" dirty="0">
                <a:solidFill>
                  <a:srgbClr val="000000"/>
                </a:solidFill>
                <a:latin typeface="Arial"/>
              </a:rPr>
              <a:t> (</a:t>
            </a:r>
            <a:r>
              <a:rPr lang="en-US" dirty="0" err="1">
                <a:solidFill>
                  <a:srgbClr val="000000"/>
                </a:solidFill>
                <a:latin typeface="Arial"/>
              </a:rPr>
              <a:t>suponiendo</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compensación</a:t>
            </a:r>
            <a:r>
              <a:rPr lang="en-US" dirty="0">
                <a:solidFill>
                  <a:srgbClr val="000000"/>
                </a:solidFill>
                <a:latin typeface="Arial"/>
              </a:rPr>
              <a:t> </a:t>
            </a:r>
            <a:r>
              <a:rPr lang="en-US" dirty="0" err="1">
                <a:solidFill>
                  <a:srgbClr val="000000"/>
                </a:solidFill>
                <a:latin typeface="Arial"/>
              </a:rPr>
              <a:t>adecuada</a:t>
            </a:r>
            <a:r>
              <a:rPr lang="en-US" dirty="0">
                <a:solidFill>
                  <a:srgbClr val="000000"/>
                </a:solidFill>
                <a:latin typeface="Arial"/>
              </a:rPr>
              <a:t>) </a:t>
            </a:r>
            <a:r>
              <a:rPr lang="en-US" dirty="0" err="1">
                <a:solidFill>
                  <a:srgbClr val="000000"/>
                </a:solidFill>
                <a:latin typeface="Arial"/>
              </a:rPr>
              <a:t>usando</a:t>
            </a:r>
            <a:r>
              <a:rPr lang="en-US" dirty="0">
                <a:solidFill>
                  <a:srgbClr val="000000"/>
                </a:solidFill>
                <a:latin typeface="Arial"/>
              </a:rPr>
              <a:t>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ecuaciones</a:t>
            </a:r>
            <a:r>
              <a:rPr lang="en-US" dirty="0">
                <a:solidFill>
                  <a:srgbClr val="000000"/>
                </a:solidFill>
                <a:latin typeface="Arial"/>
              </a:rPr>
              <a:t> de </a:t>
            </a:r>
            <a:r>
              <a:rPr lang="en-US" dirty="0" err="1">
                <a:solidFill>
                  <a:srgbClr val="000000"/>
                </a:solidFill>
                <a:latin typeface="Arial"/>
              </a:rPr>
              <a:t>reactancia</a:t>
            </a:r>
            <a:r>
              <a:rPr lang="en-US" dirty="0">
                <a:solidFill>
                  <a:srgbClr val="000000"/>
                </a:solidFill>
                <a:latin typeface="Arial"/>
              </a:rPr>
              <a:t> </a:t>
            </a:r>
            <a:r>
              <a:rPr lang="en-US" dirty="0" err="1">
                <a:solidFill>
                  <a:srgbClr val="000000"/>
                </a:solidFill>
                <a:latin typeface="Arial"/>
              </a:rPr>
              <a:t>capacitiva</a:t>
            </a:r>
            <a:r>
              <a:rPr lang="en-US" dirty="0">
                <a:solidFill>
                  <a:srgbClr val="000000"/>
                </a:solidFill>
                <a:latin typeface="Arial"/>
              </a:rPr>
              <a:t> </a:t>
            </a:r>
            <a:r>
              <a:rPr lang="en-US" dirty="0" err="1">
                <a:solidFill>
                  <a:srgbClr val="000000"/>
                </a:solidFill>
                <a:latin typeface="Arial"/>
              </a:rPr>
              <a:t>presentadas</a:t>
            </a:r>
            <a:r>
              <a:rPr lang="en-US" dirty="0">
                <a:solidFill>
                  <a:srgbClr val="000000"/>
                </a:solidFill>
                <a:latin typeface="Arial"/>
              </a:rPr>
              <a:t> </a:t>
            </a:r>
            <a:r>
              <a:rPr lang="en-US" dirty="0" err="1">
                <a:solidFill>
                  <a:srgbClr val="000000"/>
                </a:solidFill>
                <a:latin typeface="Arial"/>
              </a:rPr>
              <a:t>anteriormente</a:t>
            </a:r>
            <a:r>
              <a:rPr lang="en-US" dirty="0">
                <a:solidFill>
                  <a:srgbClr val="000000"/>
                </a:solidFill>
                <a:latin typeface="Arial"/>
              </a:rPr>
              <a:t>. </a:t>
            </a:r>
            <a:r>
              <a:rPr lang="en-US" dirty="0" err="1">
                <a:solidFill>
                  <a:srgbClr val="000000"/>
                </a:solidFill>
                <a:latin typeface="Arial"/>
              </a:rPr>
              <a:t>Recuerde</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la </a:t>
            </a:r>
            <a:r>
              <a:rPr lang="en-US" dirty="0" err="1">
                <a:solidFill>
                  <a:srgbClr val="000000"/>
                </a:solidFill>
                <a:latin typeface="Arial"/>
              </a:rPr>
              <a:t>reactancia</a:t>
            </a:r>
            <a:r>
              <a:rPr lang="en-US" dirty="0">
                <a:solidFill>
                  <a:srgbClr val="000000"/>
                </a:solidFill>
                <a:latin typeface="Arial"/>
              </a:rPr>
              <a:t> de </a:t>
            </a:r>
            <a:r>
              <a:rPr lang="en-US" dirty="0" err="1">
                <a:solidFill>
                  <a:srgbClr val="000000"/>
                </a:solidFill>
                <a:latin typeface="Arial"/>
              </a:rPr>
              <a:t>C</a:t>
            </a:r>
            <a:r>
              <a:rPr lang="en-US" baseline="-25000" dirty="0" err="1">
                <a:solidFill>
                  <a:srgbClr val="000000"/>
                </a:solidFill>
                <a:latin typeface="Arial"/>
              </a:rPr>
              <a:t>punta</a:t>
            </a:r>
            <a:r>
              <a:rPr lang="en-US" dirty="0">
                <a:solidFill>
                  <a:srgbClr val="000000"/>
                </a:solidFill>
                <a:latin typeface="Arial"/>
              </a:rPr>
              <a:t> </a:t>
            </a:r>
            <a:r>
              <a:rPr lang="en-US" dirty="0" err="1">
                <a:solidFill>
                  <a:srgbClr val="000000"/>
                </a:solidFill>
                <a:latin typeface="Arial"/>
              </a:rPr>
              <a:t>debe</a:t>
            </a:r>
            <a:r>
              <a:rPr lang="en-US" dirty="0">
                <a:solidFill>
                  <a:srgbClr val="000000"/>
                </a:solidFill>
                <a:latin typeface="Arial"/>
              </a:rPr>
              <a:t> ser 9X la </a:t>
            </a:r>
            <a:r>
              <a:rPr lang="en-US" dirty="0" err="1">
                <a:solidFill>
                  <a:srgbClr val="000000"/>
                </a:solidFill>
                <a:latin typeface="Arial"/>
              </a:rPr>
              <a:t>reactancia</a:t>
            </a:r>
            <a:r>
              <a:rPr lang="en-US" dirty="0">
                <a:solidFill>
                  <a:srgbClr val="000000"/>
                </a:solidFill>
                <a:latin typeface="Arial"/>
              </a:rPr>
              <a:t> de </a:t>
            </a:r>
            <a:r>
              <a:rPr lang="en-US" dirty="0" err="1">
                <a:solidFill>
                  <a:srgbClr val="000000"/>
                </a:solidFill>
                <a:latin typeface="Arial"/>
              </a:rPr>
              <a:t>C</a:t>
            </a:r>
            <a:r>
              <a:rPr lang="en-US" baseline="-25000" dirty="0" err="1">
                <a:solidFill>
                  <a:srgbClr val="000000"/>
                </a:solidFill>
                <a:latin typeface="Arial"/>
              </a:rPr>
              <a:t>paralelo</a:t>
            </a:r>
            <a:r>
              <a:rPr lang="en-US" dirty="0">
                <a:solidFill>
                  <a:srgbClr val="000000"/>
                </a:solidFill>
                <a:latin typeface="Arial"/>
              </a:rPr>
              <a:t>. </a:t>
            </a:r>
            <a:r>
              <a:rPr lang="en-US" dirty="0" err="1">
                <a:solidFill>
                  <a:srgbClr val="000000"/>
                </a:solidFill>
                <a:latin typeface="Arial"/>
              </a:rPr>
              <a:t>Tenga</a:t>
            </a:r>
            <a:r>
              <a:rPr lang="en-US" dirty="0">
                <a:solidFill>
                  <a:srgbClr val="000000"/>
                </a:solidFill>
                <a:latin typeface="Arial"/>
              </a:rPr>
              <a:t> en </a:t>
            </a:r>
            <a:r>
              <a:rPr lang="en-US" dirty="0" err="1">
                <a:solidFill>
                  <a:srgbClr val="000000"/>
                </a:solidFill>
                <a:latin typeface="Arial"/>
              </a:rPr>
              <a:t>cuenta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esto</a:t>
            </a:r>
            <a:r>
              <a:rPr lang="en-US" dirty="0">
                <a:solidFill>
                  <a:srgbClr val="000000"/>
                </a:solidFill>
                <a:latin typeface="Arial"/>
              </a:rPr>
              <a:t>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igual</a:t>
            </a:r>
            <a:r>
              <a:rPr lang="en-US" dirty="0">
                <a:solidFill>
                  <a:srgbClr val="000000"/>
                </a:solidFill>
                <a:latin typeface="Arial"/>
              </a:rPr>
              <a:t> a </a:t>
            </a:r>
            <a:r>
              <a:rPr lang="en-US" dirty="0" err="1">
                <a:solidFill>
                  <a:srgbClr val="000000"/>
                </a:solidFill>
                <a:latin typeface="Arial"/>
              </a:rPr>
              <a:t>equiparar</a:t>
            </a:r>
            <a:r>
              <a:rPr lang="en-US" dirty="0">
                <a:solidFill>
                  <a:srgbClr val="000000"/>
                </a:solidFill>
                <a:latin typeface="Arial"/>
              </a:rPr>
              <a:t> la </a:t>
            </a:r>
            <a:r>
              <a:rPr lang="en-US" dirty="0" err="1">
                <a:solidFill>
                  <a:srgbClr val="000000"/>
                </a:solidFill>
                <a:latin typeface="Arial"/>
              </a:rPr>
              <a:t>constante</a:t>
            </a:r>
            <a:r>
              <a:rPr lang="en-US" dirty="0">
                <a:solidFill>
                  <a:srgbClr val="000000"/>
                </a:solidFill>
                <a:latin typeface="Arial"/>
              </a:rPr>
              <a:t> de </a:t>
            </a:r>
            <a:r>
              <a:rPr lang="en-US" dirty="0" err="1">
                <a:solidFill>
                  <a:srgbClr val="000000"/>
                </a:solidFill>
                <a:latin typeface="Arial"/>
              </a:rPr>
              <a:t>tiempo</a:t>
            </a:r>
            <a:r>
              <a:rPr lang="en-US" dirty="0">
                <a:solidFill>
                  <a:srgbClr val="000000"/>
                </a:solidFill>
                <a:latin typeface="Arial"/>
              </a:rPr>
              <a:t> RC de la </a:t>
            </a:r>
            <a:r>
              <a:rPr lang="en-US" dirty="0" err="1">
                <a:solidFill>
                  <a:srgbClr val="000000"/>
                </a:solidFill>
                <a:latin typeface="Arial"/>
              </a:rPr>
              <a:t>combinación</a:t>
            </a:r>
            <a:r>
              <a:rPr lang="en-US" dirty="0">
                <a:solidFill>
                  <a:srgbClr val="000000"/>
                </a:solidFill>
                <a:latin typeface="Arial"/>
              </a:rPr>
              <a:t> en </a:t>
            </a:r>
            <a:r>
              <a:rPr lang="en-US" dirty="0" err="1">
                <a:solidFill>
                  <a:srgbClr val="000000"/>
                </a:solidFill>
                <a:latin typeface="Arial"/>
              </a:rPr>
              <a:t>paralelo</a:t>
            </a:r>
            <a:r>
              <a:rPr lang="en-US" dirty="0">
                <a:solidFill>
                  <a:srgbClr val="000000"/>
                </a:solidFill>
                <a:latin typeface="Arial"/>
              </a:rPr>
              <a:t> de </a:t>
            </a:r>
            <a:r>
              <a:rPr lang="en-US" dirty="0" err="1">
                <a:solidFill>
                  <a:srgbClr val="000000"/>
                </a:solidFill>
                <a:latin typeface="Arial"/>
              </a:rPr>
              <a:t>R</a:t>
            </a:r>
            <a:r>
              <a:rPr lang="en-US" baseline="-25000" dirty="0" err="1">
                <a:solidFill>
                  <a:srgbClr val="000000"/>
                </a:solidFill>
                <a:latin typeface="Arial"/>
              </a:rPr>
              <a:t>punta</a:t>
            </a:r>
            <a:r>
              <a:rPr lang="en-US" dirty="0">
                <a:solidFill>
                  <a:srgbClr val="000000"/>
                </a:solidFill>
                <a:latin typeface="Arial"/>
              </a:rPr>
              <a:t> y </a:t>
            </a:r>
            <a:r>
              <a:rPr lang="en-US" dirty="0" err="1">
                <a:solidFill>
                  <a:srgbClr val="000000"/>
                </a:solidFill>
                <a:latin typeface="Arial"/>
              </a:rPr>
              <a:t>C</a:t>
            </a:r>
            <a:r>
              <a:rPr lang="en-US" baseline="-25000" dirty="0" err="1">
                <a:solidFill>
                  <a:srgbClr val="000000"/>
                </a:solidFill>
                <a:latin typeface="Arial"/>
              </a:rPr>
              <a:t>punta</a:t>
            </a:r>
            <a:r>
              <a:rPr lang="en-US" dirty="0">
                <a:solidFill>
                  <a:srgbClr val="000000"/>
                </a:solidFill>
                <a:latin typeface="Arial"/>
              </a:rPr>
              <a:t>, con la </a:t>
            </a:r>
            <a:r>
              <a:rPr lang="en-US" dirty="0" err="1">
                <a:solidFill>
                  <a:srgbClr val="000000"/>
                </a:solidFill>
                <a:latin typeface="Arial"/>
              </a:rPr>
              <a:t>combinación</a:t>
            </a:r>
            <a:r>
              <a:rPr lang="en-US" dirty="0">
                <a:solidFill>
                  <a:srgbClr val="000000"/>
                </a:solidFill>
                <a:latin typeface="Arial"/>
              </a:rPr>
              <a:t> en </a:t>
            </a:r>
            <a:r>
              <a:rPr lang="en-US" dirty="0" err="1">
                <a:solidFill>
                  <a:srgbClr val="000000"/>
                </a:solidFill>
                <a:latin typeface="Arial"/>
              </a:rPr>
              <a:t>paralelo</a:t>
            </a:r>
            <a:r>
              <a:rPr lang="en-US" dirty="0">
                <a:solidFill>
                  <a:srgbClr val="000000"/>
                </a:solidFill>
                <a:latin typeface="Arial"/>
              </a:rPr>
              <a:t> de </a:t>
            </a:r>
            <a:r>
              <a:rPr lang="en-US" dirty="0" err="1">
                <a:solidFill>
                  <a:srgbClr val="000000"/>
                </a:solidFill>
                <a:latin typeface="Arial"/>
              </a:rPr>
              <a:t>R</a:t>
            </a:r>
            <a:r>
              <a:rPr lang="en-US" baseline="-25000" dirty="0" err="1">
                <a:solidFill>
                  <a:srgbClr val="000000"/>
                </a:solidFill>
                <a:latin typeface="Arial"/>
              </a:rPr>
              <a:t>osciloscopio</a:t>
            </a:r>
            <a:r>
              <a:rPr lang="en-US" dirty="0">
                <a:solidFill>
                  <a:srgbClr val="000000"/>
                </a:solidFill>
                <a:latin typeface="Arial"/>
              </a:rPr>
              <a:t> y </a:t>
            </a:r>
            <a:r>
              <a:rPr lang="en-US" dirty="0" err="1">
                <a:solidFill>
                  <a:srgbClr val="000000"/>
                </a:solidFill>
                <a:latin typeface="Arial"/>
              </a:rPr>
              <a:t>C</a:t>
            </a:r>
            <a:r>
              <a:rPr lang="en-US" baseline="-25000" dirty="0" err="1">
                <a:solidFill>
                  <a:srgbClr val="000000"/>
                </a:solidFill>
                <a:latin typeface="Arial"/>
              </a:rPr>
              <a:t>paralelo</a:t>
            </a:r>
            <a:r>
              <a:rPr lang="en-US" dirty="0">
                <a:solidFill>
                  <a:srgbClr val="000000"/>
                </a:solidFill>
                <a:latin typeface="Arial"/>
              </a:rPr>
              <a:t>. </a:t>
            </a:r>
            <a:r>
              <a:rPr lang="en-US" dirty="0" err="1">
                <a:solidFill>
                  <a:srgbClr val="000000"/>
                </a:solidFill>
                <a:latin typeface="Arial"/>
              </a:rPr>
              <a:t>C</a:t>
            </a:r>
            <a:r>
              <a:rPr lang="en-US" baseline="-25000" dirty="0" err="1">
                <a:solidFill>
                  <a:srgbClr val="000000"/>
                </a:solidFill>
                <a:latin typeface="Arial"/>
              </a:rPr>
              <a:t>paralelo</a:t>
            </a:r>
            <a:r>
              <a:rPr lang="en-US" dirty="0">
                <a:solidFill>
                  <a:srgbClr val="000000"/>
                </a:solidFill>
                <a:latin typeface="Arial"/>
              </a:rPr>
              <a:t>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simplemente</a:t>
            </a:r>
            <a:r>
              <a:rPr lang="en-US" dirty="0">
                <a:solidFill>
                  <a:srgbClr val="000000"/>
                </a:solidFill>
                <a:latin typeface="Arial"/>
              </a:rPr>
              <a:t> la </a:t>
            </a:r>
            <a:r>
              <a:rPr lang="en-US" dirty="0" err="1">
                <a:solidFill>
                  <a:srgbClr val="000000"/>
                </a:solidFill>
                <a:latin typeface="Arial"/>
              </a:rPr>
              <a:t>combinación</a:t>
            </a:r>
            <a:r>
              <a:rPr lang="en-US" dirty="0">
                <a:solidFill>
                  <a:srgbClr val="000000"/>
                </a:solidFill>
                <a:latin typeface="Arial"/>
              </a:rPr>
              <a:t> en </a:t>
            </a:r>
            <a:r>
              <a:rPr lang="en-US" dirty="0" err="1">
                <a:solidFill>
                  <a:srgbClr val="000000"/>
                </a:solidFill>
                <a:latin typeface="Arial"/>
              </a:rPr>
              <a:t>paralelo</a:t>
            </a:r>
            <a:r>
              <a:rPr lang="en-US" dirty="0">
                <a:solidFill>
                  <a:srgbClr val="000000"/>
                </a:solidFill>
                <a:latin typeface="Arial"/>
              </a:rPr>
              <a:t> de </a:t>
            </a:r>
            <a:r>
              <a:rPr lang="en-US" dirty="0" err="1">
                <a:solidFill>
                  <a:srgbClr val="000000"/>
                </a:solidFill>
                <a:latin typeface="Arial"/>
              </a:rPr>
              <a:t>C</a:t>
            </a:r>
            <a:r>
              <a:rPr lang="en-US" baseline="-25000" dirty="0" err="1">
                <a:solidFill>
                  <a:srgbClr val="000000"/>
                </a:solidFill>
                <a:latin typeface="Arial"/>
              </a:rPr>
              <a:t>comp</a:t>
            </a:r>
            <a:r>
              <a:rPr lang="en-US" dirty="0">
                <a:solidFill>
                  <a:srgbClr val="000000"/>
                </a:solidFill>
                <a:latin typeface="Arial"/>
              </a:rPr>
              <a:t> + </a:t>
            </a:r>
            <a:r>
              <a:rPr lang="en-US" dirty="0" err="1">
                <a:solidFill>
                  <a:srgbClr val="000000"/>
                </a:solidFill>
                <a:latin typeface="Arial"/>
              </a:rPr>
              <a:t>C</a:t>
            </a:r>
            <a:r>
              <a:rPr lang="en-US" baseline="-25000" dirty="0" err="1">
                <a:solidFill>
                  <a:srgbClr val="000000"/>
                </a:solidFill>
                <a:latin typeface="Arial"/>
              </a:rPr>
              <a:t>cable</a:t>
            </a:r>
            <a:r>
              <a:rPr lang="en-US" dirty="0">
                <a:solidFill>
                  <a:srgbClr val="000000"/>
                </a:solidFill>
                <a:latin typeface="Arial"/>
              </a:rPr>
              <a:t> + </a:t>
            </a:r>
            <a:r>
              <a:rPr lang="en-US" dirty="0" err="1">
                <a:solidFill>
                  <a:srgbClr val="000000"/>
                </a:solidFill>
                <a:latin typeface="Arial"/>
              </a:rPr>
              <a:t>C</a:t>
            </a:r>
            <a:r>
              <a:rPr lang="en-US" baseline="-25000" dirty="0" err="1">
                <a:solidFill>
                  <a:srgbClr val="000000"/>
                </a:solidFill>
                <a:latin typeface="Arial"/>
              </a:rPr>
              <a:t>osciloscopio</a:t>
            </a:r>
            <a:r>
              <a:rPr lang="en-US" dirty="0">
                <a:solidFill>
                  <a:srgbClr val="000000"/>
                </a:solidFill>
                <a:latin typeface="Arial"/>
              </a:rPr>
              <a:t>.</a:t>
            </a:r>
          </a:p>
          <a:p>
            <a:pPr eaLnBrk="1" hangingPunct="1">
              <a:spcBef>
                <a:spcPts val="421"/>
              </a:spcBef>
              <a:spcAft>
                <a:spcPts val="0"/>
              </a:spcAft>
              <a:defRPr/>
            </a:pPr>
            <a:endParaRPr lang="en-US" dirty="0" smtClean="0"/>
          </a:p>
          <a:p>
            <a:pPr eaLnBrk="1" hangingPunct="1">
              <a:spcBef>
                <a:spcPts val="421"/>
              </a:spcBef>
              <a:spcAft>
                <a:spcPts val="0"/>
              </a:spcAft>
              <a:defRPr/>
            </a:pPr>
            <a:r>
              <a:rPr lang="en-US" dirty="0" err="1">
                <a:solidFill>
                  <a:srgbClr val="000000"/>
                </a:solidFill>
                <a:latin typeface="Arial"/>
              </a:rPr>
              <a:t>Usando</a:t>
            </a:r>
            <a:r>
              <a:rPr lang="en-US" dirty="0">
                <a:solidFill>
                  <a:srgbClr val="000000"/>
                </a:solidFill>
                <a:latin typeface="Arial"/>
              </a:rPr>
              <a:t> el valor </a:t>
            </a:r>
            <a:r>
              <a:rPr lang="en-US" dirty="0" err="1">
                <a:solidFill>
                  <a:srgbClr val="000000"/>
                </a:solidFill>
                <a:latin typeface="Arial"/>
              </a:rPr>
              <a:t>calculado</a:t>
            </a:r>
            <a:r>
              <a:rPr lang="en-US" dirty="0">
                <a:solidFill>
                  <a:srgbClr val="000000"/>
                </a:solidFill>
                <a:latin typeface="Arial"/>
              </a:rPr>
              <a:t> de </a:t>
            </a:r>
            <a:r>
              <a:rPr lang="en-US" dirty="0" err="1">
                <a:solidFill>
                  <a:srgbClr val="000000"/>
                </a:solidFill>
                <a:latin typeface="Arial"/>
              </a:rPr>
              <a:t>C</a:t>
            </a:r>
            <a:r>
              <a:rPr lang="en-US" baseline="-25000" dirty="0" err="1">
                <a:solidFill>
                  <a:srgbClr val="000000"/>
                </a:solidFill>
                <a:latin typeface="Arial"/>
              </a:rPr>
              <a:t>comp</a:t>
            </a:r>
            <a:r>
              <a:rPr lang="en-US" dirty="0">
                <a:solidFill>
                  <a:srgbClr val="000000"/>
                </a:solidFill>
                <a:latin typeface="Arial"/>
              </a:rPr>
              <a:t>, determine </a:t>
            </a:r>
            <a:r>
              <a:rPr lang="en-US" dirty="0" err="1">
                <a:solidFill>
                  <a:srgbClr val="000000"/>
                </a:solidFill>
                <a:latin typeface="Arial"/>
              </a:rPr>
              <a:t>C</a:t>
            </a:r>
            <a:r>
              <a:rPr lang="en-US" baseline="-25000" dirty="0" err="1">
                <a:solidFill>
                  <a:srgbClr val="000000"/>
                </a:solidFill>
                <a:latin typeface="Arial"/>
              </a:rPr>
              <a:t>carga</a:t>
            </a:r>
            <a:r>
              <a:rPr lang="en-US" dirty="0">
                <a:solidFill>
                  <a:srgbClr val="000000"/>
                </a:solidFill>
                <a:latin typeface="Arial"/>
              </a:rPr>
              <a:t>. </a:t>
            </a:r>
            <a:r>
              <a:rPr lang="en-US" dirty="0" err="1">
                <a:solidFill>
                  <a:srgbClr val="000000"/>
                </a:solidFill>
                <a:latin typeface="Arial"/>
              </a:rPr>
              <a:t>C</a:t>
            </a:r>
            <a:r>
              <a:rPr lang="en-US" baseline="-25000" dirty="0" err="1">
                <a:solidFill>
                  <a:srgbClr val="000000"/>
                </a:solidFill>
                <a:latin typeface="Arial"/>
              </a:rPr>
              <a:t>carga</a:t>
            </a:r>
            <a:r>
              <a:rPr lang="en-US" dirty="0">
                <a:solidFill>
                  <a:srgbClr val="000000"/>
                </a:solidFill>
                <a:latin typeface="Arial"/>
              </a:rPr>
              <a:t> </a:t>
            </a:r>
            <a:r>
              <a:rPr lang="en-US" dirty="0" err="1">
                <a:solidFill>
                  <a:srgbClr val="000000"/>
                </a:solidFill>
                <a:latin typeface="Arial"/>
              </a:rPr>
              <a:t>será</a:t>
            </a:r>
            <a:r>
              <a:rPr lang="en-US" dirty="0">
                <a:solidFill>
                  <a:srgbClr val="000000"/>
                </a:solidFill>
                <a:latin typeface="Arial"/>
              </a:rPr>
              <a:t> la </a:t>
            </a:r>
            <a:r>
              <a:rPr lang="en-US" dirty="0" err="1">
                <a:solidFill>
                  <a:srgbClr val="000000"/>
                </a:solidFill>
                <a:latin typeface="Arial"/>
              </a:rPr>
              <a:t>combinación</a:t>
            </a:r>
            <a:r>
              <a:rPr lang="en-US" dirty="0">
                <a:solidFill>
                  <a:srgbClr val="000000"/>
                </a:solidFill>
                <a:latin typeface="Arial"/>
              </a:rPr>
              <a:t> de la </a:t>
            </a:r>
            <a:r>
              <a:rPr lang="en-US" dirty="0" err="1">
                <a:solidFill>
                  <a:srgbClr val="000000"/>
                </a:solidFill>
                <a:latin typeface="Arial"/>
              </a:rPr>
              <a:t>serie</a:t>
            </a:r>
            <a:r>
              <a:rPr lang="en-US" dirty="0">
                <a:solidFill>
                  <a:srgbClr val="000000"/>
                </a:solidFill>
                <a:latin typeface="Arial"/>
              </a:rPr>
              <a:t> </a:t>
            </a:r>
            <a:r>
              <a:rPr lang="en-US" dirty="0" err="1">
                <a:solidFill>
                  <a:srgbClr val="000000"/>
                </a:solidFill>
                <a:latin typeface="Arial"/>
              </a:rPr>
              <a:t>C</a:t>
            </a:r>
            <a:r>
              <a:rPr lang="en-US" baseline="-25000" dirty="0" err="1">
                <a:solidFill>
                  <a:srgbClr val="000000"/>
                </a:solidFill>
                <a:latin typeface="Arial"/>
              </a:rPr>
              <a:t>punta</a:t>
            </a:r>
            <a:r>
              <a:rPr lang="en-US" dirty="0">
                <a:solidFill>
                  <a:srgbClr val="000000"/>
                </a:solidFill>
                <a:latin typeface="Arial"/>
              </a:rPr>
              <a:t> y </a:t>
            </a:r>
            <a:r>
              <a:rPr lang="en-US" dirty="0" err="1">
                <a:solidFill>
                  <a:srgbClr val="000000"/>
                </a:solidFill>
                <a:latin typeface="Arial"/>
              </a:rPr>
              <a:t>C</a:t>
            </a:r>
            <a:r>
              <a:rPr lang="en-US" baseline="-25000" dirty="0" err="1">
                <a:solidFill>
                  <a:srgbClr val="000000"/>
                </a:solidFill>
                <a:latin typeface="Arial"/>
              </a:rPr>
              <a:t>paralelo</a:t>
            </a:r>
            <a:r>
              <a:rPr lang="en-US" dirty="0">
                <a:solidFill>
                  <a:srgbClr val="000000"/>
                </a:solidFill>
                <a:latin typeface="Arial"/>
              </a:rPr>
              <a:t>. </a:t>
            </a:r>
          </a:p>
          <a:p>
            <a:pPr eaLnBrk="1" hangingPunct="1">
              <a:spcBef>
                <a:spcPts val="421"/>
              </a:spcBef>
              <a:spcAft>
                <a:spcPts val="0"/>
              </a:spcAft>
              <a:defRPr/>
            </a:pPr>
            <a:endParaRPr lang="en-US" dirty="0" smtClean="0"/>
          </a:p>
          <a:p>
            <a:pPr eaLnBrk="1" hangingPunct="1">
              <a:spcBef>
                <a:spcPts val="421"/>
              </a:spcBef>
              <a:spcAft>
                <a:spcPts val="0"/>
              </a:spcAft>
              <a:defRPr/>
            </a:pPr>
            <a:r>
              <a:rPr lang="en-US" dirty="0" err="1">
                <a:solidFill>
                  <a:srgbClr val="000000"/>
                </a:solidFill>
                <a:latin typeface="Arial"/>
              </a:rPr>
              <a:t>Después</a:t>
            </a:r>
            <a:r>
              <a:rPr lang="en-US" dirty="0">
                <a:solidFill>
                  <a:srgbClr val="000000"/>
                </a:solidFill>
                <a:latin typeface="Arial"/>
              </a:rPr>
              <a:t> de </a:t>
            </a:r>
            <a:r>
              <a:rPr lang="en-US" dirty="0" err="1">
                <a:solidFill>
                  <a:srgbClr val="000000"/>
                </a:solidFill>
                <a:latin typeface="Arial"/>
              </a:rPr>
              <a:t>determinar</a:t>
            </a:r>
            <a:r>
              <a:rPr lang="en-US" dirty="0">
                <a:solidFill>
                  <a:srgbClr val="000000"/>
                </a:solidFill>
                <a:latin typeface="Arial"/>
              </a:rPr>
              <a:t> </a:t>
            </a:r>
            <a:r>
              <a:rPr lang="en-US" dirty="0" err="1">
                <a:solidFill>
                  <a:srgbClr val="000000"/>
                </a:solidFill>
                <a:latin typeface="Arial"/>
              </a:rPr>
              <a:t>R</a:t>
            </a:r>
            <a:r>
              <a:rPr lang="en-US" baseline="-25000" dirty="0" err="1">
                <a:solidFill>
                  <a:srgbClr val="000000"/>
                </a:solidFill>
                <a:latin typeface="Arial"/>
              </a:rPr>
              <a:t>carga</a:t>
            </a:r>
            <a:r>
              <a:rPr lang="en-US" dirty="0">
                <a:solidFill>
                  <a:srgbClr val="000000"/>
                </a:solidFill>
                <a:latin typeface="Arial"/>
              </a:rPr>
              <a:t> y </a:t>
            </a:r>
            <a:r>
              <a:rPr lang="en-US" dirty="0" err="1">
                <a:solidFill>
                  <a:srgbClr val="000000"/>
                </a:solidFill>
                <a:latin typeface="Arial"/>
              </a:rPr>
              <a:t>C</a:t>
            </a:r>
            <a:r>
              <a:rPr lang="en-US" baseline="-25000" dirty="0" err="1">
                <a:solidFill>
                  <a:srgbClr val="000000"/>
                </a:solidFill>
                <a:latin typeface="Arial"/>
              </a:rPr>
              <a:t>carga</a:t>
            </a:r>
            <a:r>
              <a:rPr lang="en-US" dirty="0">
                <a:solidFill>
                  <a:srgbClr val="000000"/>
                </a:solidFill>
                <a:latin typeface="Arial"/>
              </a:rPr>
              <a:t>, a </a:t>
            </a:r>
            <a:r>
              <a:rPr lang="en-US" dirty="0" err="1">
                <a:solidFill>
                  <a:srgbClr val="000000"/>
                </a:solidFill>
                <a:latin typeface="Arial"/>
              </a:rPr>
              <a:t>continuación</a:t>
            </a:r>
            <a:r>
              <a:rPr lang="en-US" dirty="0">
                <a:solidFill>
                  <a:srgbClr val="000000"/>
                </a:solidFill>
                <a:latin typeface="Arial"/>
              </a:rPr>
              <a:t>, </a:t>
            </a:r>
            <a:r>
              <a:rPr lang="en-US" dirty="0" err="1">
                <a:solidFill>
                  <a:srgbClr val="000000"/>
                </a:solidFill>
                <a:latin typeface="Arial"/>
              </a:rPr>
              <a:t>puede</a:t>
            </a:r>
            <a:r>
              <a:rPr lang="en-US" dirty="0">
                <a:solidFill>
                  <a:srgbClr val="000000"/>
                </a:solidFill>
                <a:latin typeface="Arial"/>
              </a:rPr>
              <a:t> </a:t>
            </a:r>
            <a:r>
              <a:rPr lang="en-US" dirty="0" err="1">
                <a:solidFill>
                  <a:srgbClr val="000000"/>
                </a:solidFill>
                <a:latin typeface="Arial"/>
              </a:rPr>
              <a:t>incluir</a:t>
            </a:r>
            <a:r>
              <a:rPr lang="en-US" dirty="0">
                <a:solidFill>
                  <a:srgbClr val="000000"/>
                </a:solidFill>
                <a:latin typeface="Arial"/>
              </a:rPr>
              <a:t> </a:t>
            </a:r>
            <a:r>
              <a:rPr lang="en-US" dirty="0" err="1">
                <a:solidFill>
                  <a:srgbClr val="000000"/>
                </a:solidFill>
                <a:latin typeface="Arial"/>
              </a:rPr>
              <a:t>estos</a:t>
            </a:r>
            <a:r>
              <a:rPr lang="en-US" dirty="0">
                <a:solidFill>
                  <a:srgbClr val="000000"/>
                </a:solidFill>
                <a:latin typeface="Arial"/>
              </a:rPr>
              <a:t> dos </a:t>
            </a:r>
            <a:r>
              <a:rPr lang="en-US" dirty="0" err="1">
                <a:solidFill>
                  <a:srgbClr val="000000"/>
                </a:solidFill>
                <a:latin typeface="Arial"/>
              </a:rPr>
              <a:t>componentes</a:t>
            </a:r>
            <a:r>
              <a:rPr lang="en-US" dirty="0">
                <a:solidFill>
                  <a:srgbClr val="000000"/>
                </a:solidFill>
                <a:latin typeface="Arial"/>
              </a:rPr>
              <a:t> en </a:t>
            </a:r>
            <a:r>
              <a:rPr lang="en-US" dirty="0" err="1">
                <a:solidFill>
                  <a:srgbClr val="000000"/>
                </a:solidFill>
                <a:latin typeface="Arial"/>
              </a:rPr>
              <a:t>paralelo</a:t>
            </a:r>
            <a:r>
              <a:rPr lang="en-US" dirty="0">
                <a:solidFill>
                  <a:srgbClr val="000000"/>
                </a:solidFill>
                <a:latin typeface="Arial"/>
              </a:rPr>
              <a:t> en el </a:t>
            </a:r>
            <a:r>
              <a:rPr lang="en-US" dirty="0" err="1">
                <a:solidFill>
                  <a:srgbClr val="000000"/>
                </a:solidFill>
                <a:latin typeface="Arial"/>
              </a:rPr>
              <a:t>modelo</a:t>
            </a:r>
            <a:r>
              <a:rPr lang="en-US" dirty="0">
                <a:solidFill>
                  <a:srgbClr val="000000"/>
                </a:solidFill>
                <a:latin typeface="Arial"/>
              </a:rPr>
              <a:t> de </a:t>
            </a:r>
            <a:r>
              <a:rPr lang="en-US" dirty="0" err="1">
                <a:solidFill>
                  <a:srgbClr val="000000"/>
                </a:solidFill>
                <a:latin typeface="Arial"/>
              </a:rPr>
              <a:t>su</a:t>
            </a:r>
            <a:r>
              <a:rPr lang="en-US" dirty="0">
                <a:solidFill>
                  <a:srgbClr val="000000"/>
                </a:solidFill>
                <a:latin typeface="Arial"/>
              </a:rPr>
              <a:t> </a:t>
            </a:r>
            <a:r>
              <a:rPr lang="en-US" dirty="0" err="1">
                <a:solidFill>
                  <a:srgbClr val="000000"/>
                </a:solidFill>
                <a:latin typeface="Arial"/>
              </a:rPr>
              <a:t>circuito</a:t>
            </a:r>
            <a:r>
              <a:rPr lang="en-US" dirty="0">
                <a:solidFill>
                  <a:srgbClr val="000000"/>
                </a:solidFill>
                <a:latin typeface="Arial"/>
              </a:rPr>
              <a:t> </a:t>
            </a:r>
            <a:r>
              <a:rPr lang="en-US" dirty="0" err="1">
                <a:solidFill>
                  <a:srgbClr val="000000"/>
                </a:solidFill>
                <a:latin typeface="Arial"/>
              </a:rPr>
              <a:t>bajo</a:t>
            </a:r>
            <a:r>
              <a:rPr lang="en-US" dirty="0">
                <a:solidFill>
                  <a:srgbClr val="000000"/>
                </a:solidFill>
                <a:latin typeface="Arial"/>
              </a:rPr>
              <a:t> </a:t>
            </a:r>
            <a:r>
              <a:rPr lang="en-US" dirty="0" err="1">
                <a:solidFill>
                  <a:srgbClr val="000000"/>
                </a:solidFill>
                <a:latin typeface="Arial"/>
              </a:rPr>
              <a:t>prueba</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determinar</a:t>
            </a:r>
            <a:r>
              <a:rPr lang="en-US" dirty="0">
                <a:solidFill>
                  <a:srgbClr val="000000"/>
                </a:solidFill>
                <a:latin typeface="Arial"/>
              </a:rPr>
              <a:t> </a:t>
            </a:r>
            <a:r>
              <a:rPr lang="en-US" dirty="0" err="1">
                <a:solidFill>
                  <a:srgbClr val="000000"/>
                </a:solidFill>
                <a:latin typeface="Arial"/>
              </a:rPr>
              <a:t>si</a:t>
            </a:r>
            <a:r>
              <a:rPr lang="en-US" dirty="0">
                <a:solidFill>
                  <a:srgbClr val="000000"/>
                </a:solidFill>
                <a:latin typeface="Arial"/>
              </a:rPr>
              <a:t> </a:t>
            </a:r>
            <a:r>
              <a:rPr lang="en-US" dirty="0" err="1">
                <a:solidFill>
                  <a:srgbClr val="000000"/>
                </a:solidFill>
                <a:latin typeface="Arial"/>
              </a:rPr>
              <a:t>existe</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diferencia</a:t>
            </a:r>
            <a:r>
              <a:rPr lang="en-US" dirty="0">
                <a:solidFill>
                  <a:srgbClr val="000000"/>
                </a:solidFill>
                <a:latin typeface="Arial"/>
              </a:rPr>
              <a:t> </a:t>
            </a:r>
            <a:r>
              <a:rPr lang="en-US" dirty="0" err="1">
                <a:solidFill>
                  <a:srgbClr val="000000"/>
                </a:solidFill>
                <a:latin typeface="Arial"/>
              </a:rPr>
              <a:t>simulada</a:t>
            </a:r>
            <a:r>
              <a:rPr lang="en-US" dirty="0">
                <a:solidFill>
                  <a:srgbClr val="000000"/>
                </a:solidFill>
                <a:latin typeface="Arial"/>
              </a:rPr>
              <a:t>/</a:t>
            </a:r>
            <a:r>
              <a:rPr lang="en-US" dirty="0" err="1">
                <a:solidFill>
                  <a:srgbClr val="000000"/>
                </a:solidFill>
                <a:latin typeface="Arial"/>
              </a:rPr>
              <a:t>calculada</a:t>
            </a:r>
            <a:r>
              <a:rPr lang="en-US" dirty="0">
                <a:solidFill>
                  <a:srgbClr val="000000"/>
                </a:solidFill>
                <a:latin typeface="Arial"/>
              </a:rPr>
              <a:t> en el </a:t>
            </a:r>
            <a:r>
              <a:rPr lang="en-US" dirty="0" err="1" smtClean="0">
                <a:solidFill>
                  <a:srgbClr val="000000"/>
                </a:solidFill>
                <a:latin typeface="Arial"/>
              </a:rPr>
              <a:t>desempeño</a:t>
            </a:r>
            <a:r>
              <a:rPr lang="en-US" dirty="0" smtClean="0">
                <a:solidFill>
                  <a:srgbClr val="000000"/>
                </a:solidFill>
                <a:latin typeface="Arial"/>
              </a:rPr>
              <a:t> </a:t>
            </a:r>
            <a:r>
              <a:rPr lang="en-US" dirty="0">
                <a:solidFill>
                  <a:srgbClr val="000000"/>
                </a:solidFill>
                <a:latin typeface="Arial"/>
              </a:rPr>
              <a:t>de la </a:t>
            </a:r>
            <a:r>
              <a:rPr lang="en-US" dirty="0" err="1">
                <a:solidFill>
                  <a:srgbClr val="000000"/>
                </a:solidFill>
                <a:latin typeface="Arial"/>
              </a:rPr>
              <a:t>señal</a:t>
            </a:r>
            <a:r>
              <a:rPr lang="en-US" dirty="0">
                <a:solidFill>
                  <a:srgbClr val="000000"/>
                </a:solidFill>
                <a:latin typeface="Arial"/>
              </a:rPr>
              <a:t> con o sin </a:t>
            </a:r>
            <a:r>
              <a:rPr lang="en-US" dirty="0" err="1">
                <a:solidFill>
                  <a:srgbClr val="000000"/>
                </a:solidFill>
                <a:latin typeface="Arial"/>
              </a:rPr>
              <a:t>estos</a:t>
            </a:r>
            <a:r>
              <a:rPr lang="en-US" dirty="0">
                <a:solidFill>
                  <a:srgbClr val="000000"/>
                </a:solidFill>
                <a:latin typeface="Arial"/>
              </a:rPr>
              <a:t> </a:t>
            </a:r>
            <a:r>
              <a:rPr lang="en-US" dirty="0" err="1">
                <a:solidFill>
                  <a:srgbClr val="000000"/>
                </a:solidFill>
                <a:latin typeface="Arial"/>
              </a:rPr>
              <a:t>componentes</a:t>
            </a:r>
            <a:r>
              <a:rPr lang="en-US" dirty="0">
                <a:solidFill>
                  <a:srgbClr val="000000"/>
                </a:solidFill>
                <a:latin typeface="Arial"/>
              </a:rPr>
              <a:t> de </a:t>
            </a:r>
            <a:r>
              <a:rPr lang="en-US" dirty="0" err="1">
                <a:solidFill>
                  <a:srgbClr val="000000"/>
                </a:solidFill>
                <a:latin typeface="Arial"/>
              </a:rPr>
              <a:t>carga</a:t>
            </a:r>
            <a:r>
              <a:rPr lang="en-US" dirty="0">
                <a:solidFill>
                  <a:srgbClr val="000000"/>
                </a:solidFill>
                <a:latin typeface="Arial"/>
              </a:rPr>
              <a:t> </a:t>
            </a:r>
            <a:r>
              <a:rPr lang="en-US" dirty="0" err="1">
                <a:solidFill>
                  <a:srgbClr val="000000"/>
                </a:solidFill>
                <a:latin typeface="Arial"/>
              </a:rPr>
              <a:t>adicional</a:t>
            </a:r>
            <a:r>
              <a:rPr lang="en-US" dirty="0">
                <a:solidFill>
                  <a:srgbClr val="000000"/>
                </a:solidFill>
                <a:latin typeface="Arial"/>
              </a:rPr>
              <a:t>.</a:t>
            </a:r>
          </a:p>
          <a:p>
            <a:pPr eaLnBrk="1" hangingPunct="1">
              <a:spcBef>
                <a:spcPts val="421"/>
              </a:spcBef>
              <a:spcAft>
                <a:spcPts val="0"/>
              </a:spcAft>
              <a:defRPr/>
            </a:pPr>
            <a:endParaRPr lang="en-US" dirty="0" smtClean="0"/>
          </a:p>
          <a:p>
            <a:pPr eaLnBrk="1" hangingPunct="1">
              <a:spcBef>
                <a:spcPts val="421"/>
              </a:spcBef>
              <a:spcAft>
                <a:spcPts val="0"/>
              </a:spcAft>
              <a:defRPr/>
            </a:pPr>
            <a:r>
              <a:rPr lang="en-US" dirty="0" err="1">
                <a:solidFill>
                  <a:srgbClr val="000000"/>
                </a:solidFill>
                <a:latin typeface="Arial"/>
              </a:rPr>
              <a:t>Ahora</a:t>
            </a:r>
            <a:r>
              <a:rPr lang="en-US" dirty="0">
                <a:solidFill>
                  <a:srgbClr val="000000"/>
                </a:solidFill>
                <a:latin typeface="Arial"/>
              </a:rPr>
              <a:t>, determine la </a:t>
            </a:r>
            <a:r>
              <a:rPr lang="en-US" dirty="0" err="1">
                <a:solidFill>
                  <a:srgbClr val="000000"/>
                </a:solidFill>
                <a:latin typeface="Arial"/>
              </a:rPr>
              <a:t>reactancia</a:t>
            </a:r>
            <a:r>
              <a:rPr lang="en-US" dirty="0">
                <a:solidFill>
                  <a:srgbClr val="000000"/>
                </a:solidFill>
                <a:latin typeface="Arial"/>
              </a:rPr>
              <a:t> </a:t>
            </a:r>
            <a:r>
              <a:rPr lang="en-US" dirty="0" err="1">
                <a:solidFill>
                  <a:srgbClr val="000000"/>
                </a:solidFill>
                <a:latin typeface="Arial"/>
              </a:rPr>
              <a:t>capacitiva</a:t>
            </a:r>
            <a:r>
              <a:rPr lang="en-US" dirty="0">
                <a:solidFill>
                  <a:srgbClr val="000000"/>
                </a:solidFill>
                <a:latin typeface="Arial"/>
              </a:rPr>
              <a:t> de </a:t>
            </a:r>
            <a:r>
              <a:rPr lang="en-US" dirty="0" err="1">
                <a:solidFill>
                  <a:srgbClr val="000000"/>
                </a:solidFill>
                <a:latin typeface="Arial"/>
              </a:rPr>
              <a:t>C</a:t>
            </a:r>
            <a:r>
              <a:rPr lang="en-US" baseline="-25000" dirty="0" err="1">
                <a:solidFill>
                  <a:srgbClr val="000000"/>
                </a:solidFill>
                <a:latin typeface="Arial"/>
              </a:rPr>
              <a:t>carga</a:t>
            </a:r>
            <a:r>
              <a:rPr lang="en-US" dirty="0">
                <a:solidFill>
                  <a:srgbClr val="000000"/>
                </a:solidFill>
                <a:latin typeface="Arial"/>
              </a:rPr>
              <a:t> a 500 </a:t>
            </a:r>
            <a:r>
              <a:rPr lang="en-US" dirty="0" err="1">
                <a:solidFill>
                  <a:srgbClr val="000000"/>
                </a:solidFill>
                <a:latin typeface="Arial"/>
              </a:rPr>
              <a:t>MHz.</a:t>
            </a:r>
            <a:endParaRPr lang="en-US" dirty="0">
              <a:solidFill>
                <a:srgbClr val="000000"/>
              </a:solidFill>
              <a:latin typeface="Arial"/>
            </a:endParaRPr>
          </a:p>
          <a:p>
            <a:pPr eaLnBrk="1" hangingPunct="1">
              <a:spcBef>
                <a:spcPts val="421"/>
              </a:spcBef>
              <a:spcAft>
                <a:spcPts val="0"/>
              </a:spcAft>
              <a:defRPr/>
            </a:pPr>
            <a:endParaRPr lang="en-US" dirty="0" smtClean="0"/>
          </a:p>
          <a:p>
            <a:pPr eaLnBrk="1" hangingPunct="1">
              <a:spcBef>
                <a:spcPts val="421"/>
              </a:spcBef>
              <a:spcAft>
                <a:spcPts val="0"/>
              </a:spcAft>
              <a:defRPr/>
            </a:pPr>
            <a:r>
              <a:rPr lang="en-US" dirty="0">
                <a:solidFill>
                  <a:srgbClr val="000000"/>
                </a:solidFill>
                <a:latin typeface="Arial"/>
              </a:rPr>
              <a:t>¿Cree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esta</a:t>
            </a:r>
            <a:r>
              <a:rPr lang="en-US" dirty="0">
                <a:solidFill>
                  <a:srgbClr val="000000"/>
                </a:solidFill>
                <a:latin typeface="Arial"/>
              </a:rPr>
              <a:t> </a:t>
            </a:r>
            <a:r>
              <a:rPr lang="en-US" dirty="0" err="1">
                <a:solidFill>
                  <a:srgbClr val="000000"/>
                </a:solidFill>
                <a:latin typeface="Arial"/>
              </a:rPr>
              <a:t>cantidad</a:t>
            </a:r>
            <a:r>
              <a:rPr lang="en-US" dirty="0">
                <a:solidFill>
                  <a:srgbClr val="000000"/>
                </a:solidFill>
                <a:latin typeface="Arial"/>
              </a:rPr>
              <a:t> de </a:t>
            </a:r>
            <a:r>
              <a:rPr lang="en-US" dirty="0" err="1">
                <a:solidFill>
                  <a:srgbClr val="000000"/>
                </a:solidFill>
                <a:latin typeface="Arial"/>
              </a:rPr>
              <a:t>reactancia</a:t>
            </a:r>
            <a:r>
              <a:rPr lang="en-US" dirty="0">
                <a:solidFill>
                  <a:srgbClr val="000000"/>
                </a:solidFill>
                <a:latin typeface="Arial"/>
              </a:rPr>
              <a:t> de </a:t>
            </a:r>
            <a:r>
              <a:rPr lang="en-US" dirty="0" err="1">
                <a:solidFill>
                  <a:srgbClr val="000000"/>
                </a:solidFill>
                <a:latin typeface="Arial"/>
              </a:rPr>
              <a:t>capacitancia</a:t>
            </a:r>
            <a:r>
              <a:rPr lang="en-US" dirty="0">
                <a:solidFill>
                  <a:srgbClr val="000000"/>
                </a:solidFill>
                <a:latin typeface="Arial"/>
              </a:rPr>
              <a:t> (</a:t>
            </a:r>
            <a:r>
              <a:rPr lang="en-US" dirty="0" err="1">
                <a:solidFill>
                  <a:srgbClr val="000000"/>
                </a:solidFill>
                <a:latin typeface="Arial"/>
              </a:rPr>
              <a:t>carga</a:t>
            </a:r>
            <a:r>
              <a:rPr lang="en-US" dirty="0">
                <a:solidFill>
                  <a:srgbClr val="000000"/>
                </a:solidFill>
                <a:latin typeface="Arial"/>
              </a:rPr>
              <a:t>) </a:t>
            </a:r>
            <a:r>
              <a:rPr lang="en-US" dirty="0" err="1">
                <a:solidFill>
                  <a:srgbClr val="000000"/>
                </a:solidFill>
                <a:latin typeface="Arial"/>
              </a:rPr>
              <a:t>podría</a:t>
            </a:r>
            <a:r>
              <a:rPr lang="en-US" dirty="0">
                <a:solidFill>
                  <a:srgbClr val="000000"/>
                </a:solidFill>
                <a:latin typeface="Arial"/>
              </a:rPr>
              <a:t> </a:t>
            </a:r>
            <a:r>
              <a:rPr lang="en-US" dirty="0" err="1">
                <a:solidFill>
                  <a:srgbClr val="000000"/>
                </a:solidFill>
                <a:latin typeface="Arial"/>
              </a:rPr>
              <a:t>afectar</a:t>
            </a:r>
            <a:r>
              <a:rPr lang="en-US" dirty="0">
                <a:solidFill>
                  <a:srgbClr val="000000"/>
                </a:solidFill>
                <a:latin typeface="Arial"/>
              </a:rPr>
              <a:t> el </a:t>
            </a:r>
            <a:r>
              <a:rPr lang="en-US" dirty="0" err="1">
                <a:solidFill>
                  <a:srgbClr val="000000"/>
                </a:solidFill>
                <a:latin typeface="Arial"/>
              </a:rPr>
              <a:t>comportamiento</a:t>
            </a:r>
            <a:r>
              <a:rPr lang="en-US" dirty="0">
                <a:solidFill>
                  <a:srgbClr val="000000"/>
                </a:solidFill>
                <a:latin typeface="Arial"/>
              </a:rPr>
              <a:t> de </a:t>
            </a:r>
            <a:r>
              <a:rPr lang="en-US" dirty="0" err="1">
                <a:solidFill>
                  <a:srgbClr val="000000"/>
                </a:solidFill>
                <a:latin typeface="Arial"/>
              </a:rPr>
              <a:t>algunas</a:t>
            </a:r>
            <a:r>
              <a:rPr lang="en-US" dirty="0">
                <a:solidFill>
                  <a:srgbClr val="000000"/>
                </a:solidFill>
                <a:latin typeface="Arial"/>
              </a:rPr>
              <a:t> de </a:t>
            </a:r>
            <a:r>
              <a:rPr lang="en-US" dirty="0" err="1">
                <a:solidFill>
                  <a:srgbClr val="000000"/>
                </a:solidFill>
                <a:latin typeface="Arial"/>
              </a:rPr>
              <a:t>las</a:t>
            </a:r>
            <a:r>
              <a:rPr lang="en-US" dirty="0">
                <a:solidFill>
                  <a:srgbClr val="000000"/>
                </a:solidFill>
                <a:latin typeface="Arial"/>
              </a:rPr>
              <a:t> </a:t>
            </a:r>
            <a:r>
              <a:rPr lang="en-US" dirty="0" err="1">
                <a:solidFill>
                  <a:srgbClr val="000000"/>
                </a:solidFill>
                <a:latin typeface="Arial"/>
              </a:rPr>
              <a:t>señales</a:t>
            </a:r>
            <a:r>
              <a:rPr lang="en-US" dirty="0">
                <a:solidFill>
                  <a:srgbClr val="000000"/>
                </a:solidFill>
                <a:latin typeface="Arial"/>
              </a:rPr>
              <a:t> </a:t>
            </a:r>
            <a:r>
              <a:rPr lang="en-US" dirty="0" err="1">
                <a:solidFill>
                  <a:srgbClr val="000000"/>
                </a:solidFill>
                <a:latin typeface="Arial"/>
              </a:rPr>
              <a:t>bajo</a:t>
            </a:r>
            <a:r>
              <a:rPr lang="en-US" dirty="0">
                <a:solidFill>
                  <a:srgbClr val="000000"/>
                </a:solidFill>
                <a:latin typeface="Arial"/>
              </a:rPr>
              <a:t> </a:t>
            </a:r>
            <a:r>
              <a:rPr lang="en-US" dirty="0" err="1">
                <a:solidFill>
                  <a:srgbClr val="000000"/>
                </a:solidFill>
                <a:latin typeface="Arial"/>
              </a:rPr>
              <a:t>prueba</a:t>
            </a:r>
            <a:r>
              <a:rPr lang="en-US" dirty="0">
                <a:solidFill>
                  <a:srgbClr val="000000"/>
                </a:solidFill>
                <a:latin typeface="Arial"/>
              </a:rPr>
              <a:t> en </a:t>
            </a:r>
            <a:r>
              <a:rPr lang="en-US" dirty="0" err="1">
                <a:solidFill>
                  <a:srgbClr val="000000"/>
                </a:solidFill>
                <a:latin typeface="Arial"/>
              </a:rPr>
              <a:t>esta</a:t>
            </a:r>
            <a:r>
              <a:rPr lang="en-US" dirty="0">
                <a:solidFill>
                  <a:srgbClr val="000000"/>
                </a:solidFill>
                <a:latin typeface="Arial"/>
              </a:rPr>
              <a:t> </a:t>
            </a:r>
            <a:r>
              <a:rPr lang="en-US" dirty="0" err="1">
                <a:solidFill>
                  <a:srgbClr val="000000"/>
                </a:solidFill>
                <a:latin typeface="Arial"/>
              </a:rPr>
              <a:t>frecuencia</a:t>
            </a:r>
            <a:r>
              <a:rPr lang="en-US" dirty="0">
                <a:solidFill>
                  <a:srgbClr val="000000"/>
                </a:solidFill>
                <a:latin typeface="Arial"/>
              </a:rPr>
              <a:t>?</a:t>
            </a:r>
          </a:p>
          <a:p>
            <a:pPr eaLnBrk="1" hangingPunct="1">
              <a:spcBef>
                <a:spcPts val="421"/>
              </a:spcBef>
              <a:spcAft>
                <a:spcPts val="0"/>
              </a:spcAft>
              <a:defRPr/>
            </a:pPr>
            <a:endParaRPr lang="en-US" dirty="0" smtClean="0"/>
          </a:p>
          <a:p>
            <a:pPr eaLnBrk="1" hangingPunct="1">
              <a:spcBef>
                <a:spcPts val="421"/>
              </a:spcBef>
              <a:spcAft>
                <a:spcPts val="0"/>
              </a:spcAft>
              <a:defRPr/>
            </a:pPr>
            <a:r>
              <a:rPr lang="en-US" dirty="0" err="1">
                <a:solidFill>
                  <a:srgbClr val="000000"/>
                </a:solidFill>
                <a:latin typeface="Arial"/>
              </a:rPr>
              <a:t>Tenga</a:t>
            </a:r>
            <a:r>
              <a:rPr lang="en-US" dirty="0">
                <a:solidFill>
                  <a:srgbClr val="000000"/>
                </a:solidFill>
                <a:latin typeface="Arial"/>
              </a:rPr>
              <a:t> en </a:t>
            </a:r>
            <a:r>
              <a:rPr lang="en-US" dirty="0" err="1">
                <a:solidFill>
                  <a:srgbClr val="000000"/>
                </a:solidFill>
                <a:latin typeface="Arial"/>
              </a:rPr>
              <a:t>cuenta</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aplicaciones</a:t>
            </a:r>
            <a:r>
              <a:rPr lang="en-US" dirty="0">
                <a:solidFill>
                  <a:srgbClr val="000000"/>
                </a:solidFill>
                <a:latin typeface="Arial"/>
              </a:rPr>
              <a:t> de </a:t>
            </a:r>
            <a:r>
              <a:rPr lang="en-US" dirty="0" err="1">
                <a:solidFill>
                  <a:srgbClr val="000000"/>
                </a:solidFill>
                <a:latin typeface="Arial"/>
              </a:rPr>
              <a:t>alta</a:t>
            </a:r>
            <a:r>
              <a:rPr lang="en-US" dirty="0">
                <a:solidFill>
                  <a:srgbClr val="000000"/>
                </a:solidFill>
                <a:latin typeface="Arial"/>
              </a:rPr>
              <a:t> </a:t>
            </a:r>
            <a:r>
              <a:rPr lang="en-US" dirty="0" err="1">
                <a:solidFill>
                  <a:srgbClr val="000000"/>
                </a:solidFill>
                <a:latin typeface="Arial"/>
              </a:rPr>
              <a:t>frecuencia</a:t>
            </a:r>
            <a:r>
              <a:rPr lang="en-US" dirty="0">
                <a:solidFill>
                  <a:srgbClr val="000000"/>
                </a:solidFill>
                <a:latin typeface="Arial"/>
              </a:rPr>
              <a:t>, </a:t>
            </a:r>
            <a:r>
              <a:rPr lang="en-US" dirty="0" err="1">
                <a:solidFill>
                  <a:srgbClr val="000000"/>
                </a:solidFill>
                <a:latin typeface="Arial"/>
              </a:rPr>
              <a:t>utilizar</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s-AR" dirty="0" smtClean="0">
                <a:solidFill>
                  <a:srgbClr val="000000"/>
                </a:solidFill>
                <a:latin typeface="Arial" pitchFamily="34" charset="0"/>
              </a:rPr>
              <a:t>puntas de prueba </a:t>
            </a:r>
            <a:r>
              <a:rPr lang="en-US" dirty="0" err="1" smtClean="0">
                <a:solidFill>
                  <a:srgbClr val="000000"/>
                </a:solidFill>
                <a:latin typeface="Arial"/>
              </a:rPr>
              <a:t>pasiva</a:t>
            </a:r>
            <a:r>
              <a:rPr lang="en-US" dirty="0" smtClean="0">
                <a:solidFill>
                  <a:srgbClr val="000000"/>
                </a:solidFill>
                <a:latin typeface="Arial"/>
              </a:rPr>
              <a:t> </a:t>
            </a:r>
            <a:r>
              <a:rPr lang="en-US" dirty="0">
                <a:solidFill>
                  <a:srgbClr val="000000"/>
                </a:solidFill>
                <a:latin typeface="Arial"/>
              </a:rPr>
              <a:t>10:01 </a:t>
            </a:r>
            <a:r>
              <a:rPr lang="en-US" dirty="0" err="1">
                <a:solidFill>
                  <a:srgbClr val="000000"/>
                </a:solidFill>
                <a:latin typeface="Arial"/>
              </a:rPr>
              <a:t>puede</a:t>
            </a:r>
            <a:r>
              <a:rPr lang="en-US" dirty="0">
                <a:solidFill>
                  <a:srgbClr val="000000"/>
                </a:solidFill>
                <a:latin typeface="Arial"/>
              </a:rPr>
              <a:t> NO ser la </a:t>
            </a:r>
            <a:r>
              <a:rPr lang="en-US" dirty="0" err="1">
                <a:solidFill>
                  <a:srgbClr val="000000"/>
                </a:solidFill>
                <a:latin typeface="Arial"/>
              </a:rPr>
              <a:t>mejor</a:t>
            </a:r>
            <a:r>
              <a:rPr lang="en-US" dirty="0">
                <a:solidFill>
                  <a:srgbClr val="000000"/>
                </a:solidFill>
                <a:latin typeface="Arial"/>
              </a:rPr>
              <a:t> </a:t>
            </a:r>
            <a:r>
              <a:rPr lang="en-US" dirty="0" err="1">
                <a:solidFill>
                  <a:srgbClr val="000000"/>
                </a:solidFill>
                <a:latin typeface="Arial"/>
              </a:rPr>
              <a:t>solución</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mediciones</a:t>
            </a:r>
            <a:r>
              <a:rPr lang="en-US" dirty="0">
                <a:solidFill>
                  <a:srgbClr val="000000"/>
                </a:solidFill>
                <a:latin typeface="Arial"/>
              </a:rPr>
              <a:t> exactas </a:t>
            </a:r>
            <a:r>
              <a:rPr lang="en-US" dirty="0" err="1">
                <a:solidFill>
                  <a:srgbClr val="000000"/>
                </a:solidFill>
                <a:latin typeface="Arial"/>
              </a:rPr>
              <a:t>debido</a:t>
            </a:r>
            <a:r>
              <a:rPr lang="en-US" dirty="0">
                <a:solidFill>
                  <a:srgbClr val="000000"/>
                </a:solidFill>
                <a:latin typeface="Arial"/>
              </a:rPr>
              <a:t> a la </a:t>
            </a:r>
            <a:r>
              <a:rPr lang="en-US" dirty="0" err="1">
                <a:solidFill>
                  <a:srgbClr val="000000"/>
                </a:solidFill>
                <a:latin typeface="Arial"/>
              </a:rPr>
              <a:t>carga</a:t>
            </a:r>
            <a:r>
              <a:rPr lang="en-US" dirty="0">
                <a:solidFill>
                  <a:srgbClr val="000000"/>
                </a:solidFill>
                <a:latin typeface="Arial"/>
              </a:rPr>
              <a:t> de la </a:t>
            </a:r>
            <a:r>
              <a:rPr lang="es-AR" dirty="0" smtClean="0">
                <a:solidFill>
                  <a:srgbClr val="000000"/>
                </a:solidFill>
                <a:latin typeface="Arial" pitchFamily="34" charset="0"/>
              </a:rPr>
              <a:t>puntas de prueba</a:t>
            </a:r>
            <a:r>
              <a:rPr lang="en-US" dirty="0" smtClean="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n-US" dirty="0" err="1">
                <a:solidFill>
                  <a:srgbClr val="000000"/>
                </a:solidFill>
                <a:latin typeface="Arial"/>
              </a:rPr>
              <a:t>mejor</a:t>
            </a:r>
            <a:r>
              <a:rPr lang="en-US" dirty="0">
                <a:solidFill>
                  <a:srgbClr val="000000"/>
                </a:solidFill>
                <a:latin typeface="Arial"/>
              </a:rPr>
              <a:t> </a:t>
            </a:r>
            <a:r>
              <a:rPr lang="en-US" dirty="0" err="1">
                <a:solidFill>
                  <a:srgbClr val="000000"/>
                </a:solidFill>
                <a:latin typeface="Arial"/>
              </a:rPr>
              <a:t>solución</a:t>
            </a:r>
            <a:r>
              <a:rPr lang="en-US" dirty="0">
                <a:solidFill>
                  <a:srgbClr val="000000"/>
                </a:solidFill>
                <a:latin typeface="Arial"/>
              </a:rPr>
              <a:t> </a:t>
            </a:r>
            <a:r>
              <a:rPr lang="en-US" dirty="0" err="1">
                <a:solidFill>
                  <a:srgbClr val="000000"/>
                </a:solidFill>
                <a:latin typeface="Arial"/>
              </a:rPr>
              <a:t>podría</a:t>
            </a:r>
            <a:r>
              <a:rPr lang="en-US" dirty="0">
                <a:solidFill>
                  <a:srgbClr val="000000"/>
                </a:solidFill>
                <a:latin typeface="Arial"/>
              </a:rPr>
              <a:t> ser </a:t>
            </a:r>
            <a:r>
              <a:rPr lang="en-US" dirty="0" err="1">
                <a:solidFill>
                  <a:srgbClr val="000000"/>
                </a:solidFill>
                <a:latin typeface="Arial"/>
              </a:rPr>
              <a:t>utilizar</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s-AR" dirty="0" smtClean="0">
                <a:solidFill>
                  <a:srgbClr val="000000"/>
                </a:solidFill>
                <a:latin typeface="Arial" pitchFamily="34" charset="0"/>
              </a:rPr>
              <a:t>punta de prueba </a:t>
            </a:r>
            <a:r>
              <a:rPr lang="en-US" dirty="0" err="1" smtClean="0">
                <a:solidFill>
                  <a:srgbClr val="000000"/>
                </a:solidFill>
                <a:latin typeface="Arial"/>
              </a:rPr>
              <a:t>activa</a:t>
            </a:r>
            <a:r>
              <a:rPr lang="en-US" dirty="0">
                <a:solidFill>
                  <a:srgbClr val="000000"/>
                </a:solidFill>
                <a:latin typeface="Arial"/>
              </a:rPr>
              <a:t>. Las </a:t>
            </a:r>
            <a:r>
              <a:rPr lang="es-AR" dirty="0" smtClean="0">
                <a:solidFill>
                  <a:srgbClr val="000000"/>
                </a:solidFill>
                <a:latin typeface="Arial" pitchFamily="34" charset="0"/>
              </a:rPr>
              <a:t>puntas de prueba </a:t>
            </a:r>
            <a:r>
              <a:rPr lang="en-US" dirty="0" err="1" smtClean="0">
                <a:solidFill>
                  <a:srgbClr val="000000"/>
                </a:solidFill>
                <a:latin typeface="Arial"/>
              </a:rPr>
              <a:t>activas</a:t>
            </a:r>
            <a:r>
              <a:rPr lang="en-US" dirty="0" smtClean="0">
                <a:solidFill>
                  <a:srgbClr val="000000"/>
                </a:solidFill>
                <a:latin typeface="Arial"/>
              </a:rPr>
              <a:t> </a:t>
            </a:r>
            <a:r>
              <a:rPr lang="en-US" dirty="0" err="1">
                <a:solidFill>
                  <a:srgbClr val="000000"/>
                </a:solidFill>
                <a:latin typeface="Arial"/>
              </a:rPr>
              <a:t>suelen</a:t>
            </a:r>
            <a:r>
              <a:rPr lang="en-US" dirty="0">
                <a:solidFill>
                  <a:srgbClr val="000000"/>
                </a:solidFill>
                <a:latin typeface="Arial"/>
              </a:rPr>
              <a:t> </a:t>
            </a:r>
            <a:r>
              <a:rPr lang="en-US" dirty="0" err="1">
                <a:solidFill>
                  <a:srgbClr val="000000"/>
                </a:solidFill>
                <a:latin typeface="Arial"/>
              </a:rPr>
              <a:t>tener</a:t>
            </a:r>
            <a:r>
              <a:rPr lang="en-US" dirty="0">
                <a:solidFill>
                  <a:srgbClr val="000000"/>
                </a:solidFill>
                <a:latin typeface="Arial"/>
              </a:rPr>
              <a:t> </a:t>
            </a:r>
            <a:r>
              <a:rPr lang="en-US" dirty="0" err="1">
                <a:solidFill>
                  <a:srgbClr val="000000"/>
                </a:solidFill>
                <a:latin typeface="Arial"/>
              </a:rPr>
              <a:t>capacitancia</a:t>
            </a:r>
            <a:r>
              <a:rPr lang="en-US" dirty="0">
                <a:solidFill>
                  <a:srgbClr val="000000"/>
                </a:solidFill>
                <a:latin typeface="Arial"/>
              </a:rPr>
              <a:t> de </a:t>
            </a:r>
            <a:r>
              <a:rPr lang="en-US" dirty="0" err="1">
                <a:solidFill>
                  <a:srgbClr val="000000"/>
                </a:solidFill>
                <a:latin typeface="Arial"/>
              </a:rPr>
              <a:t>entrada</a:t>
            </a:r>
            <a:r>
              <a:rPr lang="en-US" dirty="0">
                <a:solidFill>
                  <a:srgbClr val="000000"/>
                </a:solidFill>
                <a:latin typeface="Arial"/>
              </a:rPr>
              <a:t> mucho </a:t>
            </a:r>
            <a:r>
              <a:rPr lang="en-US" dirty="0" err="1">
                <a:solidFill>
                  <a:srgbClr val="000000"/>
                </a:solidFill>
                <a:latin typeface="Arial"/>
              </a:rPr>
              <a:t>más</a:t>
            </a:r>
            <a:r>
              <a:rPr lang="en-US" dirty="0">
                <a:solidFill>
                  <a:srgbClr val="000000"/>
                </a:solidFill>
                <a:latin typeface="Arial"/>
              </a:rPr>
              <a:t> </a:t>
            </a:r>
            <a:r>
              <a:rPr lang="en-US" dirty="0" err="1">
                <a:solidFill>
                  <a:srgbClr val="000000"/>
                </a:solidFill>
                <a:latin typeface="Arial"/>
              </a:rPr>
              <a:t>bajas</a:t>
            </a:r>
            <a:r>
              <a:rPr lang="en-US" dirty="0">
                <a:solidFill>
                  <a:srgbClr val="000000"/>
                </a:solidFill>
                <a:latin typeface="Arial"/>
              </a:rPr>
              <a:t> </a:t>
            </a:r>
            <a:r>
              <a:rPr lang="en-US" dirty="0" err="1">
                <a:solidFill>
                  <a:srgbClr val="000000"/>
                </a:solidFill>
                <a:latin typeface="Arial"/>
              </a:rPr>
              <a:t>para</a:t>
            </a:r>
            <a:r>
              <a:rPr lang="en-US" dirty="0">
                <a:solidFill>
                  <a:srgbClr val="000000"/>
                </a:solidFill>
                <a:latin typeface="Arial"/>
              </a:rPr>
              <a:t> </a:t>
            </a:r>
            <a:r>
              <a:rPr lang="en-US" dirty="0" err="1">
                <a:solidFill>
                  <a:srgbClr val="000000"/>
                </a:solidFill>
                <a:latin typeface="Arial"/>
              </a:rPr>
              <a:t>aplicaciones</a:t>
            </a:r>
            <a:r>
              <a:rPr lang="en-US" dirty="0">
                <a:solidFill>
                  <a:srgbClr val="000000"/>
                </a:solidFill>
                <a:latin typeface="Arial"/>
              </a:rPr>
              <a:t> de </a:t>
            </a:r>
            <a:r>
              <a:rPr lang="en-US" dirty="0" err="1">
                <a:solidFill>
                  <a:srgbClr val="000000"/>
                </a:solidFill>
                <a:latin typeface="Arial"/>
              </a:rPr>
              <a:t>alta</a:t>
            </a:r>
            <a:r>
              <a:rPr lang="en-US" dirty="0">
                <a:solidFill>
                  <a:srgbClr val="000000"/>
                </a:solidFill>
                <a:latin typeface="Arial"/>
              </a:rPr>
              <a:t> </a:t>
            </a:r>
            <a:r>
              <a:rPr lang="en-US" dirty="0" err="1">
                <a:solidFill>
                  <a:srgbClr val="000000"/>
                </a:solidFill>
                <a:latin typeface="Arial"/>
              </a:rPr>
              <a:t>frecuencia</a:t>
            </a:r>
            <a:r>
              <a:rPr lang="en-US" dirty="0">
                <a:solidFill>
                  <a:srgbClr val="000000"/>
                </a:solidFill>
                <a:latin typeface="Arial"/>
              </a:rPr>
              <a:t>. </a:t>
            </a:r>
            <a:r>
              <a:rPr lang="en-US" dirty="0" err="1">
                <a:solidFill>
                  <a:srgbClr val="000000"/>
                </a:solidFill>
                <a:latin typeface="Arial"/>
              </a:rPr>
              <a:t>Pero</a:t>
            </a:r>
            <a:r>
              <a:rPr lang="en-US" dirty="0">
                <a:solidFill>
                  <a:srgbClr val="000000"/>
                </a:solidFill>
                <a:latin typeface="Arial"/>
              </a:rPr>
              <a:t> la </a:t>
            </a:r>
            <a:r>
              <a:rPr lang="en-US" dirty="0" err="1">
                <a:solidFill>
                  <a:srgbClr val="000000"/>
                </a:solidFill>
                <a:latin typeface="Arial"/>
              </a:rPr>
              <a:t>desventaja</a:t>
            </a:r>
            <a:r>
              <a:rPr lang="en-US" dirty="0">
                <a:solidFill>
                  <a:srgbClr val="000000"/>
                </a:solidFill>
                <a:latin typeface="Arial"/>
              </a:rPr>
              <a:t> de la </a:t>
            </a:r>
            <a:r>
              <a:rPr lang="es-AR" dirty="0" smtClean="0">
                <a:solidFill>
                  <a:srgbClr val="000000"/>
                </a:solidFill>
                <a:latin typeface="Arial" pitchFamily="34" charset="0"/>
              </a:rPr>
              <a:t>puntas de prueba </a:t>
            </a:r>
            <a:r>
              <a:rPr lang="en-US" dirty="0" err="1" smtClean="0">
                <a:solidFill>
                  <a:srgbClr val="000000"/>
                </a:solidFill>
                <a:latin typeface="Arial"/>
              </a:rPr>
              <a:t>activa</a:t>
            </a:r>
            <a:r>
              <a:rPr lang="en-US" dirty="0" smtClean="0">
                <a:solidFill>
                  <a:srgbClr val="000000"/>
                </a:solidFill>
                <a:latin typeface="Arial"/>
              </a:rPr>
              <a:t> </a:t>
            </a:r>
            <a:r>
              <a:rPr lang="en-US" dirty="0" err="1">
                <a:solidFill>
                  <a:srgbClr val="000000"/>
                </a:solidFill>
                <a:latin typeface="Arial"/>
              </a:rPr>
              <a:t>es</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cuesta</a:t>
            </a:r>
            <a:r>
              <a:rPr lang="en-US" dirty="0">
                <a:solidFill>
                  <a:srgbClr val="000000"/>
                </a:solidFill>
                <a:latin typeface="Arial"/>
              </a:rPr>
              <a:t> </a:t>
            </a:r>
            <a:r>
              <a:rPr lang="en-US" dirty="0" err="1">
                <a:solidFill>
                  <a:srgbClr val="000000"/>
                </a:solidFill>
                <a:latin typeface="Arial"/>
              </a:rPr>
              <a:t>más</a:t>
            </a:r>
            <a:r>
              <a:rPr lang="en-US" dirty="0">
                <a:solidFill>
                  <a:srgbClr val="000000"/>
                </a:solidFill>
                <a:latin typeface="Arial"/>
              </a:rPr>
              <a:t> </a:t>
            </a:r>
            <a:r>
              <a:rPr lang="en-US" dirty="0" err="1">
                <a:solidFill>
                  <a:srgbClr val="000000"/>
                </a:solidFill>
                <a:latin typeface="Arial"/>
              </a:rPr>
              <a:t>que</a:t>
            </a:r>
            <a:r>
              <a:rPr lang="en-US" dirty="0">
                <a:solidFill>
                  <a:srgbClr val="000000"/>
                </a:solidFill>
                <a:latin typeface="Arial"/>
              </a:rPr>
              <a:t> </a:t>
            </a:r>
            <a:r>
              <a:rPr lang="en-US" dirty="0" err="1">
                <a:solidFill>
                  <a:srgbClr val="000000"/>
                </a:solidFill>
                <a:latin typeface="Arial"/>
              </a:rPr>
              <a:t>una</a:t>
            </a:r>
            <a:r>
              <a:rPr lang="en-US" dirty="0">
                <a:solidFill>
                  <a:srgbClr val="000000"/>
                </a:solidFill>
                <a:latin typeface="Arial"/>
              </a:rPr>
              <a:t> </a:t>
            </a:r>
            <a:r>
              <a:rPr lang="es-AR" dirty="0" smtClean="0">
                <a:solidFill>
                  <a:srgbClr val="000000"/>
                </a:solidFill>
                <a:latin typeface="Arial" pitchFamily="34" charset="0"/>
              </a:rPr>
              <a:t>puntas de prueba</a:t>
            </a:r>
            <a:r>
              <a:rPr lang="en-US" dirty="0" smtClean="0">
                <a:solidFill>
                  <a:srgbClr val="000000"/>
                </a:solidFill>
                <a:latin typeface="Arial"/>
              </a:rPr>
              <a:t> </a:t>
            </a:r>
            <a:r>
              <a:rPr lang="en-US" dirty="0" err="1">
                <a:solidFill>
                  <a:srgbClr val="000000"/>
                </a:solidFill>
                <a:latin typeface="Arial"/>
              </a:rPr>
              <a:t>estándar</a:t>
            </a:r>
            <a:r>
              <a:rPr lang="en-US" dirty="0">
                <a:solidFill>
                  <a:srgbClr val="000000"/>
                </a:solidFill>
                <a:latin typeface="Arial"/>
              </a:rPr>
              <a:t> </a:t>
            </a:r>
            <a:r>
              <a:rPr lang="en-US" dirty="0" err="1">
                <a:solidFill>
                  <a:srgbClr val="000000"/>
                </a:solidFill>
                <a:latin typeface="Arial"/>
              </a:rPr>
              <a:t>pasiva</a:t>
            </a:r>
            <a:r>
              <a:rPr lang="en-US" dirty="0">
                <a:solidFill>
                  <a:srgbClr val="000000"/>
                </a:solidFill>
                <a:latin typeface="Arial"/>
              </a:rPr>
              <a:t> 10:01.</a:t>
            </a:r>
          </a:p>
        </p:txBody>
      </p:sp>
      <p:sp>
        <p:nvSpPr>
          <p:cNvPr id="63491" name="Slide Number Placeholder 3"/>
          <p:cNvSpPr>
            <a:spLocks noGrp="1"/>
          </p:cNvSpPr>
          <p:nvPr>
            <p:ph type="sldNum" sz="quarter" idx="5"/>
          </p:nvPr>
        </p:nvSpPr>
        <p:spPr>
          <a:noFill/>
        </p:spPr>
        <p:txBody>
          <a:bodyPr/>
          <a:lstStyle/>
          <a:p>
            <a:fld id="{51D588D7-49E4-477C-8005-0D59F0CFBD01}"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Uso del Tutorial y la Guía de Laboratorio del osciloscopio</a:t>
            </a:r>
          </a:p>
          <a:p>
            <a:pPr eaLnBrk="1" hangingPunct="1">
              <a:spcBef>
                <a:spcPts val="425"/>
              </a:spcBef>
            </a:pPr>
            <a:r>
              <a:rPr lang="es-AR" dirty="0" smtClean="0">
                <a:solidFill>
                  <a:srgbClr val="000000"/>
                </a:solidFill>
                <a:latin typeface="Arial" pitchFamily="34" charset="0"/>
              </a:rPr>
              <a:t>El Tutorial y la Guía de Laboratorio del osciloscopio pueden descargare sin costo desde </a:t>
            </a:r>
            <a:r>
              <a:rPr lang="es-AR" dirty="0" smtClean="0">
                <a:solidFill>
                  <a:srgbClr val="000000"/>
                </a:solidFill>
                <a:latin typeface="Arial" pitchFamily="34" charset="0"/>
                <a:hlinkClick r:id="rId3"/>
              </a:rPr>
              <a:t>www.agilent.com/find/EDK</a:t>
            </a:r>
            <a:r>
              <a:rPr lang="es-AR" dirty="0" smtClean="0">
                <a:solidFill>
                  <a:srgbClr val="000000"/>
                </a:solidFill>
                <a:latin typeface="Arial" pitchFamily="34" charset="0"/>
              </a:rPr>
              <a:t>. </a:t>
            </a:r>
          </a:p>
          <a:p>
            <a:pPr eaLnBrk="1" hangingPunct="1">
              <a:spcBef>
                <a:spcPts val="425"/>
              </a:spcBef>
            </a:pPr>
            <a:r>
              <a:rPr lang="es-AR" dirty="0" smtClean="0">
                <a:solidFill>
                  <a:srgbClr val="000000"/>
                </a:solidFill>
                <a:latin typeface="Arial" pitchFamily="34" charset="0"/>
              </a:rPr>
              <a:t>Antes de comenzar su primer laboratorio de reconocimiento del osciloscopio, lea la Sección 1, Apéndice A, y el Apéndice B del Tutorial y la Guía de Laboratorio del osciloscopio </a:t>
            </a:r>
          </a:p>
          <a:p>
            <a:pPr eaLnBrk="1" hangingPunct="1">
              <a:spcBef>
                <a:spcPts val="425"/>
              </a:spcBef>
            </a:pPr>
            <a:r>
              <a:rPr lang="es-AR" dirty="0" smtClean="0">
                <a:solidFill>
                  <a:srgbClr val="000000"/>
                </a:solidFill>
                <a:latin typeface="Arial" pitchFamily="34" charset="0"/>
              </a:rPr>
              <a:t>Durante su primera sesión de laboratorio de reconocimiento del osciloscopio, complete la Sección 2 de la guía de laboratorio. Esta sección de la guía consta de 6 laboratorios individuales de prácticas de medición. Debe poder completar estos seis laboratorios en menos de 2 horas.</a:t>
            </a:r>
          </a:p>
          <a:p>
            <a:pPr eaLnBrk="1" hangingPunct="1">
              <a:spcBef>
                <a:spcPts val="425"/>
              </a:spcBef>
            </a:pPr>
            <a:r>
              <a:rPr lang="es-AR" dirty="0" smtClean="0">
                <a:solidFill>
                  <a:srgbClr val="000000"/>
                </a:solidFill>
                <a:latin typeface="Arial" pitchFamily="34" charset="0"/>
              </a:rPr>
              <a:t>La sección 3 del Tutorial y la Guía de Laboratorio del osciloscopio consta de 9 laboratorios avanzados opcionales del osciloscopio. Si tiene tiempo y ganas, complete algunos de estos laboratorios a su criterio, o a criterio de su profesor/instructor de laboratorio.</a:t>
            </a:r>
          </a:p>
        </p:txBody>
      </p:sp>
      <p:sp>
        <p:nvSpPr>
          <p:cNvPr id="65539" name="Slide Number Placeholder 3"/>
          <p:cNvSpPr>
            <a:spLocks noGrp="1"/>
          </p:cNvSpPr>
          <p:nvPr>
            <p:ph type="sldNum" sz="quarter" idx="5"/>
          </p:nvPr>
        </p:nvSpPr>
        <p:spPr>
          <a:noFill/>
        </p:spPr>
        <p:txBody>
          <a:bodyPr/>
          <a:lstStyle/>
          <a:p>
            <a:fld id="{90EADCC8-3429-4AC3-B036-AC266E93DE24}"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Consejos sobre cómo seguir las instrucciones de la guía de laboratorio</a:t>
            </a:r>
          </a:p>
          <a:p>
            <a:pPr eaLnBrk="1" hangingPunct="1">
              <a:spcBef>
                <a:spcPts val="425"/>
              </a:spcBef>
            </a:pPr>
            <a:r>
              <a:rPr lang="es-AR" dirty="0" smtClean="0">
                <a:solidFill>
                  <a:srgbClr val="000000"/>
                </a:solidFill>
                <a:latin typeface="Arial" pitchFamily="34" charset="0"/>
              </a:rPr>
              <a:t>Cada vez que vea una palabra en negrita entre paréntesis en la guía de laboratorio, tales como </a:t>
            </a:r>
            <a:r>
              <a:rPr lang="es-AR" b="1" dirty="0" smtClean="0">
                <a:solidFill>
                  <a:srgbClr val="000000"/>
                </a:solidFill>
                <a:latin typeface="Arial" pitchFamily="34" charset="0"/>
              </a:rPr>
              <a:t>[Ayuda]</a:t>
            </a:r>
            <a:r>
              <a:rPr lang="es-AR" dirty="0" smtClean="0">
                <a:solidFill>
                  <a:srgbClr val="000000"/>
                </a:solidFill>
                <a:latin typeface="Arial" pitchFamily="34" charset="0"/>
              </a:rPr>
              <a:t> o </a:t>
            </a:r>
            <a:r>
              <a:rPr lang="es-AR" b="1" dirty="0" smtClean="0">
                <a:solidFill>
                  <a:srgbClr val="000000"/>
                </a:solidFill>
                <a:latin typeface="Arial" pitchFamily="34" charset="0"/>
              </a:rPr>
              <a:t>[Disparo]</a:t>
            </a:r>
            <a:r>
              <a:rPr lang="es-AR" dirty="0" smtClean="0">
                <a:solidFill>
                  <a:srgbClr val="000000"/>
                </a:solidFill>
                <a:latin typeface="Arial" pitchFamily="34" charset="0"/>
              </a:rPr>
              <a:t>, esto hace referencia a una tecla del panel frontal del osciloscopio.</a:t>
            </a:r>
          </a:p>
          <a:p>
            <a:pPr eaLnBrk="1" hangingPunct="1">
              <a:spcBef>
                <a:spcPts val="425"/>
              </a:spcBef>
            </a:pPr>
            <a:r>
              <a:rPr lang="es-AR" dirty="0" smtClean="0">
                <a:solidFill>
                  <a:srgbClr val="000000"/>
                </a:solidFill>
                <a:latin typeface="Arial" pitchFamily="34" charset="0"/>
              </a:rPr>
              <a:t>Las “Teclas programables” hacen referencia a las 6 teclas/botones debajo de la pantalla del osciloscopio. La función de estas teclas cambia según el menú seleccionado.</a:t>
            </a:r>
          </a:p>
          <a:p>
            <a:pPr eaLnBrk="1" hangingPunct="1">
              <a:spcBef>
                <a:spcPts val="425"/>
              </a:spcBef>
            </a:pPr>
            <a:r>
              <a:rPr lang="es-AR" dirty="0" smtClean="0">
                <a:solidFill>
                  <a:srgbClr val="000000"/>
                </a:solidFill>
                <a:latin typeface="Arial" pitchFamily="34" charset="0"/>
              </a:rPr>
              <a:t>Las teclas de función a veces se etiquetan con un ícono de “flecha verde </a:t>
            </a:r>
            <a:r>
              <a:rPr lang="es-AR" dirty="0" smtClean="0">
                <a:solidFill>
                  <a:srgbClr val="000000"/>
                </a:solidFill>
                <a:latin typeface="Arial" pitchFamily="34" charset="0"/>
              </a:rPr>
              <a:t>casi circular”. </a:t>
            </a:r>
            <a:r>
              <a:rPr lang="es-AR" dirty="0" smtClean="0">
                <a:solidFill>
                  <a:srgbClr val="000000"/>
                </a:solidFill>
                <a:latin typeface="Arial" pitchFamily="34" charset="0"/>
              </a:rPr>
              <a:t>Esta es una indicación de que puede girar la perilla Entrada de propósito general para cambiar esta selección de modo o variable en particular. </a:t>
            </a:r>
          </a:p>
        </p:txBody>
      </p:sp>
      <p:sp>
        <p:nvSpPr>
          <p:cNvPr id="67587" name="Slide Number Placeholder 3"/>
          <p:cNvSpPr>
            <a:spLocks noGrp="1"/>
          </p:cNvSpPr>
          <p:nvPr>
            <p:ph type="sldNum" sz="quarter" idx="5"/>
          </p:nvPr>
        </p:nvSpPr>
        <p:spPr>
          <a:noFill/>
        </p:spPr>
        <p:txBody>
          <a:bodyPr/>
          <a:lstStyle/>
          <a:p>
            <a:fld id="{2DBBC17C-817D-462A-A272-38E53D006F37}"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Cómo acceder a las señales de capacitación incorporadas</a:t>
            </a:r>
          </a:p>
          <a:p>
            <a:pPr eaLnBrk="1" hangingPunct="1">
              <a:spcBef>
                <a:spcPts val="425"/>
              </a:spcBef>
            </a:pPr>
            <a:r>
              <a:rPr lang="es-AR" dirty="0" smtClean="0">
                <a:solidFill>
                  <a:srgbClr val="000000"/>
                </a:solidFill>
                <a:latin typeface="Arial" pitchFamily="34" charset="0"/>
              </a:rPr>
              <a:t>La mayoría de los laboratorios de osciloscopio documentados en el Tutorial y la Guía de Laboratorio del osciloscopio descargable se basan en el uso de señales de capacitación que están integradas en el osciloscopio. Tenga en cuenta que las señales de capacitación incorporadas no suelen estar disponibles en la mayoría de los osciloscopios. Para acceder a estas señales de capacitación en el osciloscopio </a:t>
            </a:r>
            <a:r>
              <a:rPr lang="es-AR" dirty="0" err="1" smtClean="0">
                <a:solidFill>
                  <a:srgbClr val="000000"/>
                </a:solidFill>
                <a:latin typeface="Arial" pitchFamily="34" charset="0"/>
              </a:rPr>
              <a:t>Agilent</a:t>
            </a:r>
            <a:r>
              <a:rPr lang="es-AR" dirty="0" smtClean="0">
                <a:solidFill>
                  <a:srgbClr val="000000"/>
                </a:solidFill>
                <a:latin typeface="Arial" pitchFamily="34" charset="0"/>
              </a:rPr>
              <a:t> 2000 o 3000 de la serie X, primero conecte la </a:t>
            </a:r>
            <a:r>
              <a:rPr lang="es-AR" dirty="0" smtClean="0">
                <a:solidFill>
                  <a:srgbClr val="000000"/>
                </a:solidFill>
                <a:latin typeface="Arial" pitchFamily="34" charset="0"/>
              </a:rPr>
              <a:t>punta de prueba de </a:t>
            </a:r>
            <a:r>
              <a:rPr lang="es-AR" dirty="0" smtClean="0">
                <a:solidFill>
                  <a:srgbClr val="000000"/>
                </a:solidFill>
                <a:latin typeface="Arial" pitchFamily="34" charset="0"/>
              </a:rPr>
              <a:t>canal 1 entre el </a:t>
            </a:r>
            <a:r>
              <a:rPr lang="es-AR" dirty="0" smtClean="0">
                <a:solidFill>
                  <a:srgbClr val="000000"/>
                </a:solidFill>
                <a:latin typeface="Arial" pitchFamily="34" charset="0"/>
              </a:rPr>
              <a:t>puerto BNC </a:t>
            </a:r>
            <a:r>
              <a:rPr lang="es-AR" dirty="0" smtClean="0">
                <a:solidFill>
                  <a:srgbClr val="000000"/>
                </a:solidFill>
                <a:latin typeface="Arial" pitchFamily="34" charset="0"/>
              </a:rPr>
              <a:t>de entrada del canal 1 del osciloscopio y la terminal marcada como “Demo1”. Conecte la </a:t>
            </a:r>
            <a:r>
              <a:rPr lang="es-AR" dirty="0" smtClean="0">
                <a:solidFill>
                  <a:srgbClr val="000000"/>
                </a:solidFill>
                <a:latin typeface="Arial" pitchFamily="34" charset="0"/>
              </a:rPr>
              <a:t>punta de prueba de </a:t>
            </a:r>
            <a:r>
              <a:rPr lang="es-AR" dirty="0" smtClean="0">
                <a:solidFill>
                  <a:srgbClr val="000000"/>
                </a:solidFill>
                <a:latin typeface="Arial" pitchFamily="34" charset="0"/>
              </a:rPr>
              <a:t>canal 2 entre el </a:t>
            </a:r>
            <a:r>
              <a:rPr lang="es-AR" dirty="0" smtClean="0">
                <a:solidFill>
                  <a:srgbClr val="000000"/>
                </a:solidFill>
                <a:latin typeface="Arial" pitchFamily="34" charset="0"/>
              </a:rPr>
              <a:t>puerto BNC </a:t>
            </a:r>
            <a:r>
              <a:rPr lang="es-AR" dirty="0" smtClean="0">
                <a:solidFill>
                  <a:srgbClr val="000000"/>
                </a:solidFill>
                <a:latin typeface="Arial" pitchFamily="34" charset="0"/>
              </a:rPr>
              <a:t>de entrada del canal 2 del osciloscopio y la terminal marcada “Demo2”. Conecte </a:t>
            </a:r>
            <a:r>
              <a:rPr lang="es-AR" dirty="0" smtClean="0">
                <a:solidFill>
                  <a:srgbClr val="000000"/>
                </a:solidFill>
                <a:latin typeface="Arial" pitchFamily="34" charset="0"/>
              </a:rPr>
              <a:t>los caimanes negros de tierra </a:t>
            </a:r>
            <a:r>
              <a:rPr lang="es-AR" dirty="0" smtClean="0">
                <a:solidFill>
                  <a:srgbClr val="000000"/>
                </a:solidFill>
                <a:latin typeface="Arial" pitchFamily="34" charset="0"/>
              </a:rPr>
              <a:t>de la </a:t>
            </a:r>
            <a:r>
              <a:rPr lang="es-AR" dirty="0" smtClean="0">
                <a:solidFill>
                  <a:srgbClr val="000000"/>
                </a:solidFill>
                <a:latin typeface="Arial" pitchFamily="34" charset="0"/>
              </a:rPr>
              <a:t>punta de prueba a </a:t>
            </a:r>
            <a:r>
              <a:rPr lang="es-AR" dirty="0" smtClean="0">
                <a:solidFill>
                  <a:srgbClr val="000000"/>
                </a:solidFill>
                <a:latin typeface="Arial" pitchFamily="34" charset="0"/>
              </a:rPr>
              <a:t>la terminal de tierra central. A continuación, pulse </a:t>
            </a:r>
            <a:r>
              <a:rPr lang="es-AR" b="1" dirty="0" smtClean="0">
                <a:solidFill>
                  <a:srgbClr val="000000"/>
                </a:solidFill>
                <a:latin typeface="Arial" pitchFamily="34" charset="0"/>
              </a:rPr>
              <a:t>[Ayuda] </a:t>
            </a:r>
            <a:r>
              <a:rPr lang="es-AR" dirty="0" smtClean="0">
                <a:solidFill>
                  <a:srgbClr val="000000"/>
                </a:solidFill>
                <a:latin typeface="Arial" pitchFamily="34" charset="0"/>
              </a:rPr>
              <a:t>en el panel frontal del osciloscopio, y luego, pulse la tecla programable </a:t>
            </a:r>
            <a:r>
              <a:rPr lang="es-AR" dirty="0" smtClean="0">
                <a:solidFill>
                  <a:srgbClr val="000000"/>
                </a:solidFill>
                <a:latin typeface="Arial" pitchFamily="34" charset="0"/>
              </a:rPr>
              <a:t>“</a:t>
            </a:r>
            <a:r>
              <a:rPr lang="es-AR" b="1" dirty="0" smtClean="0">
                <a:solidFill>
                  <a:srgbClr val="000000"/>
                </a:solidFill>
                <a:latin typeface="Arial" pitchFamily="34" charset="0"/>
              </a:rPr>
              <a:t>Señales </a:t>
            </a:r>
            <a:r>
              <a:rPr lang="es-AR" b="1" dirty="0" smtClean="0">
                <a:solidFill>
                  <a:srgbClr val="000000"/>
                </a:solidFill>
                <a:latin typeface="Arial" pitchFamily="34" charset="0"/>
              </a:rPr>
              <a:t>de </a:t>
            </a:r>
            <a:r>
              <a:rPr lang="es-AR" b="1" dirty="0" smtClean="0">
                <a:solidFill>
                  <a:srgbClr val="000000"/>
                </a:solidFill>
                <a:latin typeface="Arial" pitchFamily="34" charset="0"/>
              </a:rPr>
              <a:t>capacitación”</a:t>
            </a:r>
            <a:r>
              <a:rPr lang="es-AR" dirty="0" smtClean="0">
                <a:solidFill>
                  <a:srgbClr val="000000"/>
                </a:solidFill>
                <a:latin typeface="Arial" pitchFamily="34" charset="0"/>
              </a:rPr>
              <a:t>. </a:t>
            </a:r>
            <a:r>
              <a:rPr lang="es-AR" dirty="0" smtClean="0">
                <a:solidFill>
                  <a:srgbClr val="000000"/>
                </a:solidFill>
                <a:latin typeface="Arial" pitchFamily="34" charset="0"/>
              </a:rPr>
              <a:t>A continuación, puede seleccionar la señal de capacitación específica de la lista desplegable de acuerdo a sus instrucciones de laboratorio del osciloscopio.</a:t>
            </a:r>
          </a:p>
        </p:txBody>
      </p:sp>
      <p:sp>
        <p:nvSpPr>
          <p:cNvPr id="69635" name="Slide Number Placeholder 3"/>
          <p:cNvSpPr>
            <a:spLocks noGrp="1"/>
          </p:cNvSpPr>
          <p:nvPr>
            <p:ph type="sldNum" sz="quarter" idx="5"/>
          </p:nvPr>
        </p:nvSpPr>
        <p:spPr>
          <a:noFill/>
        </p:spPr>
        <p:txBody>
          <a:bodyPr/>
          <a:lstStyle/>
          <a:p>
            <a:fld id="{043F714E-C286-4AB8-9D69-E97CC7DEADAD}"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Recursos técnicos adicionales disponibles de </a:t>
            </a:r>
            <a:r>
              <a:rPr lang="es-AR" b="1" dirty="0" err="1" smtClean="0">
                <a:solidFill>
                  <a:srgbClr val="000000"/>
                </a:solidFill>
                <a:latin typeface="Arial" pitchFamily="34" charset="0"/>
              </a:rPr>
              <a:t>Agilent</a:t>
            </a:r>
            <a:r>
              <a:rPr lang="es-AR" b="1" dirty="0" smtClean="0">
                <a:solidFill>
                  <a:srgbClr val="000000"/>
                </a:solidFill>
                <a:latin typeface="Arial" pitchFamily="34" charset="0"/>
              </a:rPr>
              <a:t> Technologies</a:t>
            </a:r>
          </a:p>
          <a:p>
            <a:pPr eaLnBrk="1" hangingPunct="1">
              <a:spcBef>
                <a:spcPts val="425"/>
              </a:spcBef>
            </a:pPr>
            <a:r>
              <a:rPr lang="es-AR" dirty="0" smtClean="0">
                <a:solidFill>
                  <a:srgbClr val="000000"/>
                </a:solidFill>
                <a:latin typeface="Arial" pitchFamily="34" charset="0"/>
              </a:rPr>
              <a:t>Si está interesado en aprender más acerca de los osciloscopios y las mediciones del osciloscopio, puede descargar estos documentos de forma gratuita utilizando la URL que aparece en la diapositiva. Basta con insertar el número de publicación en lugar de “</a:t>
            </a:r>
            <a:r>
              <a:rPr lang="es-AR" dirty="0" err="1" smtClean="0">
                <a:solidFill>
                  <a:srgbClr val="000000"/>
                </a:solidFill>
                <a:latin typeface="Arial" pitchFamily="34" charset="0"/>
              </a:rPr>
              <a:t>xxxx-xxxx</a:t>
            </a:r>
            <a:r>
              <a:rPr lang="es-AR" dirty="0" smtClean="0">
                <a:solidFill>
                  <a:srgbClr val="000000"/>
                </a:solidFill>
                <a:latin typeface="Arial" pitchFamily="34" charset="0"/>
              </a:rPr>
              <a:t>”. O bien, puede ir a la página web de </a:t>
            </a:r>
            <a:r>
              <a:rPr lang="es-AR" dirty="0" err="1" smtClean="0">
                <a:solidFill>
                  <a:srgbClr val="000000"/>
                </a:solidFill>
                <a:latin typeface="Arial" pitchFamily="34" charset="0"/>
              </a:rPr>
              <a:t>Agilent</a:t>
            </a:r>
            <a:r>
              <a:rPr lang="es-AR" dirty="0" smtClean="0">
                <a:solidFill>
                  <a:srgbClr val="000000"/>
                </a:solidFill>
                <a:latin typeface="Arial" pitchFamily="34" charset="0"/>
              </a:rPr>
              <a:t> en </a:t>
            </a:r>
            <a:r>
              <a:rPr lang="es-AR" dirty="0" smtClean="0">
                <a:solidFill>
                  <a:srgbClr val="000000"/>
                </a:solidFill>
                <a:latin typeface="Arial" pitchFamily="34" charset="0"/>
                <a:hlinkClick r:id="rId3"/>
              </a:rPr>
              <a:t>www.agilent.com</a:t>
            </a:r>
            <a:r>
              <a:rPr lang="es-AR" dirty="0" smtClean="0">
                <a:solidFill>
                  <a:srgbClr val="000000"/>
                </a:solidFill>
                <a:latin typeface="Arial" pitchFamily="34" charset="0"/>
              </a:rPr>
              <a:t> y luego introducir el número de la publicación en la caja del "motor de búsqueda" de </a:t>
            </a:r>
            <a:r>
              <a:rPr lang="es-AR" dirty="0" err="1" smtClean="0">
                <a:solidFill>
                  <a:srgbClr val="000000"/>
                </a:solidFill>
                <a:latin typeface="Arial" pitchFamily="34" charset="0"/>
              </a:rPr>
              <a:t>Agilent</a:t>
            </a:r>
            <a:r>
              <a:rPr lang="es-AR" dirty="0" smtClean="0">
                <a:solidFill>
                  <a:srgbClr val="000000"/>
                </a:solidFill>
                <a:latin typeface="Arial" pitchFamily="34" charset="0"/>
              </a:rPr>
              <a:t>. </a:t>
            </a:r>
          </a:p>
        </p:txBody>
      </p:sp>
      <p:sp>
        <p:nvSpPr>
          <p:cNvPr id="71683" name="Slide Number Placeholder 3"/>
          <p:cNvSpPr>
            <a:spLocks noGrp="1"/>
          </p:cNvSpPr>
          <p:nvPr>
            <p:ph type="sldNum" sz="quarter" idx="5"/>
          </p:nvPr>
        </p:nvSpPr>
        <p:spPr>
          <a:noFill/>
        </p:spPr>
        <p:txBody>
          <a:bodyPr/>
          <a:lstStyle/>
          <a:p>
            <a:fld id="{E3A5202B-97AA-4A5A-A75A-2621D558ECEE}"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D622D1FB-D41D-4F72-9E1A-AE65916285A2}" type="slidenum">
              <a:rPr lang="zh-TW" altLang="en-US" smtClean="0">
                <a:latin typeface="Arial" pitchFamily="34" charset="0"/>
                <a:cs typeface="Arial" pitchFamily="34" charset="0"/>
              </a:rPr>
              <a:pPr/>
              <a:t>29</a:t>
            </a:fld>
            <a:endParaRPr lang="en-US" altLang="zh-TW" smtClean="0">
              <a:latin typeface="Arial" pitchFamily="34" charset="0"/>
              <a:cs typeface="Arial" pitchFamily="34" charset="0"/>
            </a:endParaRPr>
          </a:p>
        </p:txBody>
      </p:sp>
      <p:sp>
        <p:nvSpPr>
          <p:cNvPr id="73730" name="Rectangle 2"/>
          <p:cNvSpPr>
            <a:spLocks noGrp="1" noRot="1" noChangeAspect="1" noChangeArrowheads="1" noTextEdit="1"/>
          </p:cNvSpPr>
          <p:nvPr>
            <p:ph type="sldImg"/>
          </p:nvPr>
        </p:nvSpPr>
        <p:spPr>
          <a:xfrm>
            <a:off x="795338" y="763588"/>
            <a:ext cx="5510212" cy="3814762"/>
          </a:xfrm>
          <a:ln/>
        </p:spPr>
      </p:sp>
      <p:sp>
        <p:nvSpPr>
          <p:cNvPr id="73731" name="Rectangle 3"/>
          <p:cNvSpPr>
            <a:spLocks noGrp="1" noChangeArrowheads="1"/>
          </p:cNvSpPr>
          <p:nvPr>
            <p:ph type="body" idx="1"/>
          </p:nvPr>
        </p:nvSpPr>
        <p:spPr>
          <a:xfrm>
            <a:off x="946896" y="4832430"/>
            <a:ext cx="5205510" cy="4662901"/>
          </a:xfrm>
          <a:noFill/>
          <a:ln/>
        </p:spPr>
        <p:txBody>
          <a:bodyPr lIns="97070" tIns="48535" rIns="97070" bIns="48535"/>
          <a:lstStyle/>
          <a:p>
            <a:pPr eaLnBrk="1" hangingPunct="1">
              <a:spcBef>
                <a:spcPts val="425"/>
              </a:spcBef>
            </a:pPr>
            <a:r>
              <a:rPr lang="en-US" altLang="en-US" b="1" dirty="0" err="1" smtClean="0">
                <a:solidFill>
                  <a:srgbClr val="000000"/>
                </a:solidFill>
                <a:latin typeface="Arial" pitchFamily="34" charset="0"/>
              </a:rPr>
              <a:t>Preguntas</a:t>
            </a:r>
            <a:r>
              <a:rPr lang="en-US" altLang="en-US" b="1" dirty="0" smtClean="0">
                <a:solidFill>
                  <a:srgbClr val="000000"/>
                </a:solidFill>
                <a:latin typeface="Arial" pitchFamily="34" charset="0"/>
              </a:rPr>
              <a:t> y </a:t>
            </a:r>
            <a:r>
              <a:rPr lang="en-US" altLang="en-US" b="1" dirty="0" err="1" smtClean="0">
                <a:solidFill>
                  <a:srgbClr val="000000"/>
                </a:solidFill>
                <a:latin typeface="Arial" pitchFamily="34" charset="0"/>
              </a:rPr>
              <a:t>respuestas</a:t>
            </a:r>
            <a:endParaRPr lang="en-US" altLang="en-US" b="1" dirty="0" smtClean="0">
              <a:solidFill>
                <a:srgbClr val="000000"/>
              </a:solidFill>
              <a:latin typeface="Arial" pitchFamily="34" charset="0"/>
            </a:endParaRPr>
          </a:p>
          <a:p>
            <a:pPr eaLnBrk="1" hangingPunct="1">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710573" y="4862140"/>
            <a:ext cx="5678154" cy="2943150"/>
          </a:xfrm>
        </p:spPr>
        <p:txBody>
          <a:bodyPr>
            <a:normAutofit/>
          </a:bodyPr>
          <a:lstStyle/>
          <a:p>
            <a:pPr eaLnBrk="1" hangingPunct="1">
              <a:lnSpc>
                <a:spcPct val="80000"/>
              </a:lnSpc>
              <a:spcBef>
                <a:spcPts val="466"/>
              </a:spcBef>
            </a:pPr>
            <a:r>
              <a:rPr lang="es-AR" b="1" dirty="0" smtClean="0">
                <a:solidFill>
                  <a:srgbClr val="000000"/>
                </a:solidFill>
                <a:latin typeface="Arial" pitchFamily="34" charset="0"/>
              </a:rPr>
              <a:t>¿Qué es un osciloscopio?</a:t>
            </a:r>
          </a:p>
          <a:p>
            <a:pPr eaLnBrk="1" hangingPunct="1">
              <a:lnSpc>
                <a:spcPct val="80000"/>
              </a:lnSpc>
              <a:spcBef>
                <a:spcPts val="466"/>
              </a:spcBef>
            </a:pPr>
            <a:r>
              <a:rPr lang="es-AR" dirty="0" smtClean="0">
                <a:solidFill>
                  <a:srgbClr val="000000"/>
                </a:solidFill>
                <a:latin typeface="Arial" pitchFamily="34" charset="0"/>
              </a:rPr>
              <a:t>Los osciloscopios son instrumentos electrónicos que convierten señales eléctricas (principalmente voltaje) en una huella visible en una pantalla. En otras palabras, convierten </a:t>
            </a:r>
            <a:r>
              <a:rPr lang="es-AR" sz="1200" dirty="0" smtClean="0">
                <a:solidFill>
                  <a:srgbClr val="000000"/>
                </a:solidFill>
              </a:rPr>
              <a:t>las señales eléctricas en puntos luminosos en la pantalla.</a:t>
            </a:r>
            <a:endParaRPr lang="es-AR" dirty="0" smtClean="0">
              <a:solidFill>
                <a:srgbClr val="000000"/>
              </a:solidFill>
              <a:latin typeface="Arial" pitchFamily="34" charset="0"/>
            </a:endParaRPr>
          </a:p>
          <a:p>
            <a:pPr eaLnBrk="1" hangingPunct="1">
              <a:lnSpc>
                <a:spcPct val="80000"/>
              </a:lnSpc>
              <a:spcBef>
                <a:spcPct val="0"/>
              </a:spcBef>
            </a:pPr>
            <a:endParaRPr lang="es-AR" dirty="0" smtClean="0">
              <a:latin typeface="Arial" pitchFamily="34" charset="0"/>
            </a:endParaRPr>
          </a:p>
          <a:p>
            <a:pPr eaLnBrk="1" hangingPunct="1">
              <a:lnSpc>
                <a:spcPct val="80000"/>
              </a:lnSpc>
              <a:spcBef>
                <a:spcPts val="466"/>
              </a:spcBef>
            </a:pPr>
            <a:r>
              <a:rPr lang="es-AR" dirty="0" smtClean="0">
                <a:solidFill>
                  <a:srgbClr val="000000"/>
                </a:solidFill>
                <a:latin typeface="Arial" pitchFamily="34" charset="0"/>
              </a:rPr>
              <a:t>Estos instrumentos grafican dinámicamente señales eléctricas variables en el tiempo en dos dimensiones. En el eje “Y” (o vertical) de la pantalla del osciloscopio se representa el voltaje de una</a:t>
            </a:r>
            <a:r>
              <a:rPr lang="es-AR" baseline="0" dirty="0" smtClean="0">
                <a:solidFill>
                  <a:srgbClr val="000000"/>
                </a:solidFill>
                <a:latin typeface="Arial" pitchFamily="34" charset="0"/>
              </a:rPr>
              <a:t> señal</a:t>
            </a:r>
            <a:r>
              <a:rPr lang="es-AR" dirty="0" smtClean="0">
                <a:solidFill>
                  <a:srgbClr val="000000"/>
                </a:solidFill>
                <a:latin typeface="Arial" pitchFamily="34" charset="0"/>
              </a:rPr>
              <a:t>, mientras que el tiempo se representa en el eje “X” ( u horizontal). El voltaje resultante en comparación con el tiempo muestra una “imagen” de la señal de entrada a la cual generalmente se la conoce como una “forma de onda”.  Como características del cambio de señal de entrada puede ver actualizaciones dinámicas/continuas de la forma de onda representada en la pantalla del osciloscopio.</a:t>
            </a:r>
          </a:p>
          <a:p>
            <a:pPr eaLnBrk="1" hangingPunct="1">
              <a:lnSpc>
                <a:spcPct val="80000"/>
              </a:lnSpc>
              <a:spcBef>
                <a:spcPct val="0"/>
              </a:spcBef>
            </a:pPr>
            <a:endParaRPr lang="es-AR" dirty="0" smtClean="0">
              <a:latin typeface="Arial" pitchFamily="34" charset="0"/>
            </a:endParaRPr>
          </a:p>
          <a:p>
            <a:pPr eaLnBrk="1" hangingPunct="1">
              <a:lnSpc>
                <a:spcPct val="80000"/>
              </a:lnSpc>
              <a:spcBef>
                <a:spcPts val="466"/>
              </a:spcBef>
            </a:pPr>
            <a:r>
              <a:rPr lang="es-AR" dirty="0" smtClean="0">
                <a:solidFill>
                  <a:srgbClr val="000000"/>
                </a:solidFill>
                <a:latin typeface="Arial" pitchFamily="34" charset="0"/>
              </a:rPr>
              <a:t>Los osciloscopios son el principal instrumento que los ingenieros electrónicos utilizan para probar y verificar sus diseños. Este instrumento también será el instrumento principal que utilizará en su laboratorio de Ingeniería Electrónica/Física para probar experimentos asignados.</a:t>
            </a:r>
          </a:p>
        </p:txBody>
      </p:sp>
      <p:sp>
        <p:nvSpPr>
          <p:cNvPr id="20483" name="Slide Number Placeholder 3"/>
          <p:cNvSpPr>
            <a:spLocks noGrp="1"/>
          </p:cNvSpPr>
          <p:nvPr>
            <p:ph type="sldNum" sz="quarter" idx="5"/>
          </p:nvPr>
        </p:nvSpPr>
        <p:spPr>
          <a:noFill/>
        </p:spPr>
        <p:txBody>
          <a:bodyPr/>
          <a:lstStyle/>
          <a:p>
            <a:fld id="{EE07CAA7-93D0-4AEF-9AE2-744E29377E0E}"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Términos familiares (así se </a:t>
            </a:r>
            <a:r>
              <a:rPr lang="es-AR" b="1" dirty="0" smtClean="0">
                <a:solidFill>
                  <a:srgbClr val="000000"/>
                </a:solidFill>
                <a:latin typeface="Arial" pitchFamily="34" charset="0"/>
              </a:rPr>
              <a:t>les </a:t>
            </a:r>
            <a:r>
              <a:rPr lang="es-AR" b="1" dirty="0" smtClean="0">
                <a:solidFill>
                  <a:srgbClr val="000000"/>
                </a:solidFill>
                <a:latin typeface="Arial" pitchFamily="34" charset="0"/>
              </a:rPr>
              <a:t>llama)</a:t>
            </a:r>
          </a:p>
          <a:p>
            <a:pPr eaLnBrk="1" hangingPunct="1">
              <a:spcBef>
                <a:spcPts val="425"/>
              </a:spcBef>
            </a:pPr>
            <a:r>
              <a:rPr lang="es-AR" dirty="0" smtClean="0">
                <a:solidFill>
                  <a:srgbClr val="000000"/>
                </a:solidFill>
                <a:latin typeface="Arial" pitchFamily="34" charset="0"/>
              </a:rPr>
              <a:t>Los osciloscopios tienen una variedad de nombres diferentes, pero el término más común hoy en día usado para un osciloscopio, simplemente es “osciloscopio”. También se los denomina “DSO”, que significa </a:t>
            </a:r>
            <a:r>
              <a:rPr lang="es-AR" u="sng" dirty="0" smtClean="0">
                <a:solidFill>
                  <a:srgbClr val="000000"/>
                </a:solidFill>
                <a:latin typeface="Arial" pitchFamily="34" charset="0"/>
              </a:rPr>
              <a:t>O</a:t>
            </a:r>
            <a:r>
              <a:rPr lang="es-AR" dirty="0" smtClean="0">
                <a:solidFill>
                  <a:srgbClr val="000000"/>
                </a:solidFill>
                <a:latin typeface="Arial" pitchFamily="34" charset="0"/>
              </a:rPr>
              <a:t>sciloscopio de </a:t>
            </a:r>
            <a:r>
              <a:rPr lang="es-AR" u="sng" dirty="0" smtClean="0">
                <a:solidFill>
                  <a:srgbClr val="000000"/>
                </a:solidFill>
                <a:latin typeface="Arial" pitchFamily="34" charset="0"/>
              </a:rPr>
              <a:t>a</a:t>
            </a:r>
            <a:r>
              <a:rPr lang="es-AR" dirty="0" smtClean="0">
                <a:solidFill>
                  <a:srgbClr val="000000"/>
                </a:solidFill>
                <a:latin typeface="Arial" pitchFamily="34" charset="0"/>
              </a:rPr>
              <a:t>lmacenamiento </a:t>
            </a:r>
            <a:r>
              <a:rPr lang="es-AR" u="sng" dirty="0" smtClean="0">
                <a:solidFill>
                  <a:srgbClr val="000000"/>
                </a:solidFill>
                <a:latin typeface="Arial" pitchFamily="34" charset="0"/>
              </a:rPr>
              <a:t>d</a:t>
            </a:r>
            <a:r>
              <a:rPr lang="es-AR" dirty="0" smtClean="0">
                <a:solidFill>
                  <a:srgbClr val="000000"/>
                </a:solidFill>
                <a:latin typeface="Arial" pitchFamily="34" charset="0"/>
              </a:rPr>
              <a:t>igital, “Osciloscopio Digital”, y "Digitalización del Osciloscopio”. Estos tres últimos términos se refieren a la nueva tecnología digital que se utiliza en estos instrumentos para capturar y almacenar digitalmente las formas de onda.</a:t>
            </a:r>
          </a:p>
          <a:p>
            <a:pPr eaLnBrk="1" hangingPunct="1">
              <a:spcBef>
                <a:spcPts val="425"/>
              </a:spcBef>
            </a:pPr>
            <a:r>
              <a:rPr lang="es-AR" dirty="0" smtClean="0">
                <a:solidFill>
                  <a:srgbClr val="000000"/>
                </a:solidFill>
                <a:latin typeface="Arial" pitchFamily="34" charset="0"/>
              </a:rPr>
              <a:t>Los osciloscopios con tecnología más antigua se llaman “Osciloscopios analógicos/análogos”. Este es el tipo de Osciloscopios que su profesor puede haber utilizado durante sus estudios.</a:t>
            </a:r>
          </a:p>
          <a:p>
            <a:pPr eaLnBrk="1" hangingPunct="1">
              <a:spcBef>
                <a:spcPts val="425"/>
              </a:spcBef>
            </a:pPr>
            <a:r>
              <a:rPr lang="es-AR" dirty="0" smtClean="0">
                <a:solidFill>
                  <a:srgbClr val="000000"/>
                </a:solidFill>
                <a:latin typeface="Arial" pitchFamily="34" charset="0"/>
              </a:rPr>
              <a:t>Si es de Australia o Nueva Zelanda, allí a los osciloscopios generalmente se </a:t>
            </a:r>
            <a:r>
              <a:rPr lang="es-AR" dirty="0" smtClean="0">
                <a:solidFill>
                  <a:srgbClr val="000000"/>
                </a:solidFill>
                <a:latin typeface="Arial" pitchFamily="34" charset="0"/>
              </a:rPr>
              <a:t>les </a:t>
            </a:r>
            <a:r>
              <a:rPr lang="es-AR" dirty="0" smtClean="0">
                <a:solidFill>
                  <a:srgbClr val="000000"/>
                </a:solidFill>
                <a:latin typeface="Arial" pitchFamily="34" charset="0"/>
              </a:rPr>
              <a:t>llama "CRO", (se pronuncia "</a:t>
            </a:r>
            <a:r>
              <a:rPr lang="es-AR" dirty="0" err="1" smtClean="0">
                <a:solidFill>
                  <a:srgbClr val="000000"/>
                </a:solidFill>
                <a:latin typeface="Arial" pitchFamily="34" charset="0"/>
              </a:rPr>
              <a:t>crou</a:t>
            </a:r>
            <a:r>
              <a:rPr lang="es-AR" dirty="0" smtClean="0">
                <a:solidFill>
                  <a:srgbClr val="000000"/>
                </a:solidFill>
                <a:latin typeface="Arial" pitchFamily="34" charset="0"/>
              </a:rPr>
              <a:t>"), que es la abreviatura de </a:t>
            </a:r>
            <a:r>
              <a:rPr lang="es-AR" u="sng" dirty="0" smtClean="0">
                <a:solidFill>
                  <a:srgbClr val="000000"/>
                </a:solidFill>
                <a:latin typeface="Arial" pitchFamily="34" charset="0"/>
              </a:rPr>
              <a:t>O</a:t>
            </a:r>
            <a:r>
              <a:rPr lang="es-AR" dirty="0" smtClean="0">
                <a:solidFill>
                  <a:srgbClr val="000000"/>
                </a:solidFill>
                <a:latin typeface="Arial" pitchFamily="34" charset="0"/>
              </a:rPr>
              <a:t>sciloscopio de </a:t>
            </a:r>
            <a:r>
              <a:rPr lang="es-AR" u="sng" dirty="0" smtClean="0">
                <a:solidFill>
                  <a:srgbClr val="000000"/>
                </a:solidFill>
                <a:latin typeface="Arial" pitchFamily="34" charset="0"/>
              </a:rPr>
              <a:t>R</a:t>
            </a:r>
            <a:r>
              <a:rPr lang="es-AR" dirty="0" smtClean="0">
                <a:solidFill>
                  <a:srgbClr val="000000"/>
                </a:solidFill>
                <a:latin typeface="Arial" pitchFamily="34" charset="0"/>
              </a:rPr>
              <a:t>ayos </a:t>
            </a:r>
            <a:r>
              <a:rPr lang="es-AR" u="sng" dirty="0" smtClean="0">
                <a:solidFill>
                  <a:srgbClr val="000000"/>
                </a:solidFill>
                <a:latin typeface="Arial" pitchFamily="34" charset="0"/>
              </a:rPr>
              <a:t>C</a:t>
            </a:r>
            <a:r>
              <a:rPr lang="es-AR" dirty="0" smtClean="0">
                <a:solidFill>
                  <a:srgbClr val="000000"/>
                </a:solidFill>
                <a:latin typeface="Arial" pitchFamily="34" charset="0"/>
              </a:rPr>
              <a:t>atódicos. Aunque la mayoría de los nuevos osciloscopios digitales de hoy en día utilizan principalmente la tecnología de visualización digital de pantalla plana para mostrar formas de onda, a diferencia de la tecnología más antigua de tubo catódico, los australianos y los neozelandeses aún los llaman afectuosamente “</a:t>
            </a:r>
            <a:r>
              <a:rPr lang="es-AR" dirty="0" err="1" smtClean="0">
                <a:solidFill>
                  <a:srgbClr val="000000"/>
                </a:solidFill>
                <a:latin typeface="Arial" pitchFamily="34" charset="0"/>
              </a:rPr>
              <a:t>CROs</a:t>
            </a:r>
            <a:r>
              <a:rPr lang="es-AR" dirty="0" smtClean="0">
                <a:solidFill>
                  <a:srgbClr val="000000"/>
                </a:solidFill>
                <a:latin typeface="Arial" pitchFamily="34" charset="0"/>
              </a:rPr>
              <a:t>”. </a:t>
            </a:r>
          </a:p>
          <a:p>
            <a:pPr marL="0" marR="0" indent="0" algn="l" defTabSz="914400" rtl="0" eaLnBrk="1" fontAlgn="base" latinLnBrk="0" hangingPunct="1">
              <a:lnSpc>
                <a:spcPct val="100000"/>
              </a:lnSpc>
              <a:spcBef>
                <a:spcPts val="425"/>
              </a:spcBef>
              <a:spcAft>
                <a:spcPct val="0"/>
              </a:spcAft>
              <a:buClrTx/>
              <a:buSzTx/>
              <a:buFontTx/>
              <a:buNone/>
              <a:tabLst/>
              <a:defRPr/>
            </a:pPr>
            <a:r>
              <a:rPr lang="es-AR" dirty="0" smtClean="0">
                <a:solidFill>
                  <a:srgbClr val="000000"/>
                </a:solidFill>
                <a:latin typeface="Arial" pitchFamily="34" charset="0"/>
              </a:rPr>
              <a:t>“</a:t>
            </a:r>
            <a:r>
              <a:rPr lang="es-AR" i="1" dirty="0" smtClean="0">
                <a:solidFill>
                  <a:srgbClr val="000000"/>
                </a:solidFill>
                <a:latin typeface="Arial" pitchFamily="34" charset="0"/>
              </a:rPr>
              <a:t>O-</a:t>
            </a:r>
            <a:r>
              <a:rPr lang="es-AR" i="1" dirty="0" err="1" smtClean="0">
                <a:solidFill>
                  <a:srgbClr val="000000"/>
                </a:solidFill>
                <a:latin typeface="Arial" pitchFamily="34" charset="0"/>
              </a:rPr>
              <a:t>Scope</a:t>
            </a:r>
            <a:r>
              <a:rPr lang="es-AR" dirty="0" smtClean="0">
                <a:solidFill>
                  <a:srgbClr val="000000"/>
                </a:solidFill>
                <a:latin typeface="Arial" pitchFamily="34" charset="0"/>
              </a:rPr>
              <a:t>" es otro término común en inglés. Y por último, a veces se oye el término “MSO” que significa </a:t>
            </a:r>
            <a:r>
              <a:rPr lang="es-AR" u="sng" dirty="0" smtClean="0">
                <a:solidFill>
                  <a:srgbClr val="000000"/>
                </a:solidFill>
                <a:latin typeface="Arial" pitchFamily="34" charset="0"/>
              </a:rPr>
              <a:t>o</a:t>
            </a:r>
            <a:r>
              <a:rPr lang="es-AR" dirty="0" smtClean="0">
                <a:solidFill>
                  <a:srgbClr val="000000"/>
                </a:solidFill>
                <a:latin typeface="Arial" pitchFamily="34" charset="0"/>
              </a:rPr>
              <a:t>sciloscopio de </a:t>
            </a:r>
            <a:r>
              <a:rPr lang="es-AR" u="sng" dirty="0" smtClean="0">
                <a:solidFill>
                  <a:srgbClr val="000000"/>
                </a:solidFill>
                <a:latin typeface="Arial" pitchFamily="34" charset="0"/>
              </a:rPr>
              <a:t>s</a:t>
            </a:r>
            <a:r>
              <a:rPr lang="es-AR" dirty="0" smtClean="0">
                <a:solidFill>
                  <a:srgbClr val="000000"/>
                </a:solidFill>
                <a:latin typeface="Arial" pitchFamily="34" charset="0"/>
              </a:rPr>
              <a:t>eñal </a:t>
            </a:r>
            <a:r>
              <a:rPr lang="es-AR" u="sng" dirty="0" smtClean="0">
                <a:solidFill>
                  <a:srgbClr val="000000"/>
                </a:solidFill>
                <a:latin typeface="Arial" pitchFamily="34" charset="0"/>
              </a:rPr>
              <a:t>m</a:t>
            </a:r>
            <a:r>
              <a:rPr lang="es-AR" dirty="0" smtClean="0">
                <a:solidFill>
                  <a:srgbClr val="000000"/>
                </a:solidFill>
                <a:latin typeface="Arial" pitchFamily="34" charset="0"/>
              </a:rPr>
              <a:t>ixta. Un MSO es básicamente un DSO (con</a:t>
            </a:r>
            <a:r>
              <a:rPr lang="es-AR" baseline="0" dirty="0" smtClean="0">
                <a:solidFill>
                  <a:srgbClr val="000000"/>
                </a:solidFill>
                <a:latin typeface="Arial" pitchFamily="34" charset="0"/>
              </a:rPr>
              <a:t> canales analógicos</a:t>
            </a:r>
            <a:r>
              <a:rPr lang="es-AR" dirty="0" smtClean="0">
                <a:solidFill>
                  <a:srgbClr val="000000"/>
                </a:solidFill>
                <a:latin typeface="Arial" pitchFamily="34" charset="0"/>
              </a:rPr>
              <a:t>) mas canales digitales para capturar los estados lógicos de una</a:t>
            </a:r>
            <a:r>
              <a:rPr lang="es-AR" baseline="0" dirty="0" smtClean="0">
                <a:solidFill>
                  <a:srgbClr val="000000"/>
                </a:solidFill>
                <a:latin typeface="Arial" pitchFamily="34" charset="0"/>
              </a:rPr>
              <a:t> señal digital</a:t>
            </a:r>
            <a:r>
              <a:rPr lang="es-AR" dirty="0" smtClean="0">
                <a:solidFill>
                  <a:srgbClr val="000000"/>
                </a:solidFill>
                <a:latin typeface="Arial" pitchFamily="34" charset="0"/>
              </a:rPr>
              <a:t>.</a:t>
            </a:r>
          </a:p>
          <a:p>
            <a:pPr eaLnBrk="1" hangingPunct="1">
              <a:spcBef>
                <a:spcPct val="0"/>
              </a:spcBef>
            </a:pPr>
            <a:endParaRPr lang="es-AR" dirty="0" smtClean="0">
              <a:latin typeface="Arial" pitchFamily="34" charset="0"/>
            </a:endParaRPr>
          </a:p>
        </p:txBody>
      </p:sp>
      <p:sp>
        <p:nvSpPr>
          <p:cNvPr id="22531" name="Slide Number Placeholder 3"/>
          <p:cNvSpPr>
            <a:spLocks noGrp="1"/>
          </p:cNvSpPr>
          <p:nvPr>
            <p:ph type="sldNum" sz="quarter" idx="5"/>
          </p:nvPr>
        </p:nvSpPr>
        <p:spPr>
          <a:noFill/>
        </p:spPr>
        <p:txBody>
          <a:bodyPr/>
          <a:lstStyle/>
          <a:p>
            <a:fld id="{611F45D0-DB1B-46B6-B225-BA652930AB30}"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Mediciones básicas con </a:t>
            </a:r>
            <a:r>
              <a:rPr lang="es-ES" b="1" dirty="0" smtClean="0">
                <a:solidFill>
                  <a:srgbClr val="000000"/>
                </a:solidFill>
              </a:rPr>
              <a:t>puntas de prueba </a:t>
            </a:r>
            <a:endParaRPr lang="es-AR" b="1" dirty="0" smtClean="0">
              <a:solidFill>
                <a:srgbClr val="000000"/>
              </a:solidFill>
              <a:latin typeface="Arial" pitchFamily="34" charset="0"/>
            </a:endParaRPr>
          </a:p>
          <a:p>
            <a:pPr marL="0" marR="0" indent="0" algn="l" defTabSz="914400" rtl="0" eaLnBrk="1" fontAlgn="base" latinLnBrk="0" hangingPunct="1">
              <a:lnSpc>
                <a:spcPct val="100000"/>
              </a:lnSpc>
              <a:spcBef>
                <a:spcPts val="425"/>
              </a:spcBef>
              <a:spcAft>
                <a:spcPct val="0"/>
              </a:spcAft>
              <a:buClrTx/>
              <a:buSzTx/>
              <a:buFontTx/>
              <a:buNone/>
              <a:tabLst/>
              <a:defRPr/>
            </a:pPr>
            <a:r>
              <a:rPr lang="es-AR" dirty="0" smtClean="0">
                <a:solidFill>
                  <a:srgbClr val="000000"/>
                </a:solidFill>
                <a:latin typeface="Arial" pitchFamily="34" charset="0"/>
              </a:rPr>
              <a:t>Para realizar una medición de señales eléctricas en un osciloscopio, es necesario transferir la señal deseada a analizar, a los conectores BNC de entrada del osciloscopio. Si desea medir señal que sale de un generador de funciones, normalmente se conecta la salida del generador directamente a la entrada del osciloscopio utilizando un cable BNC o SMA estándar de 50-Ω. Pero si desea medir las características de una señal en un punto en el circuito/diseño, normalmente lo lograría usando la "puntas de prueba“ de alta impedancia (&gt;=1M-Ω) de un osciloscopio. </a:t>
            </a:r>
          </a:p>
          <a:p>
            <a:pPr marL="0" marR="0" indent="0" algn="l" defTabSz="914400" rtl="0" eaLnBrk="1" fontAlgn="base" latinLnBrk="0" hangingPunct="1">
              <a:lnSpc>
                <a:spcPct val="100000"/>
              </a:lnSpc>
              <a:spcBef>
                <a:spcPts val="425"/>
              </a:spcBef>
              <a:spcAft>
                <a:spcPct val="0"/>
              </a:spcAft>
              <a:buClrTx/>
              <a:buSzTx/>
              <a:buFontTx/>
              <a:buNone/>
              <a:tabLst/>
              <a:defRPr/>
            </a:pPr>
            <a:r>
              <a:rPr lang="es-AR" dirty="0" smtClean="0">
                <a:solidFill>
                  <a:srgbClr val="000000"/>
                </a:solidFill>
                <a:latin typeface="Arial" pitchFamily="34" charset="0"/>
              </a:rPr>
              <a:t>Hay diferentes tipos de puntas de prueba utilizadas para fines diferentes y especiales, como por ejemplo mediciones de corriente, aplicaciones de alta frecuencia, aplicaciones de alta </a:t>
            </a:r>
            <a:r>
              <a:rPr lang="es-AR" dirty="0" smtClean="0">
                <a:solidFill>
                  <a:srgbClr val="000000"/>
                </a:solidFill>
                <a:latin typeface="Arial" pitchFamily="34" charset="0"/>
              </a:rPr>
              <a:t>voltaje. </a:t>
            </a:r>
            <a:r>
              <a:rPr lang="es-AR" dirty="0" smtClean="0">
                <a:solidFill>
                  <a:srgbClr val="000000"/>
                </a:solidFill>
                <a:latin typeface="Arial" pitchFamily="34" charset="0"/>
              </a:rPr>
              <a:t>El tipo de </a:t>
            </a:r>
            <a:r>
              <a:rPr lang="es-AR" dirty="0" smtClean="0">
                <a:solidFill>
                  <a:srgbClr val="000000"/>
                </a:solidFill>
                <a:latin typeface="Arial" pitchFamily="34" charset="0"/>
              </a:rPr>
              <a:t>punta</a:t>
            </a:r>
            <a:r>
              <a:rPr lang="es-AR" baseline="0" dirty="0" smtClean="0">
                <a:solidFill>
                  <a:srgbClr val="000000"/>
                </a:solidFill>
                <a:latin typeface="Arial" pitchFamily="34" charset="0"/>
              </a:rPr>
              <a:t> </a:t>
            </a:r>
            <a:r>
              <a:rPr lang="es-AR" dirty="0" smtClean="0">
                <a:solidFill>
                  <a:srgbClr val="000000"/>
                </a:solidFill>
                <a:latin typeface="Arial" pitchFamily="34" charset="0"/>
              </a:rPr>
              <a:t>de prueba de </a:t>
            </a:r>
            <a:r>
              <a:rPr lang="es-AR" dirty="0" smtClean="0">
                <a:solidFill>
                  <a:srgbClr val="000000"/>
                </a:solidFill>
                <a:latin typeface="Arial" pitchFamily="34" charset="0"/>
              </a:rPr>
              <a:t>osciloscopio más comúnmente utilizado para probar un amplio rango de señales se denomina “puntas de prueba" pasiva 10:01 divisora de voltaje". Este es el tipo de puntas de prueba que va a utilizar para la mayoría de sus experimentos electrónicos de laboratorio asignados.</a:t>
            </a:r>
          </a:p>
        </p:txBody>
      </p:sp>
      <p:sp>
        <p:nvSpPr>
          <p:cNvPr id="24579" name="Slide Number Placeholder 3"/>
          <p:cNvSpPr>
            <a:spLocks noGrp="1"/>
          </p:cNvSpPr>
          <p:nvPr>
            <p:ph type="sldNum" sz="quarter" idx="5"/>
          </p:nvPr>
        </p:nvSpPr>
        <p:spPr>
          <a:noFill/>
        </p:spPr>
        <p:txBody>
          <a:bodyPr/>
          <a:lstStyle/>
          <a:p>
            <a:fld id="{3BC0BC69-EC04-470E-8BB2-D40CA41FB452}"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ts val="425"/>
              </a:spcBef>
              <a:spcAft>
                <a:spcPct val="0"/>
              </a:spcAft>
              <a:buClrTx/>
              <a:buSzTx/>
              <a:buFontTx/>
              <a:buNone/>
              <a:tabLst/>
              <a:defRPr/>
            </a:pPr>
            <a:r>
              <a:rPr lang="es-AR" b="1" dirty="0" smtClean="0">
                <a:solidFill>
                  <a:srgbClr val="000000"/>
                </a:solidFill>
                <a:latin typeface="Arial" pitchFamily="34" charset="0"/>
              </a:rPr>
              <a:t>Punta de prueba </a:t>
            </a:r>
            <a:r>
              <a:rPr lang="es-AR" b="1" dirty="0" smtClean="0">
                <a:solidFill>
                  <a:srgbClr val="000000"/>
                </a:solidFill>
                <a:latin typeface="Arial" pitchFamily="34" charset="0"/>
              </a:rPr>
              <a:t>pasiva 10:01 divisora de </a:t>
            </a:r>
            <a:r>
              <a:rPr lang="es-AR" b="1" dirty="0" smtClean="0">
                <a:solidFill>
                  <a:srgbClr val="000000"/>
                </a:solidFill>
                <a:latin typeface="Arial" pitchFamily="34" charset="0"/>
              </a:rPr>
              <a:t>voltaje</a:t>
            </a:r>
            <a:endParaRPr lang="es-AR" b="1"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Aquí se muestra un modelo eléctrico de una </a:t>
            </a:r>
            <a:r>
              <a:rPr lang="es-AR" dirty="0" smtClean="0">
                <a:solidFill>
                  <a:srgbClr val="000000"/>
                </a:solidFill>
                <a:latin typeface="Arial" pitchFamily="34" charset="0"/>
              </a:rPr>
              <a:t>punta de prueba pasiva </a:t>
            </a:r>
            <a:r>
              <a:rPr lang="es-AR" dirty="0" smtClean="0">
                <a:solidFill>
                  <a:srgbClr val="000000"/>
                </a:solidFill>
                <a:latin typeface="Arial" pitchFamily="34" charset="0"/>
              </a:rPr>
              <a:t>10:01 con divisor de </a:t>
            </a:r>
            <a:r>
              <a:rPr lang="es-AR" dirty="0" smtClean="0">
                <a:solidFill>
                  <a:srgbClr val="000000"/>
                </a:solidFill>
                <a:latin typeface="Arial" pitchFamily="34" charset="0"/>
              </a:rPr>
              <a:t>voltaje </a:t>
            </a:r>
            <a:r>
              <a:rPr lang="es-AR" dirty="0" smtClean="0">
                <a:solidFill>
                  <a:srgbClr val="000000"/>
                </a:solidFill>
                <a:latin typeface="Arial" pitchFamily="34" charset="0"/>
              </a:rPr>
              <a:t>conectada a la entrada de un osciloscopio. El término "pasiva" implica que la </a:t>
            </a:r>
            <a:r>
              <a:rPr lang="es-AR" dirty="0" smtClean="0">
                <a:solidFill>
                  <a:srgbClr val="000000"/>
                </a:solidFill>
                <a:latin typeface="Arial" pitchFamily="34" charset="0"/>
              </a:rPr>
              <a:t>punta de prueba no </a:t>
            </a:r>
            <a:r>
              <a:rPr lang="es-AR" dirty="0" smtClean="0">
                <a:solidFill>
                  <a:srgbClr val="000000"/>
                </a:solidFill>
                <a:latin typeface="Arial" pitchFamily="34" charset="0"/>
              </a:rPr>
              <a:t>incluye circuitos activos tales como transistores y amplificadores. En otras palabras, la </a:t>
            </a:r>
            <a:r>
              <a:rPr lang="es-AR" dirty="0" smtClean="0">
                <a:solidFill>
                  <a:srgbClr val="000000"/>
                </a:solidFill>
                <a:latin typeface="Arial" pitchFamily="34" charset="0"/>
              </a:rPr>
              <a:t>punta de prueba consta </a:t>
            </a:r>
            <a:r>
              <a:rPr lang="es-AR" dirty="0" smtClean="0">
                <a:solidFill>
                  <a:srgbClr val="000000"/>
                </a:solidFill>
                <a:latin typeface="Arial" pitchFamily="34" charset="0"/>
              </a:rPr>
              <a:t>únicamente de elementos y componentes pasivos, incluyendo resistencia, capacitancia e inductancia.</a:t>
            </a:r>
          </a:p>
          <a:p>
            <a:pPr eaLnBrk="1" hangingPunct="1">
              <a:spcBef>
                <a:spcPts val="425"/>
              </a:spcBef>
            </a:pPr>
            <a:r>
              <a:rPr lang="es-AR" dirty="0" smtClean="0">
                <a:solidFill>
                  <a:srgbClr val="000000"/>
                </a:solidFill>
                <a:latin typeface="Arial" pitchFamily="34" charset="0"/>
              </a:rPr>
              <a:t>“</a:t>
            </a:r>
            <a:r>
              <a:rPr lang="es-AR" dirty="0" smtClean="0">
                <a:solidFill>
                  <a:srgbClr val="000000"/>
                </a:solidFill>
                <a:latin typeface="Arial" pitchFamily="34" charset="0"/>
              </a:rPr>
              <a:t>10:01</a:t>
            </a:r>
            <a:r>
              <a:rPr lang="es-AR" dirty="0" smtClean="0">
                <a:solidFill>
                  <a:srgbClr val="000000"/>
                </a:solidFill>
                <a:latin typeface="Arial" pitchFamily="34" charset="0"/>
              </a:rPr>
              <a:t>”, que se pronuncia 10 a 1, significa que la </a:t>
            </a:r>
            <a:r>
              <a:rPr lang="es-AR" dirty="0" smtClean="0">
                <a:solidFill>
                  <a:srgbClr val="000000"/>
                </a:solidFill>
                <a:latin typeface="Arial" pitchFamily="34" charset="0"/>
              </a:rPr>
              <a:t>punta de prueba reduce </a:t>
            </a:r>
            <a:r>
              <a:rPr lang="es-AR" dirty="0" smtClean="0">
                <a:solidFill>
                  <a:srgbClr val="000000"/>
                </a:solidFill>
                <a:latin typeface="Arial" pitchFamily="34" charset="0"/>
              </a:rPr>
              <a:t>la amplitud de la señal de entrada en un factor de 10 a través de una red de resistencia del divisor de </a:t>
            </a:r>
            <a:r>
              <a:rPr lang="es-AR" dirty="0" smtClean="0">
                <a:solidFill>
                  <a:srgbClr val="000000"/>
                </a:solidFill>
                <a:latin typeface="Arial" pitchFamily="34" charset="0"/>
              </a:rPr>
              <a:t>voltaje. </a:t>
            </a:r>
            <a:r>
              <a:rPr lang="es-AR" dirty="0" smtClean="0">
                <a:solidFill>
                  <a:srgbClr val="000000"/>
                </a:solidFill>
                <a:latin typeface="Arial" pitchFamily="34" charset="0"/>
              </a:rPr>
              <a:t>La impedancia de entrada del sistema de medición del osciloscopio (Z de la </a:t>
            </a:r>
            <a:r>
              <a:rPr lang="es-AR" dirty="0" smtClean="0">
                <a:solidFill>
                  <a:srgbClr val="000000"/>
                </a:solidFill>
                <a:latin typeface="Arial" pitchFamily="34" charset="0"/>
              </a:rPr>
              <a:t>punta de prueba + </a:t>
            </a:r>
            <a:r>
              <a:rPr lang="es-AR" dirty="0" smtClean="0">
                <a:solidFill>
                  <a:srgbClr val="000000"/>
                </a:solidFill>
                <a:latin typeface="Arial" pitchFamily="34" charset="0"/>
              </a:rPr>
              <a:t>osciloscopio) también suele aumentar en un factor de 10.</a:t>
            </a:r>
          </a:p>
          <a:p>
            <a:pPr eaLnBrk="1" hangingPunct="1">
              <a:spcBef>
                <a:spcPts val="425"/>
              </a:spcBef>
            </a:pPr>
            <a:r>
              <a:rPr lang="es-AR" dirty="0" smtClean="0">
                <a:solidFill>
                  <a:srgbClr val="000000"/>
                </a:solidFill>
                <a:latin typeface="Arial" pitchFamily="34" charset="0"/>
              </a:rPr>
              <a:t>Por último, tenga en cuenta que todas las mediciones con este tipo de </a:t>
            </a:r>
            <a:r>
              <a:rPr lang="es-AR" dirty="0" smtClean="0">
                <a:solidFill>
                  <a:srgbClr val="000000"/>
                </a:solidFill>
                <a:latin typeface="Arial" pitchFamily="34" charset="0"/>
              </a:rPr>
              <a:t>punta de prueba deben </a:t>
            </a:r>
            <a:r>
              <a:rPr lang="es-AR" dirty="0" smtClean="0">
                <a:solidFill>
                  <a:srgbClr val="000000"/>
                </a:solidFill>
                <a:latin typeface="Arial" pitchFamily="34" charset="0"/>
              </a:rPr>
              <a:t>realizarse en relación con la tierra. En otras palabras, es necesario </a:t>
            </a:r>
            <a:r>
              <a:rPr lang="es-AR" dirty="0" smtClean="0">
                <a:solidFill>
                  <a:srgbClr val="000000"/>
                </a:solidFill>
                <a:latin typeface="Arial" pitchFamily="34" charset="0"/>
              </a:rPr>
              <a:t>conectar la punta de prueba en el punto de contacto deseado </a:t>
            </a:r>
            <a:r>
              <a:rPr lang="es-AR" dirty="0" smtClean="0">
                <a:solidFill>
                  <a:srgbClr val="000000"/>
                </a:solidFill>
                <a:latin typeface="Arial" pitchFamily="34" charset="0"/>
              </a:rPr>
              <a:t>y </a:t>
            </a:r>
            <a:r>
              <a:rPr lang="es-AR" b="1" i="1" dirty="0" smtClean="0">
                <a:solidFill>
                  <a:srgbClr val="000000"/>
                </a:solidFill>
                <a:latin typeface="Arial" pitchFamily="34" charset="0"/>
              </a:rPr>
              <a:t>debe</a:t>
            </a:r>
            <a:r>
              <a:rPr lang="es-AR" dirty="0" smtClean="0">
                <a:solidFill>
                  <a:srgbClr val="000000"/>
                </a:solidFill>
                <a:latin typeface="Arial" pitchFamily="34" charset="0"/>
              </a:rPr>
              <a:t> conectar el </a:t>
            </a:r>
            <a:r>
              <a:rPr lang="es-AR" dirty="0" smtClean="0">
                <a:solidFill>
                  <a:srgbClr val="000000"/>
                </a:solidFill>
                <a:latin typeface="Arial" pitchFamily="34" charset="0"/>
              </a:rPr>
              <a:t>conductor</a:t>
            </a:r>
            <a:r>
              <a:rPr lang="es-AR" baseline="0" dirty="0" smtClean="0">
                <a:solidFill>
                  <a:srgbClr val="000000"/>
                </a:solidFill>
                <a:latin typeface="Arial" pitchFamily="34" charset="0"/>
              </a:rPr>
              <a:t> negro o </a:t>
            </a:r>
            <a:r>
              <a:rPr lang="es-AR" dirty="0" smtClean="0">
                <a:solidFill>
                  <a:srgbClr val="000000"/>
                </a:solidFill>
                <a:latin typeface="Arial" pitchFamily="34" charset="0"/>
              </a:rPr>
              <a:t>el caimán de tierra </a:t>
            </a:r>
            <a:r>
              <a:rPr lang="es-AR" dirty="0" smtClean="0">
                <a:solidFill>
                  <a:srgbClr val="000000"/>
                </a:solidFill>
                <a:latin typeface="Arial" pitchFamily="34" charset="0"/>
              </a:rPr>
              <a:t>de la </a:t>
            </a:r>
            <a:r>
              <a:rPr lang="es-AR" dirty="0" smtClean="0">
                <a:solidFill>
                  <a:srgbClr val="000000"/>
                </a:solidFill>
                <a:latin typeface="Arial" pitchFamily="34" charset="0"/>
              </a:rPr>
              <a:t>punta de prueba, a </a:t>
            </a:r>
            <a:r>
              <a:rPr lang="es-AR" dirty="0" smtClean="0">
                <a:solidFill>
                  <a:srgbClr val="000000"/>
                </a:solidFill>
                <a:latin typeface="Arial" pitchFamily="34" charset="0"/>
              </a:rPr>
              <a:t>un punto del circuito con conexión a tierra. Con este tipo de </a:t>
            </a:r>
            <a:r>
              <a:rPr lang="es-AR" dirty="0" smtClean="0">
                <a:solidFill>
                  <a:srgbClr val="000000"/>
                </a:solidFill>
                <a:latin typeface="Arial" pitchFamily="34" charset="0"/>
              </a:rPr>
              <a:t>puntas de prueba, no </a:t>
            </a:r>
            <a:r>
              <a:rPr lang="es-AR" dirty="0" smtClean="0">
                <a:solidFill>
                  <a:srgbClr val="000000"/>
                </a:solidFill>
                <a:latin typeface="Arial" pitchFamily="34" charset="0"/>
              </a:rPr>
              <a:t>se puede medir </a:t>
            </a:r>
            <a:r>
              <a:rPr lang="es-AR" dirty="0" smtClean="0">
                <a:solidFill>
                  <a:srgbClr val="000000"/>
                </a:solidFill>
                <a:latin typeface="Arial" pitchFamily="34" charset="0"/>
              </a:rPr>
              <a:t>el voltaje diferencial que es llevado a </a:t>
            </a:r>
            <a:r>
              <a:rPr lang="es-AR" dirty="0" smtClean="0">
                <a:solidFill>
                  <a:srgbClr val="000000"/>
                </a:solidFill>
                <a:latin typeface="Arial" pitchFamily="34" charset="0"/>
              </a:rPr>
              <a:t>través de dos componentes </a:t>
            </a:r>
            <a:r>
              <a:rPr lang="es-AR" dirty="0" smtClean="0">
                <a:solidFill>
                  <a:srgbClr val="000000"/>
                </a:solidFill>
                <a:latin typeface="Arial" pitchFamily="34" charset="0"/>
              </a:rPr>
              <a:t>del</a:t>
            </a:r>
            <a:r>
              <a:rPr lang="es-AR" baseline="0" dirty="0" smtClean="0">
                <a:solidFill>
                  <a:srgbClr val="000000"/>
                </a:solidFill>
                <a:latin typeface="Arial" pitchFamily="34" charset="0"/>
              </a:rPr>
              <a:t> circuito</a:t>
            </a:r>
            <a:r>
              <a:rPr lang="es-AR" dirty="0" smtClean="0">
                <a:solidFill>
                  <a:srgbClr val="000000"/>
                </a:solidFill>
                <a:latin typeface="Arial" pitchFamily="34" charset="0"/>
              </a:rPr>
              <a:t>. </a:t>
            </a:r>
            <a:r>
              <a:rPr lang="es-AR" dirty="0" smtClean="0">
                <a:solidFill>
                  <a:srgbClr val="000000"/>
                </a:solidFill>
                <a:latin typeface="Arial" pitchFamily="34" charset="0"/>
              </a:rPr>
              <a:t>Este tipo de </a:t>
            </a:r>
            <a:r>
              <a:rPr lang="es-AR" dirty="0" smtClean="0">
                <a:solidFill>
                  <a:srgbClr val="000000"/>
                </a:solidFill>
                <a:latin typeface="Arial" pitchFamily="34" charset="0"/>
              </a:rPr>
              <a:t>mediciones</a:t>
            </a:r>
            <a:r>
              <a:rPr lang="es-AR" baseline="0" dirty="0" smtClean="0">
                <a:solidFill>
                  <a:srgbClr val="000000"/>
                </a:solidFill>
                <a:latin typeface="Arial" pitchFamily="34" charset="0"/>
              </a:rPr>
              <a:t> </a:t>
            </a:r>
            <a:r>
              <a:rPr lang="es-AR" dirty="0" smtClean="0">
                <a:solidFill>
                  <a:srgbClr val="000000"/>
                </a:solidFill>
                <a:latin typeface="Arial" pitchFamily="34" charset="0"/>
              </a:rPr>
              <a:t>diferenciales, requiere puntas de prueba activas diferenciales. </a:t>
            </a:r>
            <a:endParaRPr lang="es-AR" dirty="0" smtClean="0">
              <a:solidFill>
                <a:srgbClr val="000000"/>
              </a:solidFill>
              <a:latin typeface="Arial" pitchFamily="34" charset="0"/>
            </a:endParaRPr>
          </a:p>
          <a:p>
            <a:pPr eaLnBrk="1" hangingPunct="1">
              <a:spcBef>
                <a:spcPts val="425"/>
              </a:spcBef>
            </a:pPr>
            <a:r>
              <a:rPr lang="es-AR" dirty="0" smtClean="0">
                <a:solidFill>
                  <a:srgbClr val="000000"/>
                </a:solidFill>
                <a:latin typeface="Arial" pitchFamily="34" charset="0"/>
              </a:rPr>
              <a:t>Tenga en cuenta también que nunca se debe tratar de completar un circuito utilizando una </a:t>
            </a:r>
            <a:r>
              <a:rPr lang="es-AR" dirty="0" smtClean="0">
                <a:solidFill>
                  <a:srgbClr val="000000"/>
                </a:solidFill>
                <a:latin typeface="Arial" pitchFamily="34" charset="0"/>
              </a:rPr>
              <a:t>punta de prueba de </a:t>
            </a:r>
            <a:r>
              <a:rPr lang="es-AR" dirty="0" smtClean="0">
                <a:solidFill>
                  <a:srgbClr val="000000"/>
                </a:solidFill>
                <a:latin typeface="Arial" pitchFamily="34" charset="0"/>
              </a:rPr>
              <a:t>osciloscopio.</a:t>
            </a:r>
          </a:p>
        </p:txBody>
      </p:sp>
      <p:sp>
        <p:nvSpPr>
          <p:cNvPr id="26627" name="Slide Number Placeholder 3"/>
          <p:cNvSpPr>
            <a:spLocks noGrp="1"/>
          </p:cNvSpPr>
          <p:nvPr>
            <p:ph type="sldNum" sz="quarter" idx="5"/>
          </p:nvPr>
        </p:nvSpPr>
        <p:spPr>
          <a:noFill/>
        </p:spPr>
        <p:txBody>
          <a:bodyPr/>
          <a:lstStyle/>
          <a:p>
            <a:fld id="{B6BCAD1D-873B-4B89-9DD6-4BDC48F8FAB5}"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spcBef>
                <a:spcPts val="466"/>
              </a:spcBef>
            </a:pPr>
            <a:r>
              <a:rPr lang="es-AR" b="1" dirty="0" smtClean="0">
                <a:solidFill>
                  <a:srgbClr val="000000"/>
                </a:solidFill>
                <a:latin typeface="Arial" pitchFamily="34" charset="0"/>
              </a:rPr>
              <a:t>Modelo CC/baja frecuencia</a:t>
            </a:r>
          </a:p>
          <a:p>
            <a:pPr eaLnBrk="1" hangingPunct="1">
              <a:lnSpc>
                <a:spcPct val="80000"/>
              </a:lnSpc>
              <a:spcBef>
                <a:spcPts val="466"/>
              </a:spcBef>
            </a:pPr>
            <a:r>
              <a:rPr lang="es-AR" dirty="0" smtClean="0">
                <a:solidFill>
                  <a:srgbClr val="000000"/>
                </a:solidFill>
                <a:latin typeface="Arial" pitchFamily="34" charset="0"/>
              </a:rPr>
              <a:t>Para aplicaciones de medición de corriente continua o de baja frecuencia, nuestro modelo de </a:t>
            </a:r>
            <a:r>
              <a:rPr lang="es-AR" dirty="0" smtClean="0">
                <a:solidFill>
                  <a:srgbClr val="000000"/>
                </a:solidFill>
                <a:latin typeface="Arial" pitchFamily="34" charset="0"/>
              </a:rPr>
              <a:t>punta de prueba de </a:t>
            </a:r>
            <a:r>
              <a:rPr lang="es-AR" dirty="0" smtClean="0">
                <a:solidFill>
                  <a:srgbClr val="000000"/>
                </a:solidFill>
                <a:latin typeface="Arial" pitchFamily="34" charset="0"/>
              </a:rPr>
              <a:t>osciloscopio puede ser significativamente simplificado mediante la eliminación de todos los elementos capacitivos que se muestran en el modelo de la diapositiva anterior. Lo que queda es sólo un resistor de 9 MΩ cerca de la punta de la </a:t>
            </a:r>
            <a:r>
              <a:rPr lang="es-AR" dirty="0" smtClean="0">
                <a:solidFill>
                  <a:srgbClr val="000000"/>
                </a:solidFill>
                <a:latin typeface="Arial" pitchFamily="34" charset="0"/>
              </a:rPr>
              <a:t>punta de prueba </a:t>
            </a:r>
            <a:r>
              <a:rPr lang="es-AR" dirty="0" smtClean="0">
                <a:solidFill>
                  <a:srgbClr val="000000"/>
                </a:solidFill>
                <a:latin typeface="Arial" pitchFamily="34" charset="0"/>
              </a:rPr>
              <a:t>en serie con la terminación de entrada estándar del osciloscopio de 1 MΩ. Usando la ley de Ohm, se puede ver que el nivel de </a:t>
            </a:r>
            <a:r>
              <a:rPr lang="es-AR" dirty="0" smtClean="0">
                <a:solidFill>
                  <a:srgbClr val="000000"/>
                </a:solidFill>
                <a:latin typeface="Arial" pitchFamily="34" charset="0"/>
              </a:rPr>
              <a:t>voltaje</a:t>
            </a:r>
            <a:r>
              <a:rPr lang="es-AR" baseline="0" dirty="0" smtClean="0">
                <a:solidFill>
                  <a:srgbClr val="000000"/>
                </a:solidFill>
                <a:latin typeface="Arial" pitchFamily="34" charset="0"/>
              </a:rPr>
              <a:t> </a:t>
            </a:r>
            <a:r>
              <a:rPr lang="es-AR" dirty="0" smtClean="0">
                <a:solidFill>
                  <a:srgbClr val="000000"/>
                </a:solidFill>
                <a:latin typeface="Arial" pitchFamily="34" charset="0"/>
              </a:rPr>
              <a:t>de </a:t>
            </a:r>
            <a:r>
              <a:rPr lang="es-AR" dirty="0" smtClean="0">
                <a:solidFill>
                  <a:srgbClr val="000000"/>
                </a:solidFill>
                <a:latin typeface="Arial" pitchFamily="34" charset="0"/>
              </a:rPr>
              <a:t>la señal en </a:t>
            </a:r>
            <a:r>
              <a:rPr lang="es-AR" dirty="0" smtClean="0">
                <a:solidFill>
                  <a:srgbClr val="000000"/>
                </a:solidFill>
                <a:latin typeface="Arial" pitchFamily="34" charset="0"/>
              </a:rPr>
              <a:t>la entrada BNC del </a:t>
            </a:r>
            <a:r>
              <a:rPr lang="es-AR" dirty="0" smtClean="0">
                <a:solidFill>
                  <a:srgbClr val="000000"/>
                </a:solidFill>
                <a:latin typeface="Arial" pitchFamily="34" charset="0"/>
              </a:rPr>
              <a:t>osciloscopio será </a:t>
            </a:r>
            <a:r>
              <a:rPr lang="es-AR" dirty="0" smtClean="0">
                <a:solidFill>
                  <a:srgbClr val="000000"/>
                </a:solidFill>
                <a:latin typeface="Arial" pitchFamily="34" charset="0"/>
              </a:rPr>
              <a:t>1/10. </a:t>
            </a:r>
            <a:endParaRPr lang="es-AR" dirty="0" smtClean="0">
              <a:solidFill>
                <a:srgbClr val="000000"/>
              </a:solidFill>
              <a:latin typeface="Arial" pitchFamily="34" charset="0"/>
            </a:endParaRPr>
          </a:p>
          <a:p>
            <a:pPr eaLnBrk="1" hangingPunct="1">
              <a:lnSpc>
                <a:spcPct val="80000"/>
              </a:lnSpc>
              <a:spcBef>
                <a:spcPct val="0"/>
              </a:spcBef>
            </a:pPr>
            <a:endParaRPr lang="es-AR" dirty="0" smtClean="0">
              <a:latin typeface="Arial" pitchFamily="34" charset="0"/>
            </a:endParaRPr>
          </a:p>
          <a:p>
            <a:pPr eaLnBrk="1" hangingPunct="1">
              <a:lnSpc>
                <a:spcPct val="80000"/>
              </a:lnSpc>
              <a:spcBef>
                <a:spcPts val="466"/>
              </a:spcBef>
            </a:pPr>
            <a:r>
              <a:rPr lang="es-AR" dirty="0" smtClean="0">
                <a:solidFill>
                  <a:srgbClr val="000000"/>
                </a:solidFill>
                <a:latin typeface="Arial" pitchFamily="34" charset="0"/>
              </a:rPr>
              <a:t>	</a:t>
            </a:r>
            <a:r>
              <a:rPr lang="es-AR" dirty="0" err="1" smtClean="0">
                <a:solidFill>
                  <a:srgbClr val="000000"/>
                </a:solidFill>
                <a:latin typeface="Arial" pitchFamily="34" charset="0"/>
              </a:rPr>
              <a:t>V</a:t>
            </a:r>
            <a:r>
              <a:rPr lang="es-AR" baseline="-25000" dirty="0" err="1" smtClean="0">
                <a:solidFill>
                  <a:srgbClr val="000000"/>
                </a:solidFill>
                <a:latin typeface="Arial" pitchFamily="34" charset="0"/>
              </a:rPr>
              <a:t>osciloscopio</a:t>
            </a:r>
            <a:r>
              <a:rPr lang="es-AR" baseline="-25000" dirty="0" smtClean="0">
                <a:solidFill>
                  <a:srgbClr val="000000"/>
                </a:solidFill>
                <a:latin typeface="Arial" pitchFamily="34" charset="0"/>
              </a:rPr>
              <a:t> </a:t>
            </a:r>
            <a:r>
              <a:rPr lang="es-AR" dirty="0" smtClean="0">
                <a:solidFill>
                  <a:srgbClr val="000000"/>
                </a:solidFill>
                <a:latin typeface="Arial" pitchFamily="34" charset="0"/>
              </a:rPr>
              <a:t>= </a:t>
            </a:r>
            <a:r>
              <a:rPr lang="es-AR" dirty="0" err="1" smtClean="0">
                <a:solidFill>
                  <a:srgbClr val="000000"/>
                </a:solidFill>
                <a:latin typeface="Arial" pitchFamily="34" charset="0"/>
              </a:rPr>
              <a:t>V</a:t>
            </a:r>
            <a:r>
              <a:rPr lang="es-AR" baseline="-25000" dirty="0" err="1" smtClean="0">
                <a:solidFill>
                  <a:srgbClr val="000000"/>
                </a:solidFill>
                <a:latin typeface="Arial" pitchFamily="34" charset="0"/>
              </a:rPr>
              <a:t>punta</a:t>
            </a:r>
            <a:r>
              <a:rPr lang="es-AR" dirty="0" smtClean="0">
                <a:solidFill>
                  <a:srgbClr val="000000"/>
                </a:solidFill>
                <a:latin typeface="Arial" pitchFamily="34" charset="0"/>
              </a:rPr>
              <a:t> x 1MΩ/(1MΩ + 9MΩ)</a:t>
            </a:r>
          </a:p>
          <a:p>
            <a:pPr eaLnBrk="1" hangingPunct="1">
              <a:lnSpc>
                <a:spcPct val="80000"/>
              </a:lnSpc>
              <a:spcBef>
                <a:spcPct val="0"/>
              </a:spcBef>
            </a:pPr>
            <a:endParaRPr lang="es-AR" dirty="0" smtClean="0">
              <a:latin typeface="Arial" pitchFamily="34" charset="0"/>
            </a:endParaRPr>
          </a:p>
          <a:p>
            <a:pPr eaLnBrk="1" hangingPunct="1">
              <a:lnSpc>
                <a:spcPct val="80000"/>
              </a:lnSpc>
              <a:spcBef>
                <a:spcPts val="466"/>
              </a:spcBef>
            </a:pPr>
            <a:r>
              <a:rPr lang="es-AR" dirty="0" smtClean="0">
                <a:solidFill>
                  <a:srgbClr val="000000"/>
                </a:solidFill>
                <a:latin typeface="Arial" pitchFamily="34" charset="0"/>
              </a:rPr>
              <a:t>La mayoría de los osciloscopios de hoy tienen factores de atenuación de la </a:t>
            </a:r>
            <a:r>
              <a:rPr lang="es-AR" dirty="0" smtClean="0">
                <a:solidFill>
                  <a:srgbClr val="000000"/>
                </a:solidFill>
                <a:latin typeface="Arial" pitchFamily="34" charset="0"/>
              </a:rPr>
              <a:t>punta de prueba que compensarán </a:t>
            </a:r>
            <a:r>
              <a:rPr lang="es-AR" dirty="0" smtClean="0">
                <a:solidFill>
                  <a:srgbClr val="000000"/>
                </a:solidFill>
                <a:latin typeface="Arial" pitchFamily="34" charset="0"/>
              </a:rPr>
              <a:t>automáticamente las mediciones de </a:t>
            </a:r>
            <a:r>
              <a:rPr lang="es-AR" dirty="0" smtClean="0">
                <a:solidFill>
                  <a:srgbClr val="000000"/>
                </a:solidFill>
                <a:latin typeface="Arial" pitchFamily="34" charset="0"/>
              </a:rPr>
              <a:t>voltaje. </a:t>
            </a:r>
            <a:r>
              <a:rPr lang="es-AR" dirty="0" smtClean="0">
                <a:solidFill>
                  <a:srgbClr val="000000"/>
                </a:solidFill>
                <a:latin typeface="Arial" pitchFamily="34" charset="0"/>
              </a:rPr>
              <a:t>Algunos osciloscopios, como </a:t>
            </a:r>
            <a:r>
              <a:rPr lang="es-AR" dirty="0" err="1" smtClean="0">
                <a:solidFill>
                  <a:srgbClr val="000000"/>
                </a:solidFill>
                <a:latin typeface="Arial" pitchFamily="34" charset="0"/>
              </a:rPr>
              <a:t>Agilent</a:t>
            </a:r>
            <a:r>
              <a:rPr lang="es-AR" dirty="0" smtClean="0">
                <a:solidFill>
                  <a:srgbClr val="000000"/>
                </a:solidFill>
                <a:latin typeface="Arial" pitchFamily="34" charset="0"/>
              </a:rPr>
              <a:t> 3000 de la serie X, detectan automáticamente que se ha conectado una </a:t>
            </a:r>
            <a:r>
              <a:rPr lang="es-AR" dirty="0" smtClean="0">
                <a:solidFill>
                  <a:srgbClr val="000000"/>
                </a:solidFill>
                <a:latin typeface="Arial" pitchFamily="34" charset="0"/>
              </a:rPr>
              <a:t>punta de prueba 10:01</a:t>
            </a:r>
            <a:r>
              <a:rPr lang="es-AR" dirty="0" smtClean="0">
                <a:solidFill>
                  <a:srgbClr val="000000"/>
                </a:solidFill>
                <a:latin typeface="Arial" pitchFamily="34" charset="0"/>
              </a:rPr>
              <a:t>. Y algunos osciloscopios </a:t>
            </a:r>
            <a:r>
              <a:rPr lang="es-AR" dirty="0" smtClean="0">
                <a:solidFill>
                  <a:srgbClr val="000000"/>
                </a:solidFill>
                <a:latin typeface="Arial" pitchFamily="34" charset="0"/>
              </a:rPr>
              <a:t>como </a:t>
            </a:r>
            <a:r>
              <a:rPr lang="es-AR" dirty="0" err="1" smtClean="0">
                <a:solidFill>
                  <a:srgbClr val="000000"/>
                </a:solidFill>
                <a:latin typeface="Arial" pitchFamily="34" charset="0"/>
              </a:rPr>
              <a:t>Agilent</a:t>
            </a:r>
            <a:r>
              <a:rPr lang="es-AR" dirty="0" smtClean="0">
                <a:solidFill>
                  <a:srgbClr val="000000"/>
                </a:solidFill>
                <a:latin typeface="Arial" pitchFamily="34" charset="0"/>
              </a:rPr>
              <a:t> 2000 de la serie X, requieren que el usuario ingrese manualmente el factor de atenuación de la </a:t>
            </a:r>
            <a:r>
              <a:rPr lang="es-AR" dirty="0" smtClean="0">
                <a:solidFill>
                  <a:srgbClr val="000000"/>
                </a:solidFill>
                <a:latin typeface="Arial" pitchFamily="34" charset="0"/>
              </a:rPr>
              <a:t>punta de prueba. </a:t>
            </a:r>
            <a:r>
              <a:rPr lang="es-AR" dirty="0" smtClean="0">
                <a:solidFill>
                  <a:srgbClr val="000000"/>
                </a:solidFill>
                <a:latin typeface="Arial" pitchFamily="34" charset="0"/>
              </a:rPr>
              <a:t>Una vez que el factor de atenuación de la </a:t>
            </a:r>
            <a:r>
              <a:rPr lang="es-AR" dirty="0" smtClean="0">
                <a:solidFill>
                  <a:srgbClr val="000000"/>
                </a:solidFill>
                <a:latin typeface="Arial" pitchFamily="34" charset="0"/>
              </a:rPr>
              <a:t>punta de prueba ha </a:t>
            </a:r>
            <a:r>
              <a:rPr lang="es-AR" dirty="0" smtClean="0">
                <a:solidFill>
                  <a:srgbClr val="000000"/>
                </a:solidFill>
                <a:latin typeface="Arial" pitchFamily="34" charset="0"/>
              </a:rPr>
              <a:t>sido detectado automáticamente por el osciloscopio o introducido manualmente por el usuario, el osciloscopio, a continuación, proporciona lecturas compensadas de todas las mediciones de </a:t>
            </a:r>
            <a:r>
              <a:rPr lang="es-AR" dirty="0" smtClean="0">
                <a:solidFill>
                  <a:srgbClr val="000000"/>
                </a:solidFill>
                <a:latin typeface="Arial" pitchFamily="34" charset="0"/>
              </a:rPr>
              <a:t>voltaje. </a:t>
            </a:r>
            <a:r>
              <a:rPr lang="es-AR" dirty="0" smtClean="0">
                <a:solidFill>
                  <a:srgbClr val="000000"/>
                </a:solidFill>
                <a:latin typeface="Arial" pitchFamily="34" charset="0"/>
              </a:rPr>
              <a:t>Por ejemplo, si conecta una </a:t>
            </a:r>
            <a:r>
              <a:rPr lang="es-AR" dirty="0" smtClean="0">
                <a:solidFill>
                  <a:srgbClr val="000000"/>
                </a:solidFill>
                <a:latin typeface="Arial" pitchFamily="34" charset="0"/>
              </a:rPr>
              <a:t>punta de prueba 10:1 </a:t>
            </a:r>
            <a:r>
              <a:rPr lang="es-AR" dirty="0" smtClean="0">
                <a:solidFill>
                  <a:srgbClr val="000000"/>
                </a:solidFill>
                <a:latin typeface="Arial" pitchFamily="34" charset="0"/>
              </a:rPr>
              <a:t>a una fuente de alimentación de corriente continua de 5 V, el osciloscopio de hecho “ve” una señal </a:t>
            </a:r>
            <a:r>
              <a:rPr lang="es-AR" dirty="0" err="1" smtClean="0">
                <a:solidFill>
                  <a:srgbClr val="000000"/>
                </a:solidFill>
                <a:latin typeface="Arial" pitchFamily="34" charset="0"/>
              </a:rPr>
              <a:t>cc</a:t>
            </a:r>
            <a:r>
              <a:rPr lang="es-AR" dirty="0" smtClean="0">
                <a:solidFill>
                  <a:srgbClr val="000000"/>
                </a:solidFill>
                <a:latin typeface="Arial" pitchFamily="34" charset="0"/>
              </a:rPr>
              <a:t> de 0,5 V en su BNC de entrada. Pero con el factor de atenuación de </a:t>
            </a:r>
            <a:r>
              <a:rPr lang="es-AR" dirty="0" smtClean="0">
                <a:solidFill>
                  <a:srgbClr val="000000"/>
                </a:solidFill>
                <a:latin typeface="Arial" pitchFamily="34" charset="0"/>
              </a:rPr>
              <a:t>punta de prueba de </a:t>
            </a:r>
            <a:r>
              <a:rPr lang="es-AR" dirty="0" smtClean="0">
                <a:solidFill>
                  <a:srgbClr val="000000"/>
                </a:solidFill>
                <a:latin typeface="Arial" pitchFamily="34" charset="0"/>
              </a:rPr>
              <a:t>10:1, el osciloscopio informa que “ve” una señal </a:t>
            </a:r>
            <a:r>
              <a:rPr lang="es-AR" dirty="0" err="1" smtClean="0">
                <a:solidFill>
                  <a:srgbClr val="000000"/>
                </a:solidFill>
                <a:latin typeface="Arial" pitchFamily="34" charset="0"/>
              </a:rPr>
              <a:t>cc</a:t>
            </a:r>
            <a:r>
              <a:rPr lang="es-AR" dirty="0" smtClean="0">
                <a:solidFill>
                  <a:srgbClr val="000000"/>
                </a:solidFill>
                <a:latin typeface="Arial" pitchFamily="34" charset="0"/>
              </a:rPr>
              <a:t> de </a:t>
            </a:r>
            <a:r>
              <a:rPr lang="es-AR" dirty="0" smtClean="0">
                <a:solidFill>
                  <a:srgbClr val="000000"/>
                </a:solidFill>
                <a:latin typeface="Arial" pitchFamily="34" charset="0"/>
              </a:rPr>
              <a:t>5 </a:t>
            </a:r>
            <a:r>
              <a:rPr lang="es-AR" dirty="0" smtClean="0">
                <a:solidFill>
                  <a:srgbClr val="000000"/>
                </a:solidFill>
                <a:latin typeface="Arial" pitchFamily="34" charset="0"/>
              </a:rPr>
              <a:t>V </a:t>
            </a:r>
            <a:r>
              <a:rPr lang="es-AR" dirty="0" smtClean="0">
                <a:solidFill>
                  <a:srgbClr val="000000"/>
                </a:solidFill>
                <a:latin typeface="Arial" pitchFamily="34" charset="0"/>
              </a:rPr>
              <a:t>de la señal que está</a:t>
            </a:r>
            <a:r>
              <a:rPr lang="es-AR" baseline="0" dirty="0" smtClean="0">
                <a:solidFill>
                  <a:srgbClr val="000000"/>
                </a:solidFill>
                <a:latin typeface="Arial" pitchFamily="34" charset="0"/>
              </a:rPr>
              <a:t> </a:t>
            </a:r>
            <a:r>
              <a:rPr lang="es-AR" dirty="0" smtClean="0">
                <a:solidFill>
                  <a:srgbClr val="000000"/>
                </a:solidFill>
                <a:latin typeface="Arial" pitchFamily="34" charset="0"/>
              </a:rPr>
              <a:t>en contacto con la punta de prueba. </a:t>
            </a:r>
            <a:endParaRPr lang="es-AR" dirty="0" smtClean="0">
              <a:solidFill>
                <a:srgbClr val="000000"/>
              </a:solidFill>
              <a:latin typeface="Arial" pitchFamily="34" charset="0"/>
            </a:endParaRPr>
          </a:p>
          <a:p>
            <a:pPr eaLnBrk="1" hangingPunct="1">
              <a:lnSpc>
                <a:spcPct val="80000"/>
              </a:lnSpc>
              <a:spcBef>
                <a:spcPct val="0"/>
              </a:spcBef>
            </a:pPr>
            <a:endParaRPr lang="es-AR" dirty="0" smtClean="0">
              <a:latin typeface="Arial" pitchFamily="34" charset="0"/>
            </a:endParaRPr>
          </a:p>
          <a:p>
            <a:pPr eaLnBrk="1" hangingPunct="1">
              <a:lnSpc>
                <a:spcPct val="80000"/>
              </a:lnSpc>
              <a:spcBef>
                <a:spcPts val="466"/>
              </a:spcBef>
            </a:pPr>
            <a:r>
              <a:rPr lang="es-AR" dirty="0" smtClean="0">
                <a:solidFill>
                  <a:srgbClr val="000000"/>
                </a:solidFill>
                <a:latin typeface="Arial" pitchFamily="34" charset="0"/>
              </a:rPr>
              <a:t>Más adelante, vamos a considerar un modelo </a:t>
            </a:r>
            <a:r>
              <a:rPr lang="es-AR" dirty="0" err="1" smtClean="0">
                <a:solidFill>
                  <a:srgbClr val="000000"/>
                </a:solidFill>
                <a:latin typeface="Arial" pitchFamily="34" charset="0"/>
              </a:rPr>
              <a:t>ca</a:t>
            </a:r>
            <a:r>
              <a:rPr lang="es-AR" dirty="0" smtClean="0">
                <a:solidFill>
                  <a:srgbClr val="000000"/>
                </a:solidFill>
                <a:latin typeface="Arial" pitchFamily="34" charset="0"/>
              </a:rPr>
              <a:t>/dinámico más preciso de una </a:t>
            </a:r>
            <a:r>
              <a:rPr lang="es-AR" dirty="0" smtClean="0">
                <a:solidFill>
                  <a:srgbClr val="000000"/>
                </a:solidFill>
                <a:latin typeface="Arial" pitchFamily="34" charset="0"/>
              </a:rPr>
              <a:t>punta de prueba pasiva </a:t>
            </a:r>
            <a:r>
              <a:rPr lang="es-AR" dirty="0" smtClean="0">
                <a:solidFill>
                  <a:srgbClr val="000000"/>
                </a:solidFill>
                <a:latin typeface="Arial" pitchFamily="34" charset="0"/>
              </a:rPr>
              <a:t>10:01 con divisor de </a:t>
            </a:r>
            <a:r>
              <a:rPr lang="es-AR" dirty="0" smtClean="0">
                <a:solidFill>
                  <a:srgbClr val="000000"/>
                </a:solidFill>
                <a:latin typeface="Arial" pitchFamily="34" charset="0"/>
              </a:rPr>
              <a:t>voltaje. </a:t>
            </a:r>
            <a:r>
              <a:rPr lang="es-AR" dirty="0" smtClean="0">
                <a:solidFill>
                  <a:srgbClr val="000000"/>
                </a:solidFill>
                <a:latin typeface="Arial" pitchFamily="34" charset="0"/>
              </a:rPr>
              <a:t>Esto también se tratará más detalladamente durante la práctica de laboratorio Nº 5. </a:t>
            </a:r>
          </a:p>
        </p:txBody>
      </p:sp>
      <p:sp>
        <p:nvSpPr>
          <p:cNvPr id="28675" name="Slide Number Placeholder 3"/>
          <p:cNvSpPr>
            <a:spLocks noGrp="1"/>
          </p:cNvSpPr>
          <p:nvPr>
            <p:ph type="sldNum" sz="quarter" idx="5"/>
          </p:nvPr>
        </p:nvSpPr>
        <p:spPr>
          <a:noFill/>
        </p:spPr>
        <p:txBody>
          <a:bodyPr/>
          <a:lstStyle/>
          <a:p>
            <a:fld id="{A0D013F0-3BDC-4D40-9219-72F95E4F348C}"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Comprensión de la pantalla del osciloscopio</a:t>
            </a:r>
          </a:p>
          <a:p>
            <a:pPr eaLnBrk="1" hangingPunct="1">
              <a:spcBef>
                <a:spcPts val="425"/>
              </a:spcBef>
            </a:pPr>
            <a:r>
              <a:rPr lang="es-AR" dirty="0" smtClean="0">
                <a:solidFill>
                  <a:srgbClr val="000000"/>
                </a:solidFill>
                <a:latin typeface="Arial" pitchFamily="34" charset="0"/>
              </a:rPr>
              <a:t>Una vez que se utiliza una </a:t>
            </a:r>
            <a:r>
              <a:rPr lang="es-AR" dirty="0" smtClean="0">
                <a:solidFill>
                  <a:srgbClr val="000000"/>
                </a:solidFill>
                <a:latin typeface="Arial" pitchFamily="34" charset="0"/>
              </a:rPr>
              <a:t>punta de prueba para </a:t>
            </a:r>
            <a:r>
              <a:rPr lang="es-AR" dirty="0" smtClean="0">
                <a:solidFill>
                  <a:srgbClr val="000000"/>
                </a:solidFill>
                <a:latin typeface="Arial" pitchFamily="34" charset="0"/>
              </a:rPr>
              <a:t>obtener una señal en el osciloscopio, a continuación, puede configurar la escala vertical y horizontal del osciloscopio para empezar a realizar mediciones. Como se mencionó anteriormente, el osciloscopio muestra formas de onda capturadas en un formato </a:t>
            </a:r>
            <a:r>
              <a:rPr lang="es-AR" dirty="0" smtClean="0">
                <a:solidFill>
                  <a:srgbClr val="000000"/>
                </a:solidFill>
                <a:latin typeface="Arial" pitchFamily="34" charset="0"/>
              </a:rPr>
              <a:t>Y </a:t>
            </a:r>
            <a:r>
              <a:rPr lang="es-AR" dirty="0" smtClean="0">
                <a:solidFill>
                  <a:srgbClr val="000000"/>
                </a:solidFill>
                <a:latin typeface="Arial" pitchFamily="34" charset="0"/>
              </a:rPr>
              <a:t>contra X. </a:t>
            </a:r>
            <a:r>
              <a:rPr lang="es-AR" dirty="0" smtClean="0">
                <a:solidFill>
                  <a:srgbClr val="000000"/>
                </a:solidFill>
                <a:latin typeface="Arial" pitchFamily="34" charset="0"/>
              </a:rPr>
              <a:t>El</a:t>
            </a:r>
            <a:r>
              <a:rPr lang="es-AR" baseline="0" dirty="0" smtClean="0">
                <a:solidFill>
                  <a:srgbClr val="000000"/>
                </a:solidFill>
                <a:latin typeface="Arial" pitchFamily="34" charset="0"/>
              </a:rPr>
              <a:t> voltaje </a:t>
            </a:r>
            <a:r>
              <a:rPr lang="es-AR" dirty="0" smtClean="0">
                <a:solidFill>
                  <a:srgbClr val="000000"/>
                </a:solidFill>
                <a:latin typeface="Arial" pitchFamily="34" charset="0"/>
              </a:rPr>
              <a:t>(amplitud </a:t>
            </a:r>
            <a:r>
              <a:rPr lang="es-AR" dirty="0" smtClean="0">
                <a:solidFill>
                  <a:srgbClr val="000000"/>
                </a:solidFill>
                <a:latin typeface="Arial" pitchFamily="34" charset="0"/>
              </a:rPr>
              <a:t>de la señal) se representa en el eje Y mientras el tiempo se representa en el eje X. </a:t>
            </a:r>
          </a:p>
          <a:p>
            <a:pPr eaLnBrk="1" hangingPunct="1">
              <a:spcBef>
                <a:spcPts val="425"/>
              </a:spcBef>
            </a:pPr>
            <a:r>
              <a:rPr lang="es-AR" dirty="0" smtClean="0">
                <a:solidFill>
                  <a:srgbClr val="000000"/>
                </a:solidFill>
                <a:latin typeface="Arial" pitchFamily="34" charset="0"/>
              </a:rPr>
              <a:t>El área de visualización de la onda se divide en líneas de </a:t>
            </a:r>
            <a:r>
              <a:rPr lang="es-AR" dirty="0" smtClean="0">
                <a:solidFill>
                  <a:srgbClr val="000000"/>
                </a:solidFill>
                <a:latin typeface="Arial" pitchFamily="34" charset="0"/>
              </a:rPr>
              <a:t>retícula horizontales y verticales, </a:t>
            </a:r>
            <a:r>
              <a:rPr lang="es-AR" dirty="0" smtClean="0">
                <a:solidFill>
                  <a:srgbClr val="000000"/>
                </a:solidFill>
                <a:latin typeface="Arial" pitchFamily="34" charset="0"/>
              </a:rPr>
              <a:t>que a veces se denominan “divisiones”. En el eje vertical, hay 8 divisiones verticales. Cada división vertical, o el espaciado entre las líneas de la retícula </a:t>
            </a:r>
            <a:r>
              <a:rPr lang="es-AR" dirty="0" smtClean="0">
                <a:solidFill>
                  <a:srgbClr val="000000"/>
                </a:solidFill>
                <a:latin typeface="Arial" pitchFamily="34" charset="0"/>
              </a:rPr>
              <a:t>vertical, </a:t>
            </a:r>
            <a:r>
              <a:rPr lang="es-AR" dirty="0" smtClean="0">
                <a:solidFill>
                  <a:srgbClr val="000000"/>
                </a:solidFill>
                <a:latin typeface="Arial" pitchFamily="34" charset="0"/>
              </a:rPr>
              <a:t>es igual al ajuste </a:t>
            </a:r>
            <a:r>
              <a:rPr lang="es-AR" dirty="0" smtClean="0">
                <a:solidFill>
                  <a:srgbClr val="000000"/>
                </a:solidFill>
                <a:latin typeface="Arial" pitchFamily="34" charset="0"/>
              </a:rPr>
              <a:t>volts/división </a:t>
            </a:r>
            <a:r>
              <a:rPr lang="es-AR" dirty="0" smtClean="0">
                <a:solidFill>
                  <a:srgbClr val="000000"/>
                </a:solidFill>
                <a:latin typeface="Arial" pitchFamily="34" charset="0"/>
              </a:rPr>
              <a:t>del osciloscopio que se muestra en la esquina superior izquierda de la pantalla. En este ejemplo, puesto que la escala vertical del osciloscopio se establece en 1 V/</a:t>
            </a:r>
            <a:r>
              <a:rPr lang="es-AR" dirty="0" err="1" smtClean="0">
                <a:solidFill>
                  <a:srgbClr val="000000"/>
                </a:solidFill>
                <a:latin typeface="Arial" pitchFamily="34" charset="0"/>
              </a:rPr>
              <a:t>div</a:t>
            </a:r>
            <a:r>
              <a:rPr lang="es-AR" dirty="0" smtClean="0">
                <a:solidFill>
                  <a:srgbClr val="000000"/>
                </a:solidFill>
                <a:latin typeface="Arial" pitchFamily="34" charset="0"/>
              </a:rPr>
              <a:t>, </a:t>
            </a:r>
            <a:r>
              <a:rPr lang="es-AR" dirty="0" smtClean="0">
                <a:solidFill>
                  <a:srgbClr val="000000"/>
                </a:solidFill>
                <a:latin typeface="Arial" pitchFamily="34" charset="0"/>
              </a:rPr>
              <a:t>el voltaje</a:t>
            </a:r>
            <a:r>
              <a:rPr lang="es-AR" baseline="0" dirty="0" smtClean="0">
                <a:solidFill>
                  <a:srgbClr val="000000"/>
                </a:solidFill>
                <a:latin typeface="Arial" pitchFamily="34" charset="0"/>
              </a:rPr>
              <a:t> </a:t>
            </a:r>
            <a:r>
              <a:rPr lang="es-AR" dirty="0" smtClean="0">
                <a:solidFill>
                  <a:srgbClr val="000000"/>
                </a:solidFill>
                <a:latin typeface="Arial" pitchFamily="34" charset="0"/>
              </a:rPr>
              <a:t>delta </a:t>
            </a:r>
            <a:r>
              <a:rPr lang="es-AR" dirty="0" smtClean="0">
                <a:solidFill>
                  <a:srgbClr val="000000"/>
                </a:solidFill>
                <a:latin typeface="Arial" pitchFamily="34" charset="0"/>
              </a:rPr>
              <a:t>entre las líneas de cuadrícula </a:t>
            </a:r>
            <a:r>
              <a:rPr lang="es-AR" dirty="0" smtClean="0">
                <a:solidFill>
                  <a:srgbClr val="000000"/>
                </a:solidFill>
                <a:latin typeface="Arial" pitchFamily="34" charset="0"/>
              </a:rPr>
              <a:t>vertical es </a:t>
            </a:r>
            <a:r>
              <a:rPr lang="es-AR" dirty="0" smtClean="0">
                <a:solidFill>
                  <a:srgbClr val="000000"/>
                </a:solidFill>
                <a:latin typeface="Arial" pitchFamily="34" charset="0"/>
              </a:rPr>
              <a:t>de 1 voltio. Y la máxima amplitud pico a pico que posiblemente puede medir el osciloscopio en este ajuste (1 V/</a:t>
            </a:r>
            <a:r>
              <a:rPr lang="es-AR" dirty="0" err="1" smtClean="0">
                <a:solidFill>
                  <a:srgbClr val="000000"/>
                </a:solidFill>
                <a:latin typeface="Arial" pitchFamily="34" charset="0"/>
              </a:rPr>
              <a:t>div</a:t>
            </a:r>
            <a:r>
              <a:rPr lang="es-AR" dirty="0" smtClean="0">
                <a:solidFill>
                  <a:srgbClr val="000000"/>
                </a:solidFill>
                <a:latin typeface="Arial" pitchFamily="34" charset="0"/>
              </a:rPr>
              <a:t>) es de 8 </a:t>
            </a:r>
            <a:r>
              <a:rPr lang="es-AR" dirty="0" err="1" smtClean="0">
                <a:solidFill>
                  <a:srgbClr val="000000"/>
                </a:solidFill>
                <a:latin typeface="Arial" pitchFamily="34" charset="0"/>
              </a:rPr>
              <a:t>Vpp</a:t>
            </a:r>
            <a:r>
              <a:rPr lang="es-AR" dirty="0" smtClean="0">
                <a:solidFill>
                  <a:srgbClr val="000000"/>
                </a:solidFill>
                <a:latin typeface="Arial" pitchFamily="34" charset="0"/>
              </a:rPr>
              <a:t> (8 divisiones x 1 V/</a:t>
            </a:r>
            <a:r>
              <a:rPr lang="es-AR" dirty="0" err="1" smtClean="0">
                <a:solidFill>
                  <a:srgbClr val="000000"/>
                </a:solidFill>
                <a:latin typeface="Arial" pitchFamily="34" charset="0"/>
              </a:rPr>
              <a:t>div</a:t>
            </a:r>
            <a:r>
              <a:rPr lang="es-AR" dirty="0" smtClean="0">
                <a:solidFill>
                  <a:srgbClr val="000000"/>
                </a:solidFill>
                <a:latin typeface="Arial" pitchFamily="34" charset="0"/>
              </a:rPr>
              <a:t>).</a:t>
            </a:r>
          </a:p>
          <a:p>
            <a:pPr eaLnBrk="1" hangingPunct="1">
              <a:spcBef>
                <a:spcPts val="425"/>
              </a:spcBef>
            </a:pPr>
            <a:r>
              <a:rPr lang="es-AR" dirty="0" smtClean="0">
                <a:solidFill>
                  <a:srgbClr val="000000"/>
                </a:solidFill>
                <a:latin typeface="Arial" pitchFamily="34" charset="0"/>
              </a:rPr>
              <a:t>En el eje horizontal hay 10 divisiones horizontales. Cada división horizontal, o el espaciado entre cada línea </a:t>
            </a:r>
            <a:r>
              <a:rPr lang="es-AR" dirty="0" smtClean="0">
                <a:solidFill>
                  <a:srgbClr val="000000"/>
                </a:solidFill>
                <a:latin typeface="Arial" pitchFamily="34" charset="0"/>
              </a:rPr>
              <a:t>horizontal de </a:t>
            </a:r>
            <a:r>
              <a:rPr lang="es-AR" dirty="0" smtClean="0">
                <a:solidFill>
                  <a:srgbClr val="000000"/>
                </a:solidFill>
                <a:latin typeface="Arial" pitchFamily="34" charset="0"/>
              </a:rPr>
              <a:t>la retícula, es igual al ajuste </a:t>
            </a:r>
            <a:r>
              <a:rPr lang="es-AR" dirty="0" err="1" smtClean="0">
                <a:solidFill>
                  <a:srgbClr val="000000"/>
                </a:solidFill>
                <a:latin typeface="Arial" pitchFamily="34" charset="0"/>
              </a:rPr>
              <a:t>seg</a:t>
            </a:r>
            <a:r>
              <a:rPr lang="es-AR" dirty="0" smtClean="0">
                <a:solidFill>
                  <a:srgbClr val="000000"/>
                </a:solidFill>
                <a:latin typeface="Arial" pitchFamily="34" charset="0"/>
              </a:rPr>
              <a:t>/división del osciloscopio. Esto se muestra cerca de la esquina superior derecha de la pantalla del osciloscopio. En este ejemplo, puesto que la escala horizontal del osciloscopio se establece en 1 µs/</a:t>
            </a:r>
            <a:r>
              <a:rPr lang="es-AR" dirty="0" err="1" smtClean="0">
                <a:solidFill>
                  <a:srgbClr val="000000"/>
                </a:solidFill>
                <a:latin typeface="Arial" pitchFamily="34" charset="0"/>
              </a:rPr>
              <a:t>div</a:t>
            </a:r>
            <a:r>
              <a:rPr lang="es-AR" dirty="0" smtClean="0">
                <a:solidFill>
                  <a:srgbClr val="000000"/>
                </a:solidFill>
                <a:latin typeface="Arial" pitchFamily="34" charset="0"/>
              </a:rPr>
              <a:t>, el tiempo delta entre las líneas de la cuadrícula </a:t>
            </a:r>
            <a:r>
              <a:rPr lang="es-AR" dirty="0" smtClean="0">
                <a:solidFill>
                  <a:srgbClr val="000000"/>
                </a:solidFill>
                <a:latin typeface="Arial" pitchFamily="34" charset="0"/>
              </a:rPr>
              <a:t>horizontal es </a:t>
            </a:r>
            <a:r>
              <a:rPr lang="es-AR" dirty="0" smtClean="0">
                <a:solidFill>
                  <a:srgbClr val="000000"/>
                </a:solidFill>
                <a:latin typeface="Arial" pitchFamily="34" charset="0"/>
              </a:rPr>
              <a:t>de 1 µs/</a:t>
            </a:r>
            <a:r>
              <a:rPr lang="es-AR" dirty="0" err="1" smtClean="0">
                <a:solidFill>
                  <a:srgbClr val="000000"/>
                </a:solidFill>
                <a:latin typeface="Arial" pitchFamily="34" charset="0"/>
              </a:rPr>
              <a:t>div</a:t>
            </a:r>
            <a:r>
              <a:rPr lang="es-AR" dirty="0" smtClean="0">
                <a:solidFill>
                  <a:srgbClr val="000000"/>
                </a:solidFill>
                <a:latin typeface="Arial" pitchFamily="34" charset="0"/>
              </a:rPr>
              <a:t>. Y el tiempo máximo que se puede medir a través de la pantalla del osciloscopio es de 10 microsegundos (10 divisiones x 1 µ</a:t>
            </a:r>
            <a:r>
              <a:rPr lang="es-AR" dirty="0" err="1" smtClean="0">
                <a:solidFill>
                  <a:srgbClr val="000000"/>
                </a:solidFill>
                <a:latin typeface="Arial" pitchFamily="34" charset="0"/>
              </a:rPr>
              <a:t>sec</a:t>
            </a:r>
            <a:r>
              <a:rPr lang="es-AR" dirty="0" smtClean="0">
                <a:solidFill>
                  <a:srgbClr val="000000"/>
                </a:solidFill>
                <a:latin typeface="Arial" pitchFamily="34" charset="0"/>
              </a:rPr>
              <a:t>/</a:t>
            </a:r>
            <a:r>
              <a:rPr lang="es-AR" dirty="0" err="1" smtClean="0">
                <a:solidFill>
                  <a:srgbClr val="000000"/>
                </a:solidFill>
                <a:latin typeface="Arial" pitchFamily="34" charset="0"/>
              </a:rPr>
              <a:t>div</a:t>
            </a:r>
            <a:r>
              <a:rPr lang="es-AR" dirty="0" smtClean="0">
                <a:solidFill>
                  <a:srgbClr val="000000"/>
                </a:solidFill>
                <a:latin typeface="Arial" pitchFamily="34" charset="0"/>
              </a:rPr>
              <a:t>).</a:t>
            </a:r>
          </a:p>
        </p:txBody>
      </p:sp>
      <p:sp>
        <p:nvSpPr>
          <p:cNvPr id="30723" name="Slide Number Placeholder 3"/>
          <p:cNvSpPr>
            <a:spLocks noGrp="1"/>
          </p:cNvSpPr>
          <p:nvPr>
            <p:ph type="sldNum" sz="quarter" idx="5"/>
          </p:nvPr>
        </p:nvSpPr>
        <p:spPr>
          <a:noFill/>
        </p:spPr>
        <p:txBody>
          <a:bodyPr/>
          <a:lstStyle/>
          <a:p>
            <a:fld id="{E27C871D-42FA-405F-A05A-13A2484FC619}"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eaLnBrk="1" hangingPunct="1">
              <a:spcBef>
                <a:spcPts val="425"/>
              </a:spcBef>
            </a:pPr>
            <a:r>
              <a:rPr lang="es-AR" b="1" dirty="0" smtClean="0">
                <a:solidFill>
                  <a:srgbClr val="000000"/>
                </a:solidFill>
                <a:latin typeface="Arial" pitchFamily="34" charset="0"/>
              </a:rPr>
              <a:t>Cómo realizar mediciones por estimación visual</a:t>
            </a:r>
          </a:p>
          <a:p>
            <a:pPr eaLnBrk="1" hangingPunct="1">
              <a:spcBef>
                <a:spcPts val="425"/>
              </a:spcBef>
            </a:pPr>
            <a:r>
              <a:rPr lang="es-AR" dirty="0" smtClean="0">
                <a:solidFill>
                  <a:srgbClr val="000000"/>
                </a:solidFill>
                <a:latin typeface="Arial" pitchFamily="34" charset="0"/>
              </a:rPr>
              <a:t>Hay varias maneras de hacer mediciones de </a:t>
            </a:r>
            <a:r>
              <a:rPr lang="es-AR" dirty="0" smtClean="0">
                <a:solidFill>
                  <a:srgbClr val="000000"/>
                </a:solidFill>
                <a:latin typeface="Arial" pitchFamily="34" charset="0"/>
              </a:rPr>
              <a:t>voltaje </a:t>
            </a:r>
            <a:r>
              <a:rPr lang="es-AR" dirty="0" smtClean="0">
                <a:solidFill>
                  <a:srgbClr val="000000"/>
                </a:solidFill>
                <a:latin typeface="Arial" pitchFamily="34" charset="0"/>
              </a:rPr>
              <a:t>y tiempo en la forma de onda representada, pero el método más común es la estimación visual. Los ingenieros que están familiarizados con sus osciloscopios pueden hacer estimaciones rápidas para determinar la amplitud y el tiempo de sus señales. En este ejemplo, ya que el período de la señal de entrada se repite cada cuatro divisiones y dado que la escala horizontal se establece en 1 µs/</a:t>
            </a:r>
            <a:r>
              <a:rPr lang="es-AR" dirty="0" err="1" smtClean="0">
                <a:solidFill>
                  <a:srgbClr val="000000"/>
                </a:solidFill>
                <a:latin typeface="Arial" pitchFamily="34" charset="0"/>
              </a:rPr>
              <a:t>div</a:t>
            </a:r>
            <a:r>
              <a:rPr lang="es-AR" dirty="0" smtClean="0">
                <a:solidFill>
                  <a:srgbClr val="000000"/>
                </a:solidFill>
                <a:latin typeface="Arial" pitchFamily="34" charset="0"/>
              </a:rPr>
              <a:t>, se puede determinar rápidamente que el período (T) de esta señal es de aproximadamente 4 µs (4 divisiones x 1 µs/</a:t>
            </a:r>
            <a:r>
              <a:rPr lang="es-AR" dirty="0" err="1" smtClean="0">
                <a:solidFill>
                  <a:srgbClr val="000000"/>
                </a:solidFill>
                <a:latin typeface="Arial" pitchFamily="34" charset="0"/>
              </a:rPr>
              <a:t>div</a:t>
            </a:r>
            <a:r>
              <a:rPr lang="es-AR" dirty="0" smtClean="0">
                <a:solidFill>
                  <a:srgbClr val="000000"/>
                </a:solidFill>
                <a:latin typeface="Arial" pitchFamily="34" charset="0"/>
              </a:rPr>
              <a:t>), y por lo tanto la frecuencia es 250 </a:t>
            </a:r>
            <a:r>
              <a:rPr lang="es-AR" dirty="0" err="1" smtClean="0">
                <a:solidFill>
                  <a:srgbClr val="000000"/>
                </a:solidFill>
                <a:latin typeface="Arial" pitchFamily="34" charset="0"/>
              </a:rPr>
              <a:t>kHz</a:t>
            </a:r>
            <a:r>
              <a:rPr lang="es-AR" dirty="0" smtClean="0">
                <a:solidFill>
                  <a:srgbClr val="000000"/>
                </a:solidFill>
                <a:latin typeface="Arial" pitchFamily="34" charset="0"/>
              </a:rPr>
              <a:t> (</a:t>
            </a:r>
            <a:r>
              <a:rPr lang="es-AR" dirty="0" err="1" smtClean="0">
                <a:solidFill>
                  <a:srgbClr val="000000"/>
                </a:solidFill>
                <a:latin typeface="Arial" pitchFamily="34" charset="0"/>
              </a:rPr>
              <a:t>Frec</a:t>
            </a:r>
            <a:r>
              <a:rPr lang="es-AR" dirty="0" smtClean="0">
                <a:solidFill>
                  <a:srgbClr val="000000"/>
                </a:solidFill>
                <a:latin typeface="Arial" pitchFamily="34" charset="0"/>
              </a:rPr>
              <a:t> = 1/T).</a:t>
            </a:r>
          </a:p>
          <a:p>
            <a:pPr eaLnBrk="1" hangingPunct="1">
              <a:spcBef>
                <a:spcPts val="425"/>
              </a:spcBef>
            </a:pPr>
            <a:r>
              <a:rPr lang="es-AR" dirty="0" smtClean="0">
                <a:solidFill>
                  <a:srgbClr val="000000"/>
                </a:solidFill>
                <a:latin typeface="Arial" pitchFamily="34" charset="0"/>
              </a:rPr>
              <a:t>Para determinar la amplitud de pico a pico de esta señal podemos ver que esta forma de onda se expande verticalmente aproximadamente en 6 divisiones a 1 V/</a:t>
            </a:r>
            <a:r>
              <a:rPr lang="es-AR" dirty="0" err="1" smtClean="0">
                <a:solidFill>
                  <a:srgbClr val="000000"/>
                </a:solidFill>
                <a:latin typeface="Arial" pitchFamily="34" charset="0"/>
              </a:rPr>
              <a:t>div</a:t>
            </a:r>
            <a:r>
              <a:rPr lang="es-AR" dirty="0" smtClean="0">
                <a:solidFill>
                  <a:srgbClr val="000000"/>
                </a:solidFill>
                <a:latin typeface="Arial" pitchFamily="34" charset="0"/>
              </a:rPr>
              <a:t>, por lo que la amplitud de pico a pico es de aproximadamente 6 </a:t>
            </a:r>
            <a:r>
              <a:rPr lang="es-AR" dirty="0" err="1" smtClean="0">
                <a:solidFill>
                  <a:srgbClr val="000000"/>
                </a:solidFill>
                <a:latin typeface="Arial" pitchFamily="34" charset="0"/>
              </a:rPr>
              <a:t>Vpp</a:t>
            </a:r>
            <a:r>
              <a:rPr lang="es-AR" dirty="0" smtClean="0">
                <a:solidFill>
                  <a:srgbClr val="000000"/>
                </a:solidFill>
                <a:latin typeface="Arial" pitchFamily="34" charset="0"/>
              </a:rPr>
              <a:t> (6 divisiones x 1 V/</a:t>
            </a:r>
            <a:r>
              <a:rPr lang="es-AR" dirty="0" err="1" smtClean="0">
                <a:solidFill>
                  <a:srgbClr val="000000"/>
                </a:solidFill>
                <a:latin typeface="Arial" pitchFamily="34" charset="0"/>
              </a:rPr>
              <a:t>div</a:t>
            </a:r>
            <a:r>
              <a:rPr lang="es-AR" dirty="0" smtClean="0">
                <a:solidFill>
                  <a:srgbClr val="000000"/>
                </a:solidFill>
                <a:latin typeface="Arial" pitchFamily="34" charset="0"/>
              </a:rPr>
              <a:t>). </a:t>
            </a:r>
          </a:p>
          <a:p>
            <a:pPr eaLnBrk="1" hangingPunct="1">
              <a:spcBef>
                <a:spcPts val="425"/>
              </a:spcBef>
            </a:pPr>
            <a:r>
              <a:rPr lang="es-AR" dirty="0" smtClean="0">
                <a:solidFill>
                  <a:srgbClr val="000000"/>
                </a:solidFill>
                <a:latin typeface="Arial" pitchFamily="34" charset="0"/>
              </a:rPr>
              <a:t>Para medir la </a:t>
            </a:r>
            <a:r>
              <a:rPr lang="es-AR" dirty="0" smtClean="0">
                <a:solidFill>
                  <a:srgbClr val="000000"/>
                </a:solidFill>
                <a:latin typeface="Arial" pitchFamily="34" charset="0"/>
              </a:rPr>
              <a:t>voltaje </a:t>
            </a:r>
            <a:r>
              <a:rPr lang="es-AR" dirty="0" smtClean="0">
                <a:solidFill>
                  <a:srgbClr val="000000"/>
                </a:solidFill>
                <a:latin typeface="Arial" pitchFamily="34" charset="0"/>
              </a:rPr>
              <a:t>máxima absoluta de la señal, primero debemos ubicar el indicador/ícono de tierra en el lado izquierdo de la retícula. Este punto define el nivel de 0 V. A continuación, podemos ver que la amplitud de pico positivo (</a:t>
            </a:r>
            <a:r>
              <a:rPr lang="es-AR" dirty="0" err="1" smtClean="0">
                <a:solidFill>
                  <a:srgbClr val="000000"/>
                </a:solidFill>
                <a:latin typeface="Arial" pitchFamily="34" charset="0"/>
              </a:rPr>
              <a:t>Vmáx</a:t>
            </a:r>
            <a:r>
              <a:rPr lang="es-AR" dirty="0" smtClean="0">
                <a:solidFill>
                  <a:srgbClr val="000000"/>
                </a:solidFill>
                <a:latin typeface="Arial" pitchFamily="34" charset="0"/>
              </a:rPr>
              <a:t>) de esta señal es de aproximadamente 4 divisiones por encima del indicador de tierra, y por lo tanto la </a:t>
            </a:r>
            <a:r>
              <a:rPr lang="es-AR" dirty="0" smtClean="0">
                <a:solidFill>
                  <a:srgbClr val="000000"/>
                </a:solidFill>
                <a:latin typeface="Arial" pitchFamily="34" charset="0"/>
              </a:rPr>
              <a:t>voltaje </a:t>
            </a:r>
            <a:r>
              <a:rPr lang="es-AR" dirty="0" smtClean="0">
                <a:solidFill>
                  <a:srgbClr val="000000"/>
                </a:solidFill>
                <a:latin typeface="Arial" pitchFamily="34" charset="0"/>
              </a:rPr>
              <a:t>de pico positivo de esta señal es de aproximadamente +4 V por encima del valor de tierra (4 divisiones x 1 V/</a:t>
            </a:r>
            <a:r>
              <a:rPr lang="es-AR" dirty="0" err="1" smtClean="0">
                <a:solidFill>
                  <a:srgbClr val="000000"/>
                </a:solidFill>
                <a:latin typeface="Arial" pitchFamily="34" charset="0"/>
              </a:rPr>
              <a:t>div</a:t>
            </a:r>
            <a:r>
              <a:rPr lang="es-AR" dirty="0" smtClean="0">
                <a:solidFill>
                  <a:srgbClr val="000000"/>
                </a:solidFill>
                <a:latin typeface="Arial" pitchFamily="34" charset="0"/>
              </a:rPr>
              <a:t>). </a:t>
            </a:r>
          </a:p>
          <a:p>
            <a:pPr eaLnBrk="1" hangingPunct="1">
              <a:spcBef>
                <a:spcPts val="425"/>
              </a:spcBef>
            </a:pPr>
            <a:r>
              <a:rPr lang="es-AR" dirty="0" smtClean="0">
                <a:solidFill>
                  <a:srgbClr val="000000"/>
                </a:solidFill>
                <a:latin typeface="Arial" pitchFamily="34" charset="0"/>
              </a:rPr>
              <a:t>Ahora, determinemos la amplitud de pico negativa (</a:t>
            </a:r>
            <a:r>
              <a:rPr lang="es-AR" dirty="0" err="1" smtClean="0">
                <a:solidFill>
                  <a:srgbClr val="000000"/>
                </a:solidFill>
                <a:latin typeface="Arial" pitchFamily="34" charset="0"/>
              </a:rPr>
              <a:t>Vmín</a:t>
            </a:r>
            <a:r>
              <a:rPr lang="es-AR" dirty="0" smtClean="0">
                <a:solidFill>
                  <a:srgbClr val="000000"/>
                </a:solidFill>
                <a:latin typeface="Arial" pitchFamily="34" charset="0"/>
              </a:rPr>
              <a:t>) de esta señal. </a:t>
            </a:r>
          </a:p>
        </p:txBody>
      </p:sp>
      <p:sp>
        <p:nvSpPr>
          <p:cNvPr id="32771" name="Slide Number Placeholder 3"/>
          <p:cNvSpPr>
            <a:spLocks noGrp="1"/>
          </p:cNvSpPr>
          <p:nvPr>
            <p:ph type="sldNum" sz="quarter" idx="5"/>
          </p:nvPr>
        </p:nvSpPr>
        <p:spPr>
          <a:noFill/>
        </p:spPr>
        <p:txBody>
          <a:bodyPr/>
          <a:lstStyle/>
          <a:p>
            <a:fld id="{40C33BA4-F38A-44CD-B1E2-DDF63FDD1194}"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_two-tone_revised_5-16_cir6"/>
          <p:cNvPicPr>
            <a:picLocks noChangeAspect="1" noChangeArrowheads="1"/>
          </p:cNvPicPr>
          <p:nvPr/>
        </p:nvPicPr>
        <p:blipFill>
          <a:blip r:embed="rId2" cstate="print"/>
          <a:srcRect/>
          <a:stretch>
            <a:fillRect/>
          </a:stretch>
        </p:blipFill>
        <p:spPr bwMode="auto">
          <a:xfrm>
            <a:off x="0" y="6229350"/>
            <a:ext cx="9906000" cy="628650"/>
          </a:xfrm>
          <a:prstGeom prst="rect">
            <a:avLst/>
          </a:prstGeom>
          <a:noFill/>
          <a:ln w="9525">
            <a:noFill/>
            <a:miter lim="800000"/>
            <a:headEnd/>
            <a:tailEnd/>
          </a:ln>
        </p:spPr>
      </p:pic>
      <p:pic>
        <p:nvPicPr>
          <p:cNvPr id="5" name="Picture 8" descr="spark-385_150"/>
          <p:cNvPicPr>
            <a:picLocks noChangeAspect="1" noChangeArrowheads="1"/>
          </p:cNvPicPr>
          <p:nvPr/>
        </p:nvPicPr>
        <p:blipFill>
          <a:blip r:embed="rId3" cstate="print"/>
          <a:srcRect/>
          <a:stretch>
            <a:fillRect/>
          </a:stretch>
        </p:blipFill>
        <p:spPr bwMode="auto">
          <a:xfrm>
            <a:off x="4737100" y="6376988"/>
            <a:ext cx="2019300" cy="414337"/>
          </a:xfrm>
          <a:prstGeom prst="rect">
            <a:avLst/>
          </a:prstGeom>
          <a:noFill/>
          <a:ln w="9525">
            <a:noFill/>
            <a:miter lim="800000"/>
            <a:headEnd/>
            <a:tailEnd/>
          </a:ln>
        </p:spPr>
      </p:pic>
      <p:sp>
        <p:nvSpPr>
          <p:cNvPr id="7170" name="Rectangle 2"/>
          <p:cNvSpPr>
            <a:spLocks noGrp="1" noChangeArrowheads="1"/>
          </p:cNvSpPr>
          <p:nvPr>
            <p:ph type="subTitle" sz="quarter" idx="1"/>
          </p:nvPr>
        </p:nvSpPr>
        <p:spPr bwMode="auto">
          <a:xfrm>
            <a:off x="5200650" y="1277938"/>
            <a:ext cx="4457700" cy="2151062"/>
          </a:xfrm>
        </p:spPr>
        <p:txBody>
          <a:bodyPr/>
          <a:lstStyle>
            <a:lvl1pPr>
              <a:lnSpc>
                <a:spcPct val="116000"/>
              </a:lnSpc>
              <a:spcAft>
                <a:spcPct val="0"/>
              </a:spcAft>
              <a:defRPr/>
            </a:lvl1pPr>
          </a:lstStyle>
          <a:p>
            <a:r>
              <a:rPr lang="en-US" altLang="en-US"/>
              <a:t>Click to edit Master subtitle style</a:t>
            </a:r>
          </a:p>
        </p:txBody>
      </p:sp>
      <p:sp>
        <p:nvSpPr>
          <p:cNvPr id="7171" name="Rectangle 3"/>
          <p:cNvSpPr>
            <a:spLocks noGrp="1" noChangeArrowheads="1"/>
          </p:cNvSpPr>
          <p:nvPr>
            <p:ph type="ctrTitle"/>
          </p:nvPr>
        </p:nvSpPr>
        <p:spPr>
          <a:xfrm>
            <a:off x="247650" y="1271588"/>
            <a:ext cx="4457700" cy="2157412"/>
          </a:xfrm>
        </p:spPr>
        <p:txBody>
          <a:bodyPr/>
          <a:lstStyle>
            <a:lvl1pPr algn="r">
              <a:defRPr/>
            </a:lvl1pPr>
          </a:lstStyle>
          <a:p>
            <a:r>
              <a:rPr lang="en-US" altLang="en-US"/>
              <a:t>Click to edit Master title style</a:t>
            </a:r>
          </a:p>
        </p:txBody>
      </p:sp>
      <p:sp>
        <p:nvSpPr>
          <p:cNvPr id="6" name="Rectangle 5"/>
          <p:cNvSpPr>
            <a:spLocks noGrp="1" noChangeArrowheads="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7" name="Rectangle 6"/>
          <p:cNvSpPr>
            <a:spLocks noGrp="1" noChangeArrowheads="1"/>
          </p:cNvSpPr>
          <p:nvPr>
            <p:ph type="dt" sz="half" idx="11"/>
          </p:nvPr>
        </p:nvSpPr>
        <p:spPr/>
        <p:txBody>
          <a:bodyPr/>
          <a:lstStyle>
            <a:lvl1pPr>
              <a:defRPr/>
            </a:lvl1pPr>
          </a:lstStyle>
          <a:p>
            <a:pPr>
              <a:defRPr/>
            </a:pPr>
            <a:r>
              <a:rPr lang="en-US"/>
              <a:t>March 2010</a:t>
            </a:r>
          </a:p>
        </p:txBody>
      </p:sp>
      <p:sp>
        <p:nvSpPr>
          <p:cNvPr id="8" name="Rectangle 7"/>
          <p:cNvSpPr>
            <a:spLocks noGrp="1" noChangeArrowheads="1"/>
          </p:cNvSpPr>
          <p:nvPr>
            <p:ph type="sldNum" sz="quarter" idx="12"/>
          </p:nvPr>
        </p:nvSpPr>
        <p:spPr/>
        <p:txBody>
          <a:bodyPr/>
          <a:lstStyle>
            <a:lvl1pPr>
              <a:defRPr/>
            </a:lvl1pPr>
          </a:lstStyle>
          <a:p>
            <a:pPr>
              <a:defRPr/>
            </a:pPr>
            <a:r>
              <a:rPr lang="en-US"/>
              <a:t>Page </a:t>
            </a:r>
            <a:fld id="{074D6FB3-30A2-4931-A6BF-74CAFBFF6D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Serial Applications </a:t>
            </a:r>
          </a:p>
        </p:txBody>
      </p:sp>
      <p:sp>
        <p:nvSpPr>
          <p:cNvPr id="5" name="Date Placeholder 4"/>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20B98D96-7E0F-43F7-AC65-BB841F515D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9115" y="227013"/>
            <a:ext cx="2352675"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5931" y="227013"/>
            <a:ext cx="6898084"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Serial Applications </a:t>
            </a:r>
          </a:p>
        </p:txBody>
      </p:sp>
      <p:sp>
        <p:nvSpPr>
          <p:cNvPr id="5" name="Date Placeholder 4"/>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59F50442-0CE7-456E-9320-D441935EE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5" name="Date Placeholder 4"/>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DA3C7A34-62D5-4C58-BD0E-9C321E7CA6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5" name="Date Placeholder 4"/>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23EE065E-A839-4441-A691-E56F568610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5931" y="1266825"/>
            <a:ext cx="46228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831" y="1266825"/>
            <a:ext cx="4624519"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6" name="Date Placeholder 5"/>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Page </a:t>
            </a:r>
            <a:fld id="{B4922F15-03D5-4F02-9278-EC927A7CB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8" name="Date Placeholder 7"/>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t>Page </a:t>
            </a:r>
            <a:fld id="{1049DA8F-79B0-40A8-91EF-5CC02A13B0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4" name="Date Placeholder 3"/>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Page </a:t>
            </a:r>
            <a:fld id="{FF87B2B9-EE07-41C5-A35B-5AA424EA81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3" name="Date Placeholder 2"/>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t>Page </a:t>
            </a:r>
            <a:fld id="{BBDDB5DB-202A-49CA-9494-670226CBA4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Serial Applications </a:t>
            </a:r>
          </a:p>
        </p:txBody>
      </p:sp>
      <p:sp>
        <p:nvSpPr>
          <p:cNvPr id="6" name="Date Placeholder 5"/>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Page </a:t>
            </a:r>
            <a:fld id="{F8E6BFDE-416A-4234-ADB9-FEEB83E134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Serial </a:t>
            </a:r>
            <a:r>
              <a:rPr lang="en-US" smtClean="0"/>
              <a:t>Applications</a:t>
            </a:r>
            <a:endParaRPr lang="en-US"/>
          </a:p>
        </p:txBody>
      </p:sp>
      <p:sp>
        <p:nvSpPr>
          <p:cNvPr id="6" name="Date Placeholder 5"/>
          <p:cNvSpPr>
            <a:spLocks noGrp="1"/>
          </p:cNvSpPr>
          <p:nvPr>
            <p:ph type="dt" sz="half" idx="11"/>
          </p:nvPr>
        </p:nvSpPr>
        <p:spPr/>
        <p:txBody>
          <a:bodyPr/>
          <a:lstStyle>
            <a:lvl1pPr>
              <a:defRPr/>
            </a:lvl1pPr>
          </a:lstStyle>
          <a:p>
            <a:pPr>
              <a:defRPr/>
            </a:pPr>
            <a:r>
              <a:rPr lang="en-US"/>
              <a:t>March 2010</a:t>
            </a:r>
          </a:p>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t>Page </a:t>
            </a:r>
            <a:fld id="{6B60849F-9BF5-4D01-A55A-124DFABB31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ter_two-tone_revised_5-16_cir6"/>
          <p:cNvPicPr>
            <a:picLocks noChangeAspect="1" noChangeArrowheads="1"/>
          </p:cNvPicPr>
          <p:nvPr/>
        </p:nvPicPr>
        <p:blipFill>
          <a:blip r:embed="rId13" cstate="print"/>
          <a:srcRect/>
          <a:stretch>
            <a:fillRect/>
          </a:stretch>
        </p:blipFill>
        <p:spPr bwMode="auto">
          <a:xfrm>
            <a:off x="0" y="6229350"/>
            <a:ext cx="9906000" cy="628650"/>
          </a:xfrm>
          <a:prstGeom prst="rect">
            <a:avLst/>
          </a:prstGeom>
          <a:noFill/>
          <a:ln w="9525">
            <a:noFill/>
            <a:miter lim="800000"/>
            <a:headEnd/>
            <a:tailEnd/>
          </a:ln>
        </p:spPr>
      </p:pic>
      <p:sp>
        <p:nvSpPr>
          <p:cNvPr id="1027" name="Rectangle 3"/>
          <p:cNvSpPr>
            <a:spLocks noGrp="1" noChangeArrowheads="1"/>
          </p:cNvSpPr>
          <p:nvPr>
            <p:ph type="body" idx="1"/>
          </p:nvPr>
        </p:nvSpPr>
        <p:spPr bwMode="black">
          <a:xfrm>
            <a:off x="246063" y="1266825"/>
            <a:ext cx="94122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title"/>
          </p:nvPr>
        </p:nvSpPr>
        <p:spPr bwMode="auto">
          <a:xfrm>
            <a:off x="246063" y="227013"/>
            <a:ext cx="94154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6149" name="Rectangle 5"/>
          <p:cNvSpPr>
            <a:spLocks noGrp="1" noChangeArrowheads="1"/>
          </p:cNvSpPr>
          <p:nvPr>
            <p:ph type="ftr" sz="quarter" idx="3"/>
          </p:nvPr>
        </p:nvSpPr>
        <p:spPr bwMode="white">
          <a:xfrm>
            <a:off x="7429500" y="6397625"/>
            <a:ext cx="222885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a:t>Serial Applications</a:t>
            </a:r>
          </a:p>
        </p:txBody>
      </p:sp>
      <p:sp>
        <p:nvSpPr>
          <p:cNvPr id="6150" name="Rectangle 6"/>
          <p:cNvSpPr>
            <a:spLocks noGrp="1" noChangeArrowheads="1"/>
          </p:cNvSpPr>
          <p:nvPr>
            <p:ph type="dt" sz="half" idx="2"/>
          </p:nvPr>
        </p:nvSpPr>
        <p:spPr bwMode="white">
          <a:xfrm>
            <a:off x="8172450" y="6645275"/>
            <a:ext cx="14859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a:t>March 2010</a:t>
            </a:r>
          </a:p>
          <a:p>
            <a:pPr>
              <a:defRPr/>
            </a:pPr>
            <a:endParaRPr lang="en-US"/>
          </a:p>
        </p:txBody>
      </p:sp>
      <p:sp>
        <p:nvSpPr>
          <p:cNvPr id="6151" name="Rectangle 7"/>
          <p:cNvSpPr>
            <a:spLocks noGrp="1" noChangeArrowheads="1"/>
          </p:cNvSpPr>
          <p:nvPr>
            <p:ph type="sldNum" sz="quarter" idx="4"/>
          </p:nvPr>
        </p:nvSpPr>
        <p:spPr bwMode="white">
          <a:xfrm>
            <a:off x="247650" y="6638925"/>
            <a:ext cx="6651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latin typeface="Arial" charset="0"/>
                <a:cs typeface="+mn-cs"/>
              </a:defRPr>
            </a:lvl1pPr>
          </a:lstStyle>
          <a:p>
            <a:pPr>
              <a:defRPr/>
            </a:pPr>
            <a:r>
              <a:rPr lang="en-US"/>
              <a:t>Page </a:t>
            </a:r>
            <a:fld id="{34172AA2-AFB8-4E04-8FE7-B2100746BE0E}" type="slidenum">
              <a:rPr lang="en-US"/>
              <a:pPr>
                <a:defRPr/>
              </a:pPr>
              <a:t>‹#›</a:t>
            </a:fld>
            <a:endParaRPr lang="en-US"/>
          </a:p>
        </p:txBody>
      </p:sp>
      <p:pic>
        <p:nvPicPr>
          <p:cNvPr id="1032" name="Picture 8" descr="spark-385_150"/>
          <p:cNvPicPr>
            <a:picLocks noChangeAspect="1" noChangeArrowheads="1"/>
          </p:cNvPicPr>
          <p:nvPr/>
        </p:nvPicPr>
        <p:blipFill>
          <a:blip r:embed="rId14" cstate="print"/>
          <a:srcRect/>
          <a:stretch>
            <a:fillRect/>
          </a:stretch>
        </p:blipFill>
        <p:spPr bwMode="auto">
          <a:xfrm>
            <a:off x="4737100" y="6376988"/>
            <a:ext cx="2019300"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1816100" y="1905000"/>
            <a:ext cx="6273800" cy="3732213"/>
          </a:xfrm>
          <a:prstGeom prst="rect">
            <a:avLst/>
          </a:prstGeom>
          <a:noFill/>
          <a:ln w="9525">
            <a:noFill/>
            <a:miter lim="800000"/>
            <a:headEnd/>
            <a:tailEnd/>
          </a:ln>
        </p:spPr>
      </p:pic>
      <p:sp>
        <p:nvSpPr>
          <p:cNvPr id="4098" name="Rectangle 2"/>
          <p:cNvSpPr>
            <a:spLocks noGrp="1" noChangeArrowheads="1"/>
          </p:cNvSpPr>
          <p:nvPr>
            <p:ph type="ctrTitle"/>
          </p:nvPr>
        </p:nvSpPr>
        <p:spPr>
          <a:xfrm>
            <a:off x="660400" y="304800"/>
            <a:ext cx="8750300" cy="1828800"/>
          </a:xfrm>
        </p:spPr>
        <p:txBody>
          <a:bodyPr/>
          <a:lstStyle/>
          <a:p>
            <a:pPr algn="ctr">
              <a:spcBef>
                <a:spcPts val="0"/>
              </a:spcBef>
              <a:spcAft>
                <a:spcPts val="0"/>
              </a:spcAft>
              <a:defRPr/>
            </a:pPr>
            <a:r>
              <a:rPr lang="en-US" sz="3600">
                <a:solidFill>
                  <a:srgbClr val="0099CC"/>
                </a:solidFill>
                <a:effectLst>
                  <a:outerShdw blurRad="38100" dist="38100" dir="2700000" algn="tl">
                    <a:srgbClr val="C0C0C0"/>
                  </a:outerShdw>
                </a:effectLst>
              </a:rPr>
              <a:t>Fundamentos de los osciloscopios</a:t>
            </a:r>
            <a:br>
              <a:rPr lang="en-US" sz="3600">
                <a:solidFill>
                  <a:srgbClr val="0099CC"/>
                </a:solidFill>
                <a:effectLst>
                  <a:outerShdw blurRad="38100" dist="38100" dir="2700000" algn="tl">
                    <a:srgbClr val="C0C0C0"/>
                  </a:outerShdw>
                </a:effectLst>
              </a:rPr>
            </a:br>
            <a:endParaRPr lang="en-US" sz="3600">
              <a:solidFill>
                <a:srgbClr val="0099CC"/>
              </a:solidFill>
              <a:effectLst>
                <a:outerShdw blurRad="38100" dist="38100" dir="2700000" algn="tl">
                  <a:srgbClr val="C0C0C0"/>
                </a:outerShdw>
              </a:effectLst>
            </a:endParaRPr>
          </a:p>
        </p:txBody>
      </p:sp>
      <p:sp>
        <p:nvSpPr>
          <p:cNvPr id="15363" name="TextBox 3"/>
          <p:cNvSpPr txBox="1">
            <a:spLocks noChangeArrowheads="1"/>
          </p:cNvSpPr>
          <p:nvPr/>
        </p:nvSpPr>
        <p:spPr bwMode="auto">
          <a:xfrm>
            <a:off x="1935163" y="1222375"/>
            <a:ext cx="6492483" cy="400110"/>
          </a:xfrm>
          <a:prstGeom prst="rect">
            <a:avLst/>
          </a:prstGeom>
          <a:noFill/>
          <a:ln w="9525">
            <a:noFill/>
            <a:miter lim="800000"/>
            <a:headEnd/>
            <a:tailEnd/>
          </a:ln>
        </p:spPr>
        <p:txBody>
          <a:bodyPr wrap="none">
            <a:spAutoFit/>
          </a:bodyPr>
          <a:lstStyle/>
          <a:p>
            <a:r>
              <a:rPr lang="es-AR" sz="2000" b="1" i="1" dirty="0"/>
              <a:t>Para estudiantes de Ingeniería </a:t>
            </a:r>
            <a:r>
              <a:rPr lang="es-AR" sz="2000" b="1" i="1" dirty="0" smtClean="0"/>
              <a:t>Electrónica </a:t>
            </a:r>
            <a:r>
              <a:rPr lang="es-AR" sz="2000" b="1" i="1" dirty="0"/>
              <a:t>y Física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dirty="0" err="1">
                <a:solidFill>
                  <a:srgbClr val="0099CC"/>
                </a:solidFill>
                <a:effectLst>
                  <a:outerShdw blurRad="38100" dist="38100" dir="2700000" algn="tl">
                    <a:srgbClr val="C0C0C0"/>
                  </a:outerShdw>
                </a:effectLst>
              </a:rPr>
              <a:t>Cómo</a:t>
            </a:r>
            <a:r>
              <a:rPr lang="en-US" sz="3200" dirty="0">
                <a:solidFill>
                  <a:srgbClr val="0099CC"/>
                </a:solidFill>
                <a:effectLst>
                  <a:outerShdw blurRad="38100" dist="38100" dir="2700000" algn="tl">
                    <a:srgbClr val="C0C0C0"/>
                  </a:outerShdw>
                </a:effectLst>
              </a:rPr>
              <a:t> </a:t>
            </a:r>
            <a:r>
              <a:rPr lang="en-US" sz="3200" dirty="0" err="1">
                <a:solidFill>
                  <a:srgbClr val="0099CC"/>
                </a:solidFill>
                <a:effectLst>
                  <a:outerShdw blurRad="38100" dist="38100" dir="2700000" algn="tl">
                    <a:srgbClr val="C0C0C0"/>
                  </a:outerShdw>
                </a:effectLst>
              </a:rPr>
              <a:t>realizar</a:t>
            </a:r>
            <a:r>
              <a:rPr lang="en-US" sz="3200" dirty="0">
                <a:solidFill>
                  <a:srgbClr val="0099CC"/>
                </a:solidFill>
                <a:effectLst>
                  <a:outerShdw blurRad="38100" dist="38100" dir="2700000" algn="tl">
                    <a:srgbClr val="C0C0C0"/>
                  </a:outerShdw>
                </a:effectLst>
              </a:rPr>
              <a:t> </a:t>
            </a:r>
            <a:r>
              <a:rPr lang="en-US" sz="3200" dirty="0" err="1">
                <a:solidFill>
                  <a:srgbClr val="0099CC"/>
                </a:solidFill>
                <a:effectLst>
                  <a:outerShdw blurRad="38100" dist="38100" dir="2700000" algn="tl">
                    <a:srgbClr val="C0C0C0"/>
                  </a:outerShdw>
                </a:effectLst>
              </a:rPr>
              <a:t>mediciones</a:t>
            </a:r>
            <a:r>
              <a:rPr lang="en-US" sz="3200" dirty="0">
                <a:solidFill>
                  <a:srgbClr val="0099CC"/>
                </a:solidFill>
                <a:effectLst>
                  <a:outerShdw blurRad="38100" dist="38100" dir="2700000" algn="tl">
                    <a:srgbClr val="C0C0C0"/>
                  </a:outerShdw>
                </a:effectLst>
              </a:rPr>
              <a:t> con los </a:t>
            </a:r>
            <a:r>
              <a:rPr lang="en-US" sz="3200" dirty="0" err="1">
                <a:solidFill>
                  <a:srgbClr val="0099CC"/>
                </a:solidFill>
                <a:effectLst>
                  <a:outerShdw blurRad="38100" dist="38100" dir="2700000" algn="tl">
                    <a:srgbClr val="C0C0C0"/>
                  </a:outerShdw>
                </a:effectLst>
              </a:rPr>
              <a:t>cursores</a:t>
            </a:r>
            <a:endParaRPr lang="en-US" sz="3200" dirty="0">
              <a:solidFill>
                <a:srgbClr val="0099CC"/>
              </a:solidFill>
              <a:effectLst>
                <a:outerShdw blurRad="38100" dist="38100" dir="2700000" algn="tl">
                  <a:srgbClr val="C0C0C0"/>
                </a:outerShdw>
              </a:effectLst>
            </a:endParaRPr>
          </a:p>
        </p:txBody>
      </p:sp>
      <p:sp>
        <p:nvSpPr>
          <p:cNvPr id="33794" name="Rectangle 3"/>
          <p:cNvSpPr>
            <a:spLocks noGrp="1" noChangeArrowheads="1"/>
          </p:cNvSpPr>
          <p:nvPr>
            <p:ph type="body" idx="1"/>
          </p:nvPr>
        </p:nvSpPr>
        <p:spPr>
          <a:xfrm>
            <a:off x="908050" y="4724400"/>
            <a:ext cx="8337550" cy="1524000"/>
          </a:xfrm>
        </p:spPr>
        <p:txBody>
          <a:bodyPr/>
          <a:lstStyle/>
          <a:p>
            <a:pPr marL="271463" indent="-271463">
              <a:spcAft>
                <a:spcPts val="1200"/>
              </a:spcAft>
              <a:buClr>
                <a:srgbClr val="0099CC"/>
              </a:buClr>
              <a:buFont typeface="Wingdings" pitchFamily="2" charset="2"/>
              <a:buChar char="§"/>
            </a:pPr>
            <a:r>
              <a:rPr lang="es-AR" sz="2000" smtClean="0">
                <a:solidFill>
                  <a:srgbClr val="000000"/>
                </a:solidFill>
              </a:rPr>
              <a:t>Coloque manualmente los cursores X e Y en los puntos de medición deseados.</a:t>
            </a:r>
          </a:p>
          <a:p>
            <a:pPr marL="271463" indent="-271463">
              <a:spcAft>
                <a:spcPts val="1200"/>
              </a:spcAft>
              <a:buClr>
                <a:srgbClr val="0099CC"/>
              </a:buClr>
              <a:buFont typeface="Wingdings" pitchFamily="2" charset="2"/>
              <a:buChar char="§"/>
            </a:pPr>
            <a:r>
              <a:rPr lang="es-AR" sz="2000" smtClean="0">
                <a:solidFill>
                  <a:srgbClr val="000000"/>
                </a:solidFill>
              </a:rPr>
              <a:t>El osciloscopio automáticamente multiplica por los factores de escala vertical y horizontal para proporcionar mediciones absolutas y delta. </a:t>
            </a:r>
          </a:p>
        </p:txBody>
      </p:sp>
      <p:grpSp>
        <p:nvGrpSpPr>
          <p:cNvPr id="33795" name="Grupo 1"/>
          <p:cNvGrpSpPr>
            <a:grpSpLocks/>
          </p:cNvGrpSpPr>
          <p:nvPr/>
        </p:nvGrpSpPr>
        <p:grpSpPr bwMode="auto">
          <a:xfrm>
            <a:off x="742950" y="1066800"/>
            <a:ext cx="8680450" cy="3589338"/>
            <a:chOff x="742950" y="1208088"/>
            <a:chExt cx="8679789" cy="3589337"/>
          </a:xfrm>
        </p:grpSpPr>
        <p:pic>
          <p:nvPicPr>
            <p:cNvPr id="33796" name="Picture 24" descr="Cursors1.png"/>
            <p:cNvPicPr>
              <a:picLocks noChangeAspect="1"/>
            </p:cNvPicPr>
            <p:nvPr/>
          </p:nvPicPr>
          <p:blipFill>
            <a:blip r:embed="rId3" cstate="print"/>
            <a:srcRect/>
            <a:stretch>
              <a:fillRect/>
            </a:stretch>
          </p:blipFill>
          <p:spPr bwMode="auto">
            <a:xfrm>
              <a:off x="742950" y="1208088"/>
              <a:ext cx="6273800" cy="3484562"/>
            </a:xfrm>
            <a:prstGeom prst="rect">
              <a:avLst/>
            </a:prstGeom>
            <a:noFill/>
            <a:ln w="9525">
              <a:noFill/>
              <a:miter lim="800000"/>
              <a:headEnd/>
              <a:tailEnd/>
            </a:ln>
          </p:spPr>
        </p:pic>
        <p:pic>
          <p:nvPicPr>
            <p:cNvPr id="33797" name="Picture 25" descr="Fig10.PNG"/>
            <p:cNvPicPr>
              <a:picLocks noChangeAspect="1"/>
            </p:cNvPicPr>
            <p:nvPr/>
          </p:nvPicPr>
          <p:blipFill>
            <a:blip r:embed="rId4" cstate="print"/>
            <a:srcRect/>
            <a:stretch>
              <a:fillRect/>
            </a:stretch>
          </p:blipFill>
          <p:spPr bwMode="auto">
            <a:xfrm>
              <a:off x="7429500" y="1208088"/>
              <a:ext cx="1960563" cy="1428750"/>
            </a:xfrm>
            <a:prstGeom prst="rect">
              <a:avLst/>
            </a:prstGeom>
            <a:noFill/>
            <a:ln w="9525">
              <a:noFill/>
              <a:miter lim="800000"/>
              <a:headEnd/>
              <a:tailEnd/>
            </a:ln>
          </p:spPr>
        </p:pic>
        <p:sp>
          <p:nvSpPr>
            <p:cNvPr id="33798" name="TextBox 26"/>
            <p:cNvSpPr txBox="1">
              <a:spLocks noChangeArrowheads="1"/>
            </p:cNvSpPr>
            <p:nvPr/>
          </p:nvSpPr>
          <p:spPr bwMode="auto">
            <a:xfrm rot="-5400000">
              <a:off x="2286637" y="2594781"/>
              <a:ext cx="1033462" cy="304776"/>
            </a:xfrm>
            <a:prstGeom prst="rect">
              <a:avLst/>
            </a:prstGeom>
            <a:noFill/>
            <a:ln w="9525">
              <a:noFill/>
              <a:miter lim="800000"/>
              <a:headEnd/>
              <a:tailEnd/>
            </a:ln>
          </p:spPr>
          <p:txBody>
            <a:bodyPr wrap="none">
              <a:spAutoFit/>
            </a:bodyPr>
            <a:lstStyle/>
            <a:p>
              <a:r>
                <a:rPr lang="es-AR" sz="1400" b="1">
                  <a:solidFill>
                    <a:srgbClr val="FFFF00"/>
                  </a:solidFill>
                </a:rPr>
                <a:t>Cursor X1</a:t>
              </a:r>
            </a:p>
          </p:txBody>
        </p:sp>
        <p:sp>
          <p:nvSpPr>
            <p:cNvPr id="33799" name="TextBox 27"/>
            <p:cNvSpPr txBox="1">
              <a:spLocks noChangeArrowheads="1"/>
            </p:cNvSpPr>
            <p:nvPr/>
          </p:nvSpPr>
          <p:spPr bwMode="auto">
            <a:xfrm rot="-5400000">
              <a:off x="4270861" y="2950381"/>
              <a:ext cx="1033462" cy="304776"/>
            </a:xfrm>
            <a:prstGeom prst="rect">
              <a:avLst/>
            </a:prstGeom>
            <a:noFill/>
            <a:ln w="9525">
              <a:noFill/>
              <a:miter lim="800000"/>
              <a:headEnd/>
              <a:tailEnd/>
            </a:ln>
          </p:spPr>
          <p:txBody>
            <a:bodyPr wrap="none">
              <a:spAutoFit/>
            </a:bodyPr>
            <a:lstStyle/>
            <a:p>
              <a:r>
                <a:rPr lang="es-AR" sz="1400" b="1">
                  <a:solidFill>
                    <a:srgbClr val="FFFF00"/>
                  </a:solidFill>
                </a:rPr>
                <a:t>Cursor X2</a:t>
              </a:r>
            </a:p>
          </p:txBody>
        </p:sp>
        <p:sp>
          <p:nvSpPr>
            <p:cNvPr id="33800" name="TextBox 28"/>
            <p:cNvSpPr txBox="1">
              <a:spLocks noChangeArrowheads="1"/>
            </p:cNvSpPr>
            <p:nvPr/>
          </p:nvSpPr>
          <p:spPr bwMode="auto">
            <a:xfrm>
              <a:off x="3384349" y="3570288"/>
              <a:ext cx="1033384" cy="304800"/>
            </a:xfrm>
            <a:prstGeom prst="rect">
              <a:avLst/>
            </a:prstGeom>
            <a:noFill/>
            <a:ln w="9525">
              <a:noFill/>
              <a:miter lim="800000"/>
              <a:headEnd/>
              <a:tailEnd/>
            </a:ln>
          </p:spPr>
          <p:txBody>
            <a:bodyPr wrap="none">
              <a:spAutoFit/>
            </a:bodyPr>
            <a:lstStyle/>
            <a:p>
              <a:r>
                <a:rPr lang="es-AR" sz="1400" b="1">
                  <a:solidFill>
                    <a:srgbClr val="FFFF00"/>
                  </a:solidFill>
                </a:rPr>
                <a:t>Cursor Y1</a:t>
              </a:r>
            </a:p>
          </p:txBody>
        </p:sp>
        <p:sp>
          <p:nvSpPr>
            <p:cNvPr id="33801" name="TextBox 30"/>
            <p:cNvSpPr txBox="1">
              <a:spLocks noChangeArrowheads="1"/>
            </p:cNvSpPr>
            <p:nvPr/>
          </p:nvSpPr>
          <p:spPr bwMode="auto">
            <a:xfrm>
              <a:off x="2476368" y="1436688"/>
              <a:ext cx="1033384" cy="304800"/>
            </a:xfrm>
            <a:prstGeom prst="rect">
              <a:avLst/>
            </a:prstGeom>
            <a:noFill/>
            <a:ln w="9525">
              <a:noFill/>
              <a:miter lim="800000"/>
              <a:headEnd/>
              <a:tailEnd/>
            </a:ln>
          </p:spPr>
          <p:txBody>
            <a:bodyPr wrap="none">
              <a:spAutoFit/>
            </a:bodyPr>
            <a:lstStyle/>
            <a:p>
              <a:r>
                <a:rPr lang="es-AR" sz="1400" b="1">
                  <a:solidFill>
                    <a:srgbClr val="FFFF00"/>
                  </a:solidFill>
                </a:rPr>
                <a:t>Cursor Y2</a:t>
              </a:r>
            </a:p>
          </p:txBody>
        </p:sp>
        <p:sp>
          <p:nvSpPr>
            <p:cNvPr id="33802" name="Oval 33"/>
            <p:cNvSpPr>
              <a:spLocks noChangeArrowheads="1"/>
            </p:cNvSpPr>
            <p:nvPr/>
          </p:nvSpPr>
          <p:spPr bwMode="auto">
            <a:xfrm>
              <a:off x="5699390" y="2884488"/>
              <a:ext cx="1485900" cy="1295400"/>
            </a:xfrm>
            <a:prstGeom prst="ellipse">
              <a:avLst/>
            </a:prstGeom>
            <a:noFill/>
            <a:ln w="25400" algn="ctr">
              <a:solidFill>
                <a:srgbClr val="FF3300"/>
              </a:solidFill>
              <a:round/>
              <a:headEnd/>
              <a:tailEnd/>
            </a:ln>
          </p:spPr>
          <p:txBody>
            <a:bodyPr lIns="0" tIns="0" rIns="0" bIns="0"/>
            <a:lstStyle/>
            <a:p>
              <a:endParaRPr lang="es-AR"/>
            </a:p>
          </p:txBody>
        </p:sp>
        <p:sp>
          <p:nvSpPr>
            <p:cNvPr id="33803" name="Oval 35"/>
            <p:cNvSpPr>
              <a:spLocks noChangeArrowheads="1"/>
            </p:cNvSpPr>
            <p:nvPr/>
          </p:nvSpPr>
          <p:spPr bwMode="auto">
            <a:xfrm>
              <a:off x="3561689" y="4244975"/>
              <a:ext cx="3467100" cy="533400"/>
            </a:xfrm>
            <a:prstGeom prst="ellipse">
              <a:avLst/>
            </a:prstGeom>
            <a:noFill/>
            <a:ln w="25400" algn="ctr">
              <a:solidFill>
                <a:srgbClr val="FF3300"/>
              </a:solidFill>
              <a:round/>
              <a:headEnd/>
              <a:tailEnd/>
            </a:ln>
          </p:spPr>
          <p:txBody>
            <a:bodyPr lIns="0" tIns="0" rIns="0" bIns="0"/>
            <a:lstStyle/>
            <a:p>
              <a:endParaRPr lang="es-AR"/>
            </a:p>
          </p:txBody>
        </p:sp>
        <p:sp>
          <p:nvSpPr>
            <p:cNvPr id="33804" name="TextBox 36"/>
            <p:cNvSpPr txBox="1">
              <a:spLocks noChangeArrowheads="1"/>
            </p:cNvSpPr>
            <p:nvPr/>
          </p:nvSpPr>
          <p:spPr bwMode="auto">
            <a:xfrm>
              <a:off x="7310835" y="3354389"/>
              <a:ext cx="2063750" cy="338137"/>
            </a:xfrm>
            <a:prstGeom prst="rect">
              <a:avLst/>
            </a:prstGeom>
            <a:noFill/>
            <a:ln w="9525">
              <a:noFill/>
              <a:miter lim="800000"/>
              <a:headEnd/>
              <a:tailEnd/>
            </a:ln>
          </p:spPr>
          <p:txBody>
            <a:bodyPr>
              <a:spAutoFit/>
            </a:bodyPr>
            <a:lstStyle/>
            <a:p>
              <a:pPr algn="ctr"/>
              <a:r>
                <a:rPr lang="es-AR" sz="1600" b="1"/>
                <a:t>Δ Lectura</a:t>
              </a:r>
            </a:p>
          </p:txBody>
        </p:sp>
        <p:sp>
          <p:nvSpPr>
            <p:cNvPr id="33805" name="TextBox 37"/>
            <p:cNvSpPr txBox="1">
              <a:spLocks noChangeArrowheads="1"/>
            </p:cNvSpPr>
            <p:nvPr/>
          </p:nvSpPr>
          <p:spPr bwMode="auto">
            <a:xfrm>
              <a:off x="7359146" y="4216400"/>
              <a:ext cx="2063593" cy="581025"/>
            </a:xfrm>
            <a:prstGeom prst="rect">
              <a:avLst/>
            </a:prstGeom>
            <a:noFill/>
            <a:ln w="9525">
              <a:noFill/>
              <a:miter lim="800000"/>
              <a:headEnd/>
              <a:tailEnd/>
            </a:ln>
          </p:spPr>
          <p:txBody>
            <a:bodyPr>
              <a:spAutoFit/>
            </a:bodyPr>
            <a:lstStyle/>
            <a:p>
              <a:pPr algn="ctr"/>
              <a:r>
                <a:rPr lang="es-AR" sz="1600" b="1"/>
                <a:t>Lectura absoluta </a:t>
              </a:r>
            </a:p>
            <a:p>
              <a:pPr algn="ctr"/>
              <a:r>
                <a:rPr lang="es-AR" sz="1600" b="1"/>
                <a:t>V &amp; T</a:t>
              </a:r>
            </a:p>
          </p:txBody>
        </p:sp>
        <p:cxnSp>
          <p:nvCxnSpPr>
            <p:cNvPr id="33806" name="Straight Arrow Connector 39"/>
            <p:cNvCxnSpPr>
              <a:cxnSpLocks noChangeShapeType="1"/>
            </p:cNvCxnSpPr>
            <p:nvPr/>
          </p:nvCxnSpPr>
          <p:spPr bwMode="auto">
            <a:xfrm rot="10800000" flipV="1">
              <a:off x="7181850" y="3522664"/>
              <a:ext cx="495300" cy="1587"/>
            </a:xfrm>
            <a:prstGeom prst="straightConnector1">
              <a:avLst/>
            </a:prstGeom>
            <a:noFill/>
            <a:ln w="25400" algn="ctr">
              <a:solidFill>
                <a:schemeClr val="tx1"/>
              </a:solidFill>
              <a:round/>
              <a:headEnd/>
              <a:tailEnd type="arrow" w="med" len="med"/>
            </a:ln>
          </p:spPr>
        </p:cxnSp>
        <p:cxnSp>
          <p:nvCxnSpPr>
            <p:cNvPr id="33807" name="Straight Arrow Connector 41"/>
            <p:cNvCxnSpPr>
              <a:cxnSpLocks noChangeShapeType="1"/>
            </p:cNvCxnSpPr>
            <p:nvPr/>
          </p:nvCxnSpPr>
          <p:spPr bwMode="auto">
            <a:xfrm rot="10800000" flipV="1">
              <a:off x="7032229" y="4497389"/>
              <a:ext cx="495300" cy="1587"/>
            </a:xfrm>
            <a:prstGeom prst="straightConnector1">
              <a:avLst/>
            </a:prstGeom>
            <a:noFill/>
            <a:ln w="25400" algn="ctr">
              <a:solidFill>
                <a:schemeClr val="tx1"/>
              </a:solidFill>
              <a:round/>
              <a:headEnd/>
              <a:tailEnd type="arrow" w="med" len="med"/>
            </a:ln>
          </p:spPr>
        </p:cxnSp>
        <p:sp>
          <p:nvSpPr>
            <p:cNvPr id="33808" name="TextBox 42"/>
            <p:cNvSpPr txBox="1">
              <a:spLocks noChangeArrowheads="1"/>
            </p:cNvSpPr>
            <p:nvPr/>
          </p:nvSpPr>
          <p:spPr bwMode="auto">
            <a:xfrm>
              <a:off x="7346447" y="2514600"/>
              <a:ext cx="2063593" cy="581025"/>
            </a:xfrm>
            <a:prstGeom prst="rect">
              <a:avLst/>
            </a:prstGeom>
            <a:noFill/>
            <a:ln w="9525">
              <a:noFill/>
              <a:miter lim="800000"/>
              <a:headEnd/>
              <a:tailEnd/>
            </a:ln>
          </p:spPr>
          <p:txBody>
            <a:bodyPr>
              <a:spAutoFit/>
            </a:bodyPr>
            <a:lstStyle/>
            <a:p>
              <a:pPr algn="ctr"/>
              <a:r>
                <a:rPr lang="es-AR" sz="1600" b="1"/>
                <a:t>Controles del cursor</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27013"/>
            <a:ext cx="8821738" cy="992187"/>
          </a:xfrm>
        </p:spPr>
        <p:txBody>
          <a:bodyPr/>
          <a:lstStyle/>
          <a:p>
            <a:pPr algn="ctr">
              <a:spcAft>
                <a:spcPts val="388"/>
              </a:spcAft>
              <a:defRPr/>
            </a:pPr>
            <a:r>
              <a:rPr lang="es-AR" sz="3200" dirty="0" smtClean="0">
                <a:solidFill>
                  <a:srgbClr val="0099CC"/>
                </a:solidFill>
                <a:effectLst>
                  <a:outerShdw blurRad="38100" dist="38100" dir="2700000" algn="tl">
                    <a:srgbClr val="C0C0C0"/>
                  </a:outerShdw>
                </a:effectLst>
              </a:rPr>
              <a:t>Cómo realizar mediciones</a:t>
            </a:r>
            <a:r>
              <a:rPr lang="es-AR" dirty="0" smtClean="0">
                <a:solidFill>
                  <a:srgbClr val="0099CC"/>
                </a:solidFill>
                <a:effectLst>
                  <a:outerShdw blurRad="38100" dist="38100" dir="2700000" algn="tl">
                    <a:srgbClr val="C0C0C0"/>
                  </a:outerShdw>
                </a:effectLst>
              </a:rPr>
              <a:t> con las mediciones automáticas  paramétricas del osciloscopio</a:t>
            </a:r>
          </a:p>
        </p:txBody>
      </p:sp>
      <p:sp>
        <p:nvSpPr>
          <p:cNvPr id="35842" name="Rectangle 3"/>
          <p:cNvSpPr>
            <a:spLocks noGrp="1" noChangeArrowheads="1"/>
          </p:cNvSpPr>
          <p:nvPr>
            <p:ph type="body" idx="1"/>
          </p:nvPr>
        </p:nvSpPr>
        <p:spPr>
          <a:xfrm>
            <a:off x="908050" y="5257800"/>
            <a:ext cx="8337550" cy="1066800"/>
          </a:xfrm>
        </p:spPr>
        <p:txBody>
          <a:bodyPr/>
          <a:lstStyle/>
          <a:p>
            <a:pPr marL="271463" indent="-271463">
              <a:spcAft>
                <a:spcPts val="1200"/>
              </a:spcAft>
              <a:buClr>
                <a:srgbClr val="0099CC"/>
              </a:buClr>
              <a:buFont typeface="Wingdings" pitchFamily="2" charset="2"/>
              <a:buChar char="§"/>
            </a:pPr>
            <a:r>
              <a:rPr lang="es-AR" sz="2000" smtClean="0">
                <a:solidFill>
                  <a:srgbClr val="000000"/>
                </a:solidFill>
              </a:rPr>
              <a:t>Selecciona hasta 4 mediciones automáticas paramétricas con una lectura actualizada continua.</a:t>
            </a:r>
          </a:p>
        </p:txBody>
      </p:sp>
      <p:grpSp>
        <p:nvGrpSpPr>
          <p:cNvPr id="35843" name="Grupo 2"/>
          <p:cNvGrpSpPr>
            <a:grpSpLocks/>
          </p:cNvGrpSpPr>
          <p:nvPr/>
        </p:nvGrpSpPr>
        <p:grpSpPr bwMode="auto">
          <a:xfrm>
            <a:off x="1073150" y="1411288"/>
            <a:ext cx="8585200" cy="3484562"/>
            <a:chOff x="1073150" y="1411288"/>
            <a:chExt cx="8585200" cy="3484562"/>
          </a:xfrm>
        </p:grpSpPr>
        <p:pic>
          <p:nvPicPr>
            <p:cNvPr id="35844" name="Picture 15" descr="Auto Meas1.png"/>
            <p:cNvPicPr>
              <a:picLocks noChangeAspect="1"/>
            </p:cNvPicPr>
            <p:nvPr/>
          </p:nvPicPr>
          <p:blipFill>
            <a:blip r:embed="rId3" cstate="print"/>
            <a:srcRect/>
            <a:stretch>
              <a:fillRect/>
            </a:stretch>
          </p:blipFill>
          <p:spPr bwMode="auto">
            <a:xfrm>
              <a:off x="1073150" y="1411288"/>
              <a:ext cx="6273800" cy="3484562"/>
            </a:xfrm>
            <a:prstGeom prst="rect">
              <a:avLst/>
            </a:prstGeom>
            <a:noFill/>
            <a:ln w="9525">
              <a:noFill/>
              <a:miter lim="800000"/>
              <a:headEnd/>
              <a:tailEnd/>
            </a:ln>
          </p:spPr>
        </p:pic>
        <p:sp>
          <p:nvSpPr>
            <p:cNvPr id="35845" name="Oval 33"/>
            <p:cNvSpPr>
              <a:spLocks noChangeArrowheads="1"/>
            </p:cNvSpPr>
            <p:nvPr/>
          </p:nvSpPr>
          <p:spPr bwMode="auto">
            <a:xfrm>
              <a:off x="6026150" y="2960688"/>
              <a:ext cx="1485900" cy="1763712"/>
            </a:xfrm>
            <a:prstGeom prst="ellipse">
              <a:avLst/>
            </a:prstGeom>
            <a:noFill/>
            <a:ln w="25400" algn="ctr">
              <a:solidFill>
                <a:srgbClr val="FF3300"/>
              </a:solidFill>
              <a:round/>
              <a:headEnd/>
              <a:tailEnd/>
            </a:ln>
          </p:spPr>
          <p:txBody>
            <a:bodyPr lIns="0" tIns="0" rIns="0" bIns="0"/>
            <a:lstStyle/>
            <a:p>
              <a:endParaRPr lang="es-AR"/>
            </a:p>
          </p:txBody>
        </p:sp>
        <p:sp>
          <p:nvSpPr>
            <p:cNvPr id="35846" name="TextBox 36"/>
            <p:cNvSpPr txBox="1">
              <a:spLocks noChangeArrowheads="1"/>
            </p:cNvSpPr>
            <p:nvPr/>
          </p:nvSpPr>
          <p:spPr bwMode="auto">
            <a:xfrm>
              <a:off x="7594600" y="3733800"/>
              <a:ext cx="2063750" cy="338138"/>
            </a:xfrm>
            <a:prstGeom prst="rect">
              <a:avLst/>
            </a:prstGeom>
            <a:noFill/>
            <a:ln w="9525">
              <a:noFill/>
              <a:miter lim="800000"/>
              <a:headEnd/>
              <a:tailEnd/>
            </a:ln>
          </p:spPr>
          <p:txBody>
            <a:bodyPr>
              <a:spAutoFit/>
            </a:bodyPr>
            <a:lstStyle/>
            <a:p>
              <a:pPr algn="ctr"/>
              <a:r>
                <a:rPr lang="es-AR" sz="1600" b="1"/>
                <a:t>Lectura</a:t>
              </a:r>
            </a:p>
          </p:txBody>
        </p:sp>
        <p:cxnSp>
          <p:nvCxnSpPr>
            <p:cNvPr id="35847" name="Straight Arrow Connector 39"/>
            <p:cNvCxnSpPr>
              <a:cxnSpLocks noChangeShapeType="1"/>
            </p:cNvCxnSpPr>
            <p:nvPr/>
          </p:nvCxnSpPr>
          <p:spPr bwMode="auto">
            <a:xfrm rot="10800000" flipV="1">
              <a:off x="7512050" y="3886200"/>
              <a:ext cx="495300" cy="1588"/>
            </a:xfrm>
            <a:prstGeom prst="straightConnector1">
              <a:avLst/>
            </a:prstGeom>
            <a:noFill/>
            <a:ln w="25400"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Controles principales de configuración del osciloscopio</a:t>
            </a:r>
          </a:p>
        </p:txBody>
      </p:sp>
      <p:sp>
        <p:nvSpPr>
          <p:cNvPr id="37890" name="TextBox 41"/>
          <p:cNvSpPr txBox="1">
            <a:spLocks noChangeArrowheads="1"/>
          </p:cNvSpPr>
          <p:nvPr/>
        </p:nvSpPr>
        <p:spPr bwMode="auto">
          <a:xfrm>
            <a:off x="1155700" y="5562600"/>
            <a:ext cx="7842250" cy="396875"/>
          </a:xfrm>
          <a:prstGeom prst="rect">
            <a:avLst/>
          </a:prstGeom>
          <a:noFill/>
          <a:ln w="9525">
            <a:noFill/>
            <a:miter lim="800000"/>
            <a:headEnd/>
            <a:tailEnd/>
          </a:ln>
        </p:spPr>
        <p:txBody>
          <a:bodyPr>
            <a:spAutoFit/>
          </a:bodyPr>
          <a:lstStyle/>
          <a:p>
            <a:pPr algn="ctr"/>
            <a:r>
              <a:rPr lang="es-AR" sz="2000" b="1" i="1">
                <a:solidFill>
                  <a:srgbClr val="0099CC"/>
                </a:solidFill>
              </a:rPr>
              <a:t>Osciloscopios Agilent InfiniiVision 2000 &amp; 3000 de la serie X</a:t>
            </a:r>
          </a:p>
        </p:txBody>
      </p:sp>
      <p:grpSp>
        <p:nvGrpSpPr>
          <p:cNvPr id="37891" name="Grupo 1"/>
          <p:cNvGrpSpPr>
            <a:grpSpLocks/>
          </p:cNvGrpSpPr>
          <p:nvPr/>
        </p:nvGrpSpPr>
        <p:grpSpPr bwMode="auto">
          <a:xfrm>
            <a:off x="330200" y="811213"/>
            <a:ext cx="9688513" cy="4598987"/>
            <a:chOff x="330200" y="811214"/>
            <a:chExt cx="9689306" cy="4598987"/>
          </a:xfrm>
        </p:grpSpPr>
        <p:pic>
          <p:nvPicPr>
            <p:cNvPr id="37892" name="Picture 2"/>
            <p:cNvPicPr>
              <a:picLocks noChangeAspect="1" noChangeArrowheads="1"/>
            </p:cNvPicPr>
            <p:nvPr/>
          </p:nvPicPr>
          <p:blipFill>
            <a:blip r:embed="rId3" cstate="print"/>
            <a:srcRect/>
            <a:stretch>
              <a:fillRect/>
            </a:stretch>
          </p:blipFill>
          <p:spPr bwMode="auto">
            <a:xfrm>
              <a:off x="330200" y="1344613"/>
              <a:ext cx="7429500" cy="3935412"/>
            </a:xfrm>
            <a:prstGeom prst="rect">
              <a:avLst/>
            </a:prstGeom>
            <a:noFill/>
            <a:ln w="9525">
              <a:noFill/>
              <a:miter lim="800000"/>
              <a:headEnd/>
              <a:tailEnd/>
            </a:ln>
          </p:spPr>
        </p:pic>
        <p:sp>
          <p:nvSpPr>
            <p:cNvPr id="37893" name="TextBox 10"/>
            <p:cNvSpPr txBox="1">
              <a:spLocks noChangeArrowheads="1"/>
            </p:cNvSpPr>
            <p:nvPr/>
          </p:nvSpPr>
          <p:spPr bwMode="auto">
            <a:xfrm>
              <a:off x="3880141" y="811214"/>
              <a:ext cx="2394146" cy="581025"/>
            </a:xfrm>
            <a:prstGeom prst="rect">
              <a:avLst/>
            </a:prstGeom>
            <a:noFill/>
            <a:ln w="9525">
              <a:noFill/>
              <a:miter lim="800000"/>
              <a:headEnd/>
              <a:tailEnd/>
            </a:ln>
          </p:spPr>
          <p:txBody>
            <a:bodyPr>
              <a:spAutoFit/>
            </a:bodyPr>
            <a:lstStyle/>
            <a:p>
              <a:pPr algn="ctr"/>
              <a:r>
                <a:rPr lang="es-AR" sz="1600" b="1"/>
                <a:t>Escala horizontal (s/div)</a:t>
              </a:r>
            </a:p>
          </p:txBody>
        </p:sp>
        <p:sp>
          <p:nvSpPr>
            <p:cNvPr id="37894" name="TextBox 11"/>
            <p:cNvSpPr txBox="1">
              <a:spLocks noChangeArrowheads="1"/>
            </p:cNvSpPr>
            <p:nvPr/>
          </p:nvSpPr>
          <p:spPr bwMode="auto">
            <a:xfrm>
              <a:off x="5201049" y="1268414"/>
              <a:ext cx="2476703" cy="336550"/>
            </a:xfrm>
            <a:prstGeom prst="rect">
              <a:avLst/>
            </a:prstGeom>
            <a:noFill/>
            <a:ln w="9525">
              <a:noFill/>
              <a:miter lim="800000"/>
              <a:headEnd/>
              <a:tailEnd/>
            </a:ln>
          </p:spPr>
          <p:txBody>
            <a:bodyPr>
              <a:spAutoFit/>
            </a:bodyPr>
            <a:lstStyle/>
            <a:p>
              <a:pPr algn="ctr"/>
              <a:r>
                <a:rPr lang="es-AR" sz="1600" b="1"/>
                <a:t>Posición horizontal</a:t>
              </a:r>
            </a:p>
          </p:txBody>
        </p:sp>
        <p:sp>
          <p:nvSpPr>
            <p:cNvPr id="37895" name="TextBox 12"/>
            <p:cNvSpPr txBox="1">
              <a:spLocks noChangeArrowheads="1"/>
            </p:cNvSpPr>
            <p:nvPr/>
          </p:nvSpPr>
          <p:spPr bwMode="auto">
            <a:xfrm>
              <a:off x="7543006" y="3844925"/>
              <a:ext cx="2476500" cy="338138"/>
            </a:xfrm>
            <a:prstGeom prst="rect">
              <a:avLst/>
            </a:prstGeom>
            <a:noFill/>
            <a:ln w="9525">
              <a:noFill/>
              <a:miter lim="800000"/>
              <a:headEnd/>
              <a:tailEnd/>
            </a:ln>
          </p:spPr>
          <p:txBody>
            <a:bodyPr>
              <a:spAutoFit/>
            </a:bodyPr>
            <a:lstStyle/>
            <a:p>
              <a:pPr algn="ctr"/>
              <a:r>
                <a:rPr lang="es-AR" sz="1600" b="1"/>
                <a:t>Posición vertical</a:t>
              </a:r>
            </a:p>
          </p:txBody>
        </p:sp>
        <p:sp>
          <p:nvSpPr>
            <p:cNvPr id="37896" name="TextBox 13"/>
            <p:cNvSpPr txBox="1">
              <a:spLocks noChangeArrowheads="1"/>
            </p:cNvSpPr>
            <p:nvPr/>
          </p:nvSpPr>
          <p:spPr bwMode="auto">
            <a:xfrm>
              <a:off x="7685690" y="3116264"/>
              <a:ext cx="1944847" cy="581025"/>
            </a:xfrm>
            <a:prstGeom prst="rect">
              <a:avLst/>
            </a:prstGeom>
            <a:noFill/>
            <a:ln w="9525">
              <a:noFill/>
              <a:miter lim="800000"/>
              <a:headEnd/>
              <a:tailEnd/>
            </a:ln>
          </p:spPr>
          <p:txBody>
            <a:bodyPr>
              <a:spAutoFit/>
            </a:bodyPr>
            <a:lstStyle/>
            <a:p>
              <a:pPr algn="ctr"/>
              <a:r>
                <a:rPr lang="es-AR" sz="1600" b="1"/>
                <a:t>Escala vertical (V/div)</a:t>
              </a:r>
            </a:p>
          </p:txBody>
        </p:sp>
        <p:sp>
          <p:nvSpPr>
            <p:cNvPr id="37897" name="TextBox 14"/>
            <p:cNvSpPr txBox="1">
              <a:spLocks noChangeArrowheads="1"/>
            </p:cNvSpPr>
            <p:nvPr/>
          </p:nvSpPr>
          <p:spPr bwMode="auto">
            <a:xfrm>
              <a:off x="4674394" y="5072064"/>
              <a:ext cx="2476500" cy="338137"/>
            </a:xfrm>
            <a:prstGeom prst="rect">
              <a:avLst/>
            </a:prstGeom>
            <a:noFill/>
            <a:ln w="9525">
              <a:noFill/>
              <a:miter lim="800000"/>
              <a:headEnd/>
              <a:tailEnd/>
            </a:ln>
          </p:spPr>
          <p:txBody>
            <a:bodyPr>
              <a:spAutoFit/>
            </a:bodyPr>
            <a:lstStyle/>
            <a:p>
              <a:pPr algn="ctr"/>
              <a:r>
                <a:rPr lang="es-AR" sz="1600" b="1"/>
                <a:t>BNC de entrada</a:t>
              </a:r>
            </a:p>
          </p:txBody>
        </p:sp>
        <p:cxnSp>
          <p:nvCxnSpPr>
            <p:cNvPr id="37898" name="Straight Connector 16"/>
            <p:cNvCxnSpPr>
              <a:cxnSpLocks noChangeShapeType="1"/>
            </p:cNvCxnSpPr>
            <p:nvPr/>
          </p:nvCxnSpPr>
          <p:spPr bwMode="auto">
            <a:xfrm rot="5400000" flipH="1" flipV="1">
              <a:off x="4739085" y="1717675"/>
              <a:ext cx="685800" cy="0"/>
            </a:xfrm>
            <a:prstGeom prst="line">
              <a:avLst/>
            </a:prstGeom>
            <a:noFill/>
            <a:ln w="25400" algn="ctr">
              <a:solidFill>
                <a:schemeClr val="tx1"/>
              </a:solidFill>
              <a:round/>
              <a:headEnd type="oval" w="med" len="med"/>
              <a:tailEnd/>
            </a:ln>
          </p:spPr>
        </p:cxnSp>
        <p:cxnSp>
          <p:nvCxnSpPr>
            <p:cNvPr id="37899" name="Straight Connector 17"/>
            <p:cNvCxnSpPr>
              <a:cxnSpLocks noChangeShapeType="1"/>
            </p:cNvCxnSpPr>
            <p:nvPr/>
          </p:nvCxnSpPr>
          <p:spPr bwMode="auto">
            <a:xfrm rot="5400000" flipH="1" flipV="1">
              <a:off x="5699522" y="1835150"/>
              <a:ext cx="457200" cy="0"/>
            </a:xfrm>
            <a:prstGeom prst="line">
              <a:avLst/>
            </a:prstGeom>
            <a:noFill/>
            <a:ln w="25400" algn="ctr">
              <a:solidFill>
                <a:schemeClr val="tx1"/>
              </a:solidFill>
              <a:round/>
              <a:headEnd type="oval" w="med" len="med"/>
              <a:tailEnd/>
            </a:ln>
          </p:spPr>
        </p:cxnSp>
        <p:sp>
          <p:nvSpPr>
            <p:cNvPr id="37900" name="Rectangle 25"/>
            <p:cNvSpPr>
              <a:spLocks noChangeArrowheads="1"/>
            </p:cNvSpPr>
            <p:nvPr/>
          </p:nvSpPr>
          <p:spPr bwMode="auto">
            <a:xfrm>
              <a:off x="5035550" y="3249613"/>
              <a:ext cx="2476500" cy="381000"/>
            </a:xfrm>
            <a:prstGeom prst="rect">
              <a:avLst/>
            </a:prstGeom>
            <a:solidFill>
              <a:srgbClr val="FF0000">
                <a:alpha val="10980"/>
              </a:srgbClr>
            </a:solidFill>
            <a:ln w="25400" algn="ctr">
              <a:solidFill>
                <a:schemeClr val="tx1"/>
              </a:solidFill>
              <a:round/>
              <a:headEnd/>
              <a:tailEnd/>
            </a:ln>
          </p:spPr>
          <p:txBody>
            <a:bodyPr lIns="0" tIns="0" rIns="0" bIns="0"/>
            <a:lstStyle/>
            <a:p>
              <a:endParaRPr lang="es-AR"/>
            </a:p>
          </p:txBody>
        </p:sp>
        <p:sp>
          <p:nvSpPr>
            <p:cNvPr id="37901" name="Rectangle 26"/>
            <p:cNvSpPr>
              <a:spLocks noChangeArrowheads="1"/>
            </p:cNvSpPr>
            <p:nvPr/>
          </p:nvSpPr>
          <p:spPr bwMode="auto">
            <a:xfrm>
              <a:off x="5035550" y="3859213"/>
              <a:ext cx="2476500" cy="304800"/>
            </a:xfrm>
            <a:prstGeom prst="rect">
              <a:avLst/>
            </a:prstGeom>
            <a:solidFill>
              <a:srgbClr val="FF0000">
                <a:alpha val="10980"/>
              </a:srgbClr>
            </a:solidFill>
            <a:ln w="25400" algn="ctr">
              <a:solidFill>
                <a:schemeClr val="tx1"/>
              </a:solidFill>
              <a:round/>
              <a:headEnd/>
              <a:tailEnd/>
            </a:ln>
          </p:spPr>
          <p:txBody>
            <a:bodyPr lIns="0" tIns="0" rIns="0" bIns="0"/>
            <a:lstStyle/>
            <a:p>
              <a:endParaRPr lang="es-AR"/>
            </a:p>
          </p:txBody>
        </p:sp>
        <p:cxnSp>
          <p:nvCxnSpPr>
            <p:cNvPr id="37902" name="Straight Connector 31"/>
            <p:cNvCxnSpPr>
              <a:cxnSpLocks noChangeShapeType="1"/>
            </p:cNvCxnSpPr>
            <p:nvPr/>
          </p:nvCxnSpPr>
          <p:spPr bwMode="auto">
            <a:xfrm>
              <a:off x="7512050" y="3432175"/>
              <a:ext cx="330200" cy="0"/>
            </a:xfrm>
            <a:prstGeom prst="line">
              <a:avLst/>
            </a:prstGeom>
            <a:noFill/>
            <a:ln w="25400" algn="ctr">
              <a:solidFill>
                <a:schemeClr val="tx1"/>
              </a:solidFill>
              <a:round/>
              <a:headEnd/>
              <a:tailEnd/>
            </a:ln>
          </p:spPr>
        </p:cxnSp>
        <p:cxnSp>
          <p:nvCxnSpPr>
            <p:cNvPr id="37903" name="Straight Connector 32"/>
            <p:cNvCxnSpPr>
              <a:cxnSpLocks noChangeShapeType="1"/>
            </p:cNvCxnSpPr>
            <p:nvPr/>
          </p:nvCxnSpPr>
          <p:spPr bwMode="auto">
            <a:xfrm>
              <a:off x="7512050" y="4011613"/>
              <a:ext cx="330200" cy="0"/>
            </a:xfrm>
            <a:prstGeom prst="line">
              <a:avLst/>
            </a:prstGeom>
            <a:noFill/>
            <a:ln w="25400" algn="ctr">
              <a:solidFill>
                <a:schemeClr val="tx1"/>
              </a:solidFill>
              <a:round/>
              <a:headEnd/>
              <a:tailEnd/>
            </a:ln>
          </p:spPr>
        </p:cxnSp>
        <p:sp>
          <p:nvSpPr>
            <p:cNvPr id="37904" name="Right Brace 33"/>
            <p:cNvSpPr>
              <a:spLocks/>
            </p:cNvSpPr>
            <p:nvPr/>
          </p:nvSpPr>
          <p:spPr bwMode="auto">
            <a:xfrm rot="5400000">
              <a:off x="5629275" y="3608388"/>
              <a:ext cx="381000" cy="2559050"/>
            </a:xfrm>
            <a:prstGeom prst="rightBrace">
              <a:avLst>
                <a:gd name="adj1" fmla="val 8334"/>
                <a:gd name="adj2" fmla="val 50000"/>
              </a:avLst>
            </a:prstGeom>
            <a:noFill/>
            <a:ln w="25400" algn="ctr">
              <a:solidFill>
                <a:schemeClr val="tx1"/>
              </a:solidFill>
              <a:round/>
              <a:headEnd/>
              <a:tailEnd/>
            </a:ln>
          </p:spPr>
          <p:txBody>
            <a:bodyPr lIns="0" tIns="0" rIns="0" bIns="0"/>
            <a:lstStyle/>
            <a:p>
              <a:endParaRPr lang="es-AR"/>
            </a:p>
          </p:txBody>
        </p:sp>
        <p:sp>
          <p:nvSpPr>
            <p:cNvPr id="37905" name="TextBox 34"/>
            <p:cNvSpPr txBox="1">
              <a:spLocks noChangeArrowheads="1"/>
            </p:cNvSpPr>
            <p:nvPr/>
          </p:nvSpPr>
          <p:spPr bwMode="auto">
            <a:xfrm>
              <a:off x="2393950" y="1219200"/>
              <a:ext cx="2476500" cy="338138"/>
            </a:xfrm>
            <a:prstGeom prst="rect">
              <a:avLst/>
            </a:prstGeom>
            <a:noFill/>
            <a:ln w="9525">
              <a:noFill/>
              <a:miter lim="800000"/>
              <a:headEnd/>
              <a:tailEnd/>
            </a:ln>
          </p:spPr>
          <p:txBody>
            <a:bodyPr>
              <a:spAutoFit/>
            </a:bodyPr>
            <a:lstStyle/>
            <a:p>
              <a:pPr algn="ctr"/>
              <a:r>
                <a:rPr lang="es-AR" sz="1600" b="1"/>
                <a:t>Nivel de disparo</a:t>
              </a:r>
            </a:p>
          </p:txBody>
        </p:sp>
        <p:cxnSp>
          <p:nvCxnSpPr>
            <p:cNvPr id="37906" name="Straight Connector 37"/>
            <p:cNvCxnSpPr>
              <a:cxnSpLocks noChangeShapeType="1"/>
            </p:cNvCxnSpPr>
            <p:nvPr/>
          </p:nvCxnSpPr>
          <p:spPr bwMode="auto">
            <a:xfrm rot="16200000" flipV="1">
              <a:off x="4240212" y="1545432"/>
              <a:ext cx="1116013" cy="1073150"/>
            </a:xfrm>
            <a:prstGeom prst="line">
              <a:avLst/>
            </a:prstGeom>
            <a:noFill/>
            <a:ln w="25400" algn="ctr">
              <a:solidFill>
                <a:schemeClr val="tx1"/>
              </a:solidFill>
              <a:round/>
              <a:headEnd type="oval" w="med" len="med"/>
              <a:tailEnd/>
            </a:ln>
          </p:spPr>
        </p:cxnSp>
        <p:pic>
          <p:nvPicPr>
            <p:cNvPr id="37907" name="Picture 18" descr="Math1.png"/>
            <p:cNvPicPr>
              <a:picLocks noChangeAspect="1"/>
            </p:cNvPicPr>
            <p:nvPr/>
          </p:nvPicPr>
          <p:blipFill>
            <a:blip r:embed="rId4" cstate="print"/>
            <a:srcRect t="10686"/>
            <a:stretch>
              <a:fillRect/>
            </a:stretch>
          </p:blipFill>
          <p:spPr bwMode="auto">
            <a:xfrm>
              <a:off x="1238251" y="1981200"/>
              <a:ext cx="3291681" cy="1905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Cómo escalar adecuadamente la forma de onda</a:t>
            </a:r>
          </a:p>
        </p:txBody>
      </p:sp>
      <p:sp>
        <p:nvSpPr>
          <p:cNvPr id="39938" name="Rectangle 3"/>
          <p:cNvSpPr>
            <a:spLocks noGrp="1" noChangeArrowheads="1"/>
          </p:cNvSpPr>
          <p:nvPr>
            <p:ph type="body" idx="1"/>
          </p:nvPr>
        </p:nvSpPr>
        <p:spPr>
          <a:xfrm>
            <a:off x="247650" y="3657600"/>
            <a:ext cx="9658350" cy="1905000"/>
          </a:xfrm>
        </p:spPr>
        <p:txBody>
          <a:bodyPr/>
          <a:lstStyle/>
          <a:p>
            <a:pPr marL="271463" indent="-271463">
              <a:spcAft>
                <a:spcPts val="600"/>
              </a:spcAft>
              <a:buClr>
                <a:srgbClr val="0099CC"/>
              </a:buClr>
              <a:buFont typeface="Wingdings" pitchFamily="2" charset="2"/>
              <a:buChar char="§"/>
            </a:pPr>
            <a:r>
              <a:rPr lang="es-AR" sz="1800" dirty="0" smtClean="0">
                <a:solidFill>
                  <a:srgbClr val="000000"/>
                </a:solidFill>
              </a:rPr>
              <a:t>Ajuste la perilla </a:t>
            </a:r>
            <a:r>
              <a:rPr lang="es-AR" sz="1800" b="1" dirty="0" smtClean="0">
                <a:solidFill>
                  <a:srgbClr val="000000"/>
                </a:solidFill>
              </a:rPr>
              <a:t>V/</a:t>
            </a:r>
            <a:r>
              <a:rPr lang="es-AR" sz="1800" b="1" dirty="0" err="1" smtClean="0">
                <a:solidFill>
                  <a:srgbClr val="000000"/>
                </a:solidFill>
              </a:rPr>
              <a:t>div</a:t>
            </a:r>
            <a:r>
              <a:rPr lang="es-AR" sz="1800" dirty="0" smtClean="0">
                <a:solidFill>
                  <a:srgbClr val="000000"/>
                </a:solidFill>
              </a:rPr>
              <a:t> hasta que la forma de onda rellene la mayor parte de la pantalla verticalmente</a:t>
            </a:r>
          </a:p>
          <a:p>
            <a:pPr marL="271463" indent="-271463">
              <a:spcAft>
                <a:spcPts val="600"/>
              </a:spcAft>
              <a:buClr>
                <a:srgbClr val="0099CC"/>
              </a:buClr>
              <a:buFont typeface="Wingdings" pitchFamily="2" charset="2"/>
              <a:buChar char="§"/>
            </a:pPr>
            <a:r>
              <a:rPr lang="es-AR" sz="1800" dirty="0" smtClean="0">
                <a:solidFill>
                  <a:srgbClr val="000000"/>
                </a:solidFill>
              </a:rPr>
              <a:t>Ajuste la perilla de </a:t>
            </a:r>
            <a:r>
              <a:rPr lang="es-AR" sz="1800" b="1" dirty="0" smtClean="0">
                <a:solidFill>
                  <a:srgbClr val="000000"/>
                </a:solidFill>
              </a:rPr>
              <a:t>Posición</a:t>
            </a:r>
            <a:r>
              <a:rPr lang="es-AR" sz="1800" dirty="0" smtClean="0">
                <a:solidFill>
                  <a:srgbClr val="000000"/>
                </a:solidFill>
              </a:rPr>
              <a:t> vertical hasta que la forma de onda se centre verticalmente.</a:t>
            </a:r>
          </a:p>
          <a:p>
            <a:pPr marL="271463" indent="-271463">
              <a:spcAft>
                <a:spcPts val="600"/>
              </a:spcAft>
              <a:buClr>
                <a:srgbClr val="0099CC"/>
              </a:buClr>
              <a:buFont typeface="Wingdings" pitchFamily="2" charset="2"/>
              <a:buChar char="§"/>
            </a:pPr>
            <a:r>
              <a:rPr lang="es-AR" sz="1800" dirty="0" smtClean="0">
                <a:solidFill>
                  <a:srgbClr val="000000"/>
                </a:solidFill>
              </a:rPr>
              <a:t>Ajuste la perilla </a:t>
            </a:r>
            <a:r>
              <a:rPr lang="es-AR" sz="1800" b="1" u="sng" dirty="0" smtClean="0">
                <a:solidFill>
                  <a:srgbClr val="000000"/>
                </a:solidFill>
              </a:rPr>
              <a:t>s/</a:t>
            </a:r>
            <a:r>
              <a:rPr lang="es-AR" sz="1800" b="1" u="sng" dirty="0" err="1" smtClean="0">
                <a:solidFill>
                  <a:srgbClr val="000000"/>
                </a:solidFill>
              </a:rPr>
              <a:t>div</a:t>
            </a:r>
            <a:r>
              <a:rPr lang="es-AR" sz="1800" dirty="0" smtClean="0">
                <a:solidFill>
                  <a:srgbClr val="000000"/>
                </a:solidFill>
              </a:rPr>
              <a:t> hasta que se muestren unos pocos ciclos horizontalmente.</a:t>
            </a:r>
          </a:p>
          <a:p>
            <a:pPr marL="271463" indent="-271463">
              <a:spcAft>
                <a:spcPts val="600"/>
              </a:spcAft>
              <a:buClr>
                <a:srgbClr val="0099CC"/>
              </a:buClr>
              <a:buFont typeface="Wingdings" pitchFamily="2" charset="2"/>
              <a:buChar char="§"/>
            </a:pPr>
            <a:r>
              <a:rPr lang="es-AR" sz="1800" dirty="0" smtClean="0">
                <a:solidFill>
                  <a:srgbClr val="000000"/>
                </a:solidFill>
              </a:rPr>
              <a:t>Ajuste la perilla </a:t>
            </a:r>
            <a:r>
              <a:rPr lang="es-AR" sz="1800" b="1" u="sng" dirty="0" smtClean="0">
                <a:solidFill>
                  <a:srgbClr val="000000"/>
                </a:solidFill>
              </a:rPr>
              <a:t>Nivel </a:t>
            </a:r>
            <a:r>
              <a:rPr lang="es-AR" sz="2000" b="1" u="sng" dirty="0" smtClean="0">
                <a:solidFill>
                  <a:srgbClr val="000000"/>
                </a:solidFill>
              </a:rPr>
              <a:t>de disparo</a:t>
            </a:r>
            <a:r>
              <a:rPr lang="es-AR" sz="2000" b="1" dirty="0" smtClean="0">
                <a:solidFill>
                  <a:srgbClr val="000000"/>
                </a:solidFill>
              </a:rPr>
              <a:t> </a:t>
            </a:r>
            <a:r>
              <a:rPr lang="es-AR" sz="2000" dirty="0" smtClean="0">
                <a:solidFill>
                  <a:srgbClr val="000000"/>
                </a:solidFill>
              </a:rPr>
              <a:t>hasta que el nivel se establezca cerca del medio de la forma de onda verticalmente. </a:t>
            </a:r>
          </a:p>
        </p:txBody>
      </p:sp>
      <p:grpSp>
        <p:nvGrpSpPr>
          <p:cNvPr id="39939" name="Grupo 1"/>
          <p:cNvGrpSpPr>
            <a:grpSpLocks/>
          </p:cNvGrpSpPr>
          <p:nvPr/>
        </p:nvGrpSpPr>
        <p:grpSpPr bwMode="auto">
          <a:xfrm>
            <a:off x="247650" y="685800"/>
            <a:ext cx="9410700" cy="2846388"/>
            <a:chOff x="247650" y="762000"/>
            <a:chExt cx="9410700" cy="2846388"/>
          </a:xfrm>
        </p:grpSpPr>
        <p:pic>
          <p:nvPicPr>
            <p:cNvPr id="39941" name="Picture 13" descr="Setup2.png"/>
            <p:cNvPicPr>
              <a:picLocks noChangeAspect="1"/>
            </p:cNvPicPr>
            <p:nvPr/>
          </p:nvPicPr>
          <p:blipFill>
            <a:blip r:embed="rId3" cstate="print"/>
            <a:srcRect t="10686"/>
            <a:stretch>
              <a:fillRect/>
            </a:stretch>
          </p:blipFill>
          <p:spPr bwMode="auto">
            <a:xfrm>
              <a:off x="5118100" y="1082675"/>
              <a:ext cx="4540250" cy="2520950"/>
            </a:xfrm>
            <a:prstGeom prst="rect">
              <a:avLst/>
            </a:prstGeom>
            <a:noFill/>
            <a:ln w="9525">
              <a:noFill/>
              <a:miter lim="800000"/>
              <a:headEnd/>
              <a:tailEnd/>
            </a:ln>
          </p:spPr>
        </p:pic>
        <p:pic>
          <p:nvPicPr>
            <p:cNvPr id="39942" name="Picture 10" descr="Setup1.png"/>
            <p:cNvPicPr>
              <a:picLocks noChangeAspect="1"/>
            </p:cNvPicPr>
            <p:nvPr/>
          </p:nvPicPr>
          <p:blipFill>
            <a:blip r:embed="rId4" cstate="print"/>
            <a:srcRect/>
            <a:stretch>
              <a:fillRect/>
            </a:stretch>
          </p:blipFill>
          <p:spPr bwMode="auto">
            <a:xfrm>
              <a:off x="247650" y="1085850"/>
              <a:ext cx="4540250" cy="2522538"/>
            </a:xfrm>
            <a:prstGeom prst="rect">
              <a:avLst/>
            </a:prstGeom>
            <a:noFill/>
            <a:ln w="9525">
              <a:noFill/>
              <a:miter lim="800000"/>
              <a:headEnd/>
              <a:tailEnd/>
            </a:ln>
          </p:spPr>
        </p:pic>
        <p:sp>
          <p:nvSpPr>
            <p:cNvPr id="39943" name="TextBox 36"/>
            <p:cNvSpPr txBox="1">
              <a:spLocks noChangeArrowheads="1"/>
            </p:cNvSpPr>
            <p:nvPr/>
          </p:nvSpPr>
          <p:spPr bwMode="auto">
            <a:xfrm>
              <a:off x="412750" y="2439988"/>
              <a:ext cx="3962400" cy="581025"/>
            </a:xfrm>
            <a:prstGeom prst="rect">
              <a:avLst/>
            </a:prstGeom>
            <a:noFill/>
            <a:ln w="9525">
              <a:noFill/>
              <a:miter lim="800000"/>
              <a:headEnd/>
              <a:tailEnd/>
            </a:ln>
          </p:spPr>
          <p:txBody>
            <a:bodyPr>
              <a:spAutoFit/>
            </a:bodyPr>
            <a:lstStyle/>
            <a:p>
              <a:r>
                <a:rPr lang="es-AR" sz="1600" b="1">
                  <a:solidFill>
                    <a:srgbClr val="FFFF00"/>
                  </a:solidFill>
                </a:rPr>
                <a:t>- Aparecen demasiados ciclos.</a:t>
              </a:r>
            </a:p>
            <a:p>
              <a:r>
                <a:rPr lang="es-AR" sz="1600" b="1">
                  <a:solidFill>
                    <a:srgbClr val="FFFF00"/>
                  </a:solidFill>
                </a:rPr>
                <a:t>- Amplitud escalada demasiado baja.</a:t>
              </a:r>
            </a:p>
          </p:txBody>
        </p:sp>
        <p:sp>
          <p:nvSpPr>
            <p:cNvPr id="39944" name="Right Arrow 12"/>
            <p:cNvSpPr>
              <a:spLocks noChangeArrowheads="1"/>
            </p:cNvSpPr>
            <p:nvPr/>
          </p:nvSpPr>
          <p:spPr bwMode="auto">
            <a:xfrm>
              <a:off x="4375150" y="1220788"/>
              <a:ext cx="1320800" cy="2209800"/>
            </a:xfrm>
            <a:prstGeom prst="rightArrow">
              <a:avLst>
                <a:gd name="adj1" fmla="val 50000"/>
                <a:gd name="adj2" fmla="val 50000"/>
              </a:avLst>
            </a:prstGeom>
            <a:solidFill>
              <a:srgbClr val="FFFF00"/>
            </a:solidFill>
            <a:ln w="25400" algn="ctr">
              <a:solidFill>
                <a:schemeClr val="tx1"/>
              </a:solidFill>
              <a:round/>
              <a:headEnd/>
              <a:tailEnd/>
            </a:ln>
          </p:spPr>
          <p:txBody>
            <a:bodyPr lIns="0" tIns="0" rIns="0" bIns="0"/>
            <a:lstStyle/>
            <a:p>
              <a:endParaRPr lang="es-AR"/>
            </a:p>
          </p:txBody>
        </p:sp>
        <p:sp>
          <p:nvSpPr>
            <p:cNvPr id="39945" name="TextBox 14"/>
            <p:cNvSpPr txBox="1">
              <a:spLocks noChangeArrowheads="1"/>
            </p:cNvSpPr>
            <p:nvPr/>
          </p:nvSpPr>
          <p:spPr bwMode="auto">
            <a:xfrm>
              <a:off x="660400" y="762000"/>
              <a:ext cx="3632200" cy="581025"/>
            </a:xfrm>
            <a:prstGeom prst="rect">
              <a:avLst/>
            </a:prstGeom>
            <a:noFill/>
            <a:ln w="9525">
              <a:noFill/>
              <a:miter lim="800000"/>
              <a:headEnd/>
              <a:tailEnd/>
            </a:ln>
          </p:spPr>
          <p:txBody>
            <a:bodyPr>
              <a:spAutoFit/>
            </a:bodyPr>
            <a:lstStyle/>
            <a:p>
              <a:pPr algn="ctr"/>
              <a:r>
                <a:rPr lang="es-AR" sz="1600" b="1"/>
                <a:t>Condición de configuración inicial (ejemplo)</a:t>
              </a:r>
            </a:p>
          </p:txBody>
        </p:sp>
        <p:sp>
          <p:nvSpPr>
            <p:cNvPr id="39946" name="TextBox 16"/>
            <p:cNvSpPr txBox="1">
              <a:spLocks noChangeArrowheads="1"/>
            </p:cNvSpPr>
            <p:nvPr/>
          </p:nvSpPr>
          <p:spPr bwMode="auto">
            <a:xfrm>
              <a:off x="5695950" y="763588"/>
              <a:ext cx="3467100" cy="581025"/>
            </a:xfrm>
            <a:prstGeom prst="rect">
              <a:avLst/>
            </a:prstGeom>
            <a:noFill/>
            <a:ln w="9525">
              <a:noFill/>
              <a:miter lim="800000"/>
              <a:headEnd/>
              <a:tailEnd/>
            </a:ln>
          </p:spPr>
          <p:txBody>
            <a:bodyPr>
              <a:spAutoFit/>
            </a:bodyPr>
            <a:lstStyle/>
            <a:p>
              <a:pPr algn="ctr"/>
              <a:r>
                <a:rPr lang="es-AR" sz="1600" b="1"/>
                <a:t>Condición de configuración óptima</a:t>
              </a:r>
            </a:p>
          </p:txBody>
        </p:sp>
        <p:sp>
          <p:nvSpPr>
            <p:cNvPr id="39947" name="TextBox 17"/>
            <p:cNvSpPr txBox="1">
              <a:spLocks noChangeArrowheads="1"/>
            </p:cNvSpPr>
            <p:nvPr/>
          </p:nvSpPr>
          <p:spPr bwMode="auto">
            <a:xfrm>
              <a:off x="6851650" y="2682875"/>
              <a:ext cx="1651000" cy="304800"/>
            </a:xfrm>
            <a:prstGeom prst="rect">
              <a:avLst/>
            </a:prstGeom>
            <a:noFill/>
            <a:ln w="9525">
              <a:noFill/>
              <a:miter lim="800000"/>
              <a:headEnd/>
              <a:tailEnd/>
            </a:ln>
          </p:spPr>
          <p:txBody>
            <a:bodyPr>
              <a:spAutoFit/>
            </a:bodyPr>
            <a:lstStyle/>
            <a:p>
              <a:r>
                <a:rPr lang="es-AR" sz="1400" b="1">
                  <a:solidFill>
                    <a:srgbClr val="FFFF00"/>
                  </a:solidFill>
                </a:rPr>
                <a:t>Nivel de disparo</a:t>
              </a:r>
            </a:p>
          </p:txBody>
        </p:sp>
        <p:cxnSp>
          <p:nvCxnSpPr>
            <p:cNvPr id="39948" name="Straight Arrow Connector 19"/>
            <p:cNvCxnSpPr>
              <a:cxnSpLocks noChangeShapeType="1"/>
            </p:cNvCxnSpPr>
            <p:nvPr/>
          </p:nvCxnSpPr>
          <p:spPr bwMode="auto">
            <a:xfrm rot="16200000" flipV="1">
              <a:off x="7159625" y="2413000"/>
              <a:ext cx="457200" cy="82550"/>
            </a:xfrm>
            <a:prstGeom prst="straightConnector1">
              <a:avLst/>
            </a:prstGeom>
            <a:noFill/>
            <a:ln w="25400" algn="ctr">
              <a:solidFill>
                <a:srgbClr val="FFFF00"/>
              </a:solidFill>
              <a:round/>
              <a:headEnd/>
              <a:tailEnd type="arrow" w="med" len="med"/>
            </a:ln>
          </p:spPr>
        </p:cxnSp>
      </p:grpSp>
      <p:sp>
        <p:nvSpPr>
          <p:cNvPr id="39940" name="TextBox 22"/>
          <p:cNvSpPr txBox="1">
            <a:spLocks noChangeArrowheads="1"/>
          </p:cNvSpPr>
          <p:nvPr/>
        </p:nvSpPr>
        <p:spPr bwMode="auto">
          <a:xfrm>
            <a:off x="165100" y="5638800"/>
            <a:ext cx="9575800" cy="946150"/>
          </a:xfrm>
          <a:prstGeom prst="rect">
            <a:avLst/>
          </a:prstGeom>
          <a:noFill/>
          <a:ln w="9525">
            <a:noFill/>
            <a:miter lim="800000"/>
            <a:headEnd/>
            <a:tailEnd/>
          </a:ln>
        </p:spPr>
        <p:txBody>
          <a:bodyPr>
            <a:spAutoFit/>
          </a:bodyPr>
          <a:lstStyle/>
          <a:p>
            <a:pPr algn="ctr"/>
            <a:r>
              <a:rPr lang="es-AR" sz="1600" b="1" i="1">
                <a:solidFill>
                  <a:srgbClr val="0099CC"/>
                </a:solidFill>
              </a:rPr>
              <a:t>La configuración</a:t>
            </a:r>
            <a:r>
              <a:rPr lang="es-AR" sz="1600" b="1" i="1">
                <a:solidFill>
                  <a:srgbClr val="3333CC"/>
                </a:solidFill>
              </a:rPr>
              <a:t> </a:t>
            </a:r>
            <a:r>
              <a:rPr lang="es-AR" sz="1600" b="1" i="1">
                <a:solidFill>
                  <a:srgbClr val="0099CC"/>
                </a:solidFill>
              </a:rPr>
              <a:t>de escala de la forma de onda del osciloscopio es un proceso iterativo en donde se deben hacer ajustes en el panel frontal hasta ver la "imagen" deseada en la pantalla.</a:t>
            </a:r>
          </a:p>
          <a:p>
            <a:endParaRPr lang="es-AR">
              <a:solidFill>
                <a:srgbClr val="33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s-ES" sz="3200" dirty="0" smtClean="0">
                <a:solidFill>
                  <a:srgbClr val="0099CC"/>
                </a:solidFill>
                <a:effectLst>
                  <a:outerShdw blurRad="38100" dist="38100" dir="2700000" algn="tl">
                    <a:srgbClr val="C0C0C0"/>
                  </a:outerShdw>
                </a:effectLst>
              </a:rPr>
              <a:t>Comprensión de la función de disparo del osciloscopio</a:t>
            </a:r>
            <a:endParaRPr lang="es-ES" sz="3200" dirty="0">
              <a:solidFill>
                <a:srgbClr val="0099CC"/>
              </a:solidFill>
              <a:effectLst>
                <a:outerShdw blurRad="38100" dist="38100" dir="2700000" algn="tl">
                  <a:srgbClr val="C0C0C0"/>
                </a:outerShdw>
              </a:effectLst>
            </a:endParaRPr>
          </a:p>
        </p:txBody>
      </p:sp>
      <p:sp>
        <p:nvSpPr>
          <p:cNvPr id="41986" name="Rectangle 3"/>
          <p:cNvSpPr>
            <a:spLocks noGrp="1" noChangeArrowheads="1"/>
          </p:cNvSpPr>
          <p:nvPr>
            <p:ph type="body" idx="1"/>
          </p:nvPr>
        </p:nvSpPr>
        <p:spPr>
          <a:xfrm>
            <a:off x="247650" y="2133600"/>
            <a:ext cx="6038850" cy="4114800"/>
          </a:xfrm>
        </p:spPr>
        <p:txBody>
          <a:bodyPr/>
          <a:lstStyle/>
          <a:p>
            <a:pPr marL="271463" indent="-271463">
              <a:spcAft>
                <a:spcPts val="1200"/>
              </a:spcAft>
              <a:buClr>
                <a:srgbClr val="0099CC"/>
              </a:buClr>
              <a:buFont typeface="Wingdings" pitchFamily="2" charset="2"/>
              <a:buChar char="§"/>
            </a:pPr>
            <a:r>
              <a:rPr lang="es-AR" sz="1900" dirty="0" smtClean="0">
                <a:solidFill>
                  <a:srgbClr val="000000"/>
                </a:solidFill>
              </a:rPr>
              <a:t>Piense en la función de “disparo” del osciloscopio como la “captura de una imagen sincronizada”.</a:t>
            </a:r>
          </a:p>
          <a:p>
            <a:pPr marL="271463" indent="-271463">
              <a:spcAft>
                <a:spcPts val="1200"/>
              </a:spcAft>
              <a:buClr>
                <a:srgbClr val="0099CC"/>
              </a:buClr>
              <a:buFont typeface="Wingdings" pitchFamily="2" charset="2"/>
              <a:buChar char="§"/>
            </a:pPr>
            <a:r>
              <a:rPr lang="es-AR" sz="1900" dirty="0" smtClean="0">
                <a:solidFill>
                  <a:srgbClr val="000000"/>
                </a:solidFill>
              </a:rPr>
              <a:t>Una “imagen” de la forma de onda se compone de muchas muestras digitalizadas consecutivas.</a:t>
            </a:r>
          </a:p>
          <a:p>
            <a:pPr marL="271463" indent="-271463">
              <a:spcAft>
                <a:spcPts val="1200"/>
              </a:spcAft>
              <a:buClr>
                <a:srgbClr val="0099CC"/>
              </a:buClr>
              <a:buFont typeface="Wingdings" pitchFamily="2" charset="2"/>
              <a:buChar char="§"/>
            </a:pPr>
            <a:r>
              <a:rPr lang="es-AR" sz="1900" dirty="0" smtClean="0">
                <a:solidFill>
                  <a:srgbClr val="000000"/>
                </a:solidFill>
              </a:rPr>
              <a:t>“La captura de imágenes” debe ser sincronizada   con un único punto en la forma de onda que se repite.</a:t>
            </a:r>
          </a:p>
          <a:p>
            <a:pPr marL="271463" indent="-271463">
              <a:spcAft>
                <a:spcPts val="1200"/>
              </a:spcAft>
              <a:buClr>
                <a:srgbClr val="0099CC"/>
              </a:buClr>
              <a:buFont typeface="Wingdings" pitchFamily="2" charset="2"/>
              <a:buChar char="§"/>
            </a:pPr>
            <a:r>
              <a:rPr lang="es-AR" sz="1900" dirty="0" smtClean="0">
                <a:solidFill>
                  <a:srgbClr val="000000"/>
                </a:solidFill>
              </a:rPr>
              <a:t>La función más común de disparo del osciloscopio se basa en la sincronización de adquisiciones (captura de imágenes) en un borde ascendente o descendente de una señal en un nivel de </a:t>
            </a:r>
            <a:r>
              <a:rPr lang="es-AR" sz="1900" dirty="0" smtClean="0">
                <a:solidFill>
                  <a:srgbClr val="000000"/>
                </a:solidFill>
              </a:rPr>
              <a:t>voltaje </a:t>
            </a:r>
            <a:r>
              <a:rPr lang="es-AR" sz="1900" dirty="0" smtClean="0">
                <a:solidFill>
                  <a:srgbClr val="000000"/>
                </a:solidFill>
              </a:rPr>
              <a:t>específico. </a:t>
            </a:r>
          </a:p>
        </p:txBody>
      </p:sp>
      <p:sp>
        <p:nvSpPr>
          <p:cNvPr id="41987" name="TextBox 14"/>
          <p:cNvSpPr txBox="1">
            <a:spLocks noChangeArrowheads="1"/>
          </p:cNvSpPr>
          <p:nvPr/>
        </p:nvSpPr>
        <p:spPr bwMode="auto">
          <a:xfrm>
            <a:off x="0" y="1127125"/>
            <a:ext cx="9906000" cy="992579"/>
          </a:xfrm>
          <a:prstGeom prst="rect">
            <a:avLst/>
          </a:prstGeom>
          <a:noFill/>
          <a:ln w="9525">
            <a:noFill/>
            <a:miter lim="800000"/>
            <a:headEnd/>
            <a:tailEnd/>
          </a:ln>
        </p:spPr>
        <p:txBody>
          <a:bodyPr wrap="square">
            <a:spAutoFit/>
          </a:bodyPr>
          <a:lstStyle/>
          <a:p>
            <a:pPr algn="ctr">
              <a:defRPr/>
            </a:pPr>
            <a:r>
              <a:rPr lang="es-AR" sz="1950" b="1" i="1" dirty="0">
                <a:latin typeface="Arial" charset="0"/>
                <a:cs typeface="Arial" charset="0"/>
              </a:rPr>
              <a:t>La función de disparo a menudo es la función menos entendida de un </a:t>
            </a:r>
            <a:r>
              <a:rPr lang="es-AR" sz="1950" b="1" i="1" dirty="0" smtClean="0">
                <a:latin typeface="Arial" charset="0"/>
                <a:cs typeface="Arial" charset="0"/>
              </a:rPr>
              <a:t/>
            </a:r>
            <a:br>
              <a:rPr lang="es-AR" sz="1950" b="1" i="1" dirty="0" smtClean="0">
                <a:latin typeface="Arial" charset="0"/>
                <a:cs typeface="Arial" charset="0"/>
              </a:rPr>
            </a:br>
            <a:r>
              <a:rPr lang="es-AR" sz="1950" b="1" i="1" dirty="0" smtClean="0">
                <a:latin typeface="Arial" charset="0"/>
                <a:cs typeface="Arial" charset="0"/>
              </a:rPr>
              <a:t>osciloscopio</a:t>
            </a:r>
            <a:r>
              <a:rPr lang="es-AR" sz="1950" b="1" i="1" dirty="0">
                <a:latin typeface="Arial" charset="0"/>
                <a:cs typeface="Arial" charset="0"/>
              </a:rPr>
              <a:t>, pero es una de las capacidades más importantes que debe entender.</a:t>
            </a:r>
          </a:p>
        </p:txBody>
      </p:sp>
      <p:grpSp>
        <p:nvGrpSpPr>
          <p:cNvPr id="41988" name="Grupo 1"/>
          <p:cNvGrpSpPr>
            <a:grpSpLocks/>
          </p:cNvGrpSpPr>
          <p:nvPr/>
        </p:nvGrpSpPr>
        <p:grpSpPr bwMode="auto">
          <a:xfrm>
            <a:off x="6224588" y="1981200"/>
            <a:ext cx="3529012" cy="3187700"/>
            <a:chOff x="6224587" y="1981201"/>
            <a:chExt cx="3529013" cy="3187699"/>
          </a:xfrm>
        </p:grpSpPr>
        <p:sp>
          <p:nvSpPr>
            <p:cNvPr id="41989" name="TextBox 18"/>
            <p:cNvSpPr txBox="1">
              <a:spLocks noChangeArrowheads="1"/>
            </p:cNvSpPr>
            <p:nvPr/>
          </p:nvSpPr>
          <p:spPr bwMode="auto">
            <a:xfrm>
              <a:off x="6286500" y="4343400"/>
              <a:ext cx="3467100" cy="825500"/>
            </a:xfrm>
            <a:prstGeom prst="rect">
              <a:avLst/>
            </a:prstGeom>
            <a:noFill/>
            <a:ln w="9525">
              <a:noFill/>
              <a:miter lim="800000"/>
              <a:headEnd/>
              <a:tailEnd/>
            </a:ln>
          </p:spPr>
          <p:txBody>
            <a:bodyPr>
              <a:spAutoFit/>
            </a:bodyPr>
            <a:lstStyle/>
            <a:p>
              <a:pPr algn="ctr"/>
              <a:r>
                <a:rPr lang="es-AR" sz="1600" b="1"/>
                <a:t>La fotografía de llegada de una carrera de caballos es análoga al disparo en el osciloscopio</a:t>
              </a:r>
            </a:p>
          </p:txBody>
        </p:sp>
        <p:pic>
          <p:nvPicPr>
            <p:cNvPr id="41990" name="Picture 6" descr="Horse1.PNG"/>
            <p:cNvPicPr>
              <a:picLocks noChangeAspect="1"/>
            </p:cNvPicPr>
            <p:nvPr/>
          </p:nvPicPr>
          <p:blipFill>
            <a:blip r:embed="rId3" cstate="print"/>
            <a:srcRect/>
            <a:stretch>
              <a:fillRect/>
            </a:stretch>
          </p:blipFill>
          <p:spPr bwMode="auto">
            <a:xfrm>
              <a:off x="6224587" y="1981201"/>
              <a:ext cx="3529013" cy="2295525"/>
            </a:xfrm>
            <a:prstGeom prst="rect">
              <a:avLst/>
            </a:prstGeom>
            <a:noFill/>
            <a:ln w="25400">
              <a:solidFill>
                <a:schemeClr val="tx1"/>
              </a:solidFill>
              <a:miter lim="800000"/>
              <a:headEnd/>
              <a:tailEnd/>
            </a:ln>
          </p:spPr>
        </p:pic>
        <p:cxnSp>
          <p:nvCxnSpPr>
            <p:cNvPr id="41991" name="Straight Connector 9"/>
            <p:cNvCxnSpPr>
              <a:cxnSpLocks noChangeShapeType="1"/>
            </p:cNvCxnSpPr>
            <p:nvPr/>
          </p:nvCxnSpPr>
          <p:spPr bwMode="auto">
            <a:xfrm rot="5400000">
              <a:off x="8305800" y="3133725"/>
              <a:ext cx="2286000" cy="0"/>
            </a:xfrm>
            <a:prstGeom prst="line">
              <a:avLst/>
            </a:prstGeom>
            <a:noFill/>
            <a:ln w="19050" algn="ctr">
              <a:solidFill>
                <a:schemeClr val="tx1"/>
              </a:solidFill>
              <a:round/>
              <a:headEnd/>
              <a:tailEn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Ejemplos de la función de disparo</a:t>
            </a:r>
          </a:p>
        </p:txBody>
      </p:sp>
      <p:sp>
        <p:nvSpPr>
          <p:cNvPr id="44034" name="Rectangle 3"/>
          <p:cNvSpPr>
            <a:spLocks noGrp="1" noChangeArrowheads="1"/>
          </p:cNvSpPr>
          <p:nvPr>
            <p:ph type="body" idx="1"/>
          </p:nvPr>
        </p:nvSpPr>
        <p:spPr>
          <a:xfrm>
            <a:off x="412750" y="4876800"/>
            <a:ext cx="9493250" cy="1219200"/>
          </a:xfrm>
        </p:spPr>
        <p:txBody>
          <a:bodyPr/>
          <a:lstStyle/>
          <a:p>
            <a:pPr marL="271463" indent="-271463">
              <a:spcAft>
                <a:spcPts val="1000"/>
              </a:spcAft>
              <a:buClr>
                <a:srgbClr val="0099CC"/>
              </a:buClr>
              <a:buFont typeface="Wingdings" pitchFamily="2" charset="2"/>
              <a:buChar char="§"/>
            </a:pPr>
            <a:r>
              <a:rPr lang="es-AR" sz="1800" b="1" dirty="0" smtClean="0">
                <a:solidFill>
                  <a:srgbClr val="000000"/>
                </a:solidFill>
              </a:rPr>
              <a:t>Ubicación predeterminada del disparo (desde cero) en los DSO = centro de la pantalla (horizontal)</a:t>
            </a:r>
          </a:p>
          <a:p>
            <a:pPr marL="271463" indent="-271463">
              <a:spcAft>
                <a:spcPts val="1000"/>
              </a:spcAft>
              <a:buClr>
                <a:srgbClr val="0099CC"/>
              </a:buClr>
              <a:buFont typeface="Wingdings" pitchFamily="2" charset="2"/>
              <a:buChar char="§"/>
            </a:pPr>
            <a:r>
              <a:rPr lang="es-AR" sz="1800" b="1" u="sng" dirty="0" smtClean="0">
                <a:solidFill>
                  <a:srgbClr val="000000"/>
                </a:solidFill>
              </a:rPr>
              <a:t>Solamente </a:t>
            </a:r>
            <a:r>
              <a:rPr lang="es-AR" sz="1800" b="1" dirty="0" smtClean="0">
                <a:solidFill>
                  <a:srgbClr val="000000"/>
                </a:solidFill>
              </a:rPr>
              <a:t>la ubicación del disparo en los osciloscopios analógicos más antiguos   = lado izquierdo de la pantalla</a:t>
            </a:r>
          </a:p>
        </p:txBody>
      </p:sp>
      <p:grpSp>
        <p:nvGrpSpPr>
          <p:cNvPr id="44035" name="Grupo 2"/>
          <p:cNvGrpSpPr>
            <a:grpSpLocks/>
          </p:cNvGrpSpPr>
          <p:nvPr/>
        </p:nvGrpSpPr>
        <p:grpSpPr bwMode="auto">
          <a:xfrm>
            <a:off x="412750" y="400050"/>
            <a:ext cx="9163050" cy="4400550"/>
            <a:chOff x="412750" y="400050"/>
            <a:chExt cx="9163050" cy="4400352"/>
          </a:xfrm>
        </p:grpSpPr>
        <p:pic>
          <p:nvPicPr>
            <p:cNvPr id="44036" name="Picture 9" descr="Fig06.TIF"/>
            <p:cNvPicPr>
              <a:picLocks noChangeAspect="1"/>
            </p:cNvPicPr>
            <p:nvPr/>
          </p:nvPicPr>
          <p:blipFill>
            <a:blip r:embed="rId3" cstate="print"/>
            <a:srcRect/>
            <a:stretch>
              <a:fillRect/>
            </a:stretch>
          </p:blipFill>
          <p:spPr bwMode="auto">
            <a:xfrm>
              <a:off x="8007350" y="400050"/>
              <a:ext cx="1196975" cy="1657350"/>
            </a:xfrm>
            <a:prstGeom prst="rect">
              <a:avLst/>
            </a:prstGeom>
            <a:noFill/>
            <a:ln w="9525">
              <a:noFill/>
              <a:miter lim="800000"/>
              <a:headEnd/>
              <a:tailEnd/>
            </a:ln>
          </p:spPr>
        </p:pic>
        <p:sp>
          <p:nvSpPr>
            <p:cNvPr id="44037" name="TextBox 23"/>
            <p:cNvSpPr txBox="1">
              <a:spLocks noChangeArrowheads="1"/>
            </p:cNvSpPr>
            <p:nvPr/>
          </p:nvSpPr>
          <p:spPr bwMode="auto">
            <a:xfrm>
              <a:off x="5778500" y="4495616"/>
              <a:ext cx="3594100" cy="304786"/>
            </a:xfrm>
            <a:prstGeom prst="rect">
              <a:avLst/>
            </a:prstGeom>
            <a:noFill/>
            <a:ln w="9525">
              <a:noFill/>
              <a:miter lim="800000"/>
              <a:headEnd/>
              <a:tailEnd/>
            </a:ln>
          </p:spPr>
          <p:txBody>
            <a:bodyPr>
              <a:spAutoFit/>
            </a:bodyPr>
            <a:lstStyle/>
            <a:p>
              <a:r>
                <a:rPr lang="es-AR" sz="1400" b="1"/>
                <a:t>Disparo = Borde descendente @ +2,0 V</a:t>
              </a:r>
            </a:p>
          </p:txBody>
        </p:sp>
        <p:grpSp>
          <p:nvGrpSpPr>
            <p:cNvPr id="44038" name="Grupo 1"/>
            <p:cNvGrpSpPr>
              <a:grpSpLocks/>
            </p:cNvGrpSpPr>
            <p:nvPr/>
          </p:nvGrpSpPr>
          <p:grpSpPr bwMode="auto">
            <a:xfrm>
              <a:off x="412750" y="914400"/>
              <a:ext cx="9163050" cy="3587750"/>
              <a:chOff x="412750" y="1033463"/>
              <a:chExt cx="9163050" cy="3587750"/>
            </a:xfrm>
          </p:grpSpPr>
          <p:pic>
            <p:nvPicPr>
              <p:cNvPr id="44039" name="Picture 10" descr="Trigger1.png"/>
              <p:cNvPicPr>
                <a:picLocks noChangeAspect="1"/>
              </p:cNvPicPr>
              <p:nvPr/>
            </p:nvPicPr>
            <p:blipFill>
              <a:blip r:embed="rId4" cstate="print"/>
              <a:srcRect/>
              <a:stretch>
                <a:fillRect/>
              </a:stretch>
            </p:blipFill>
            <p:spPr bwMode="auto">
              <a:xfrm>
                <a:off x="495300" y="1033463"/>
                <a:ext cx="4127500" cy="2292350"/>
              </a:xfrm>
              <a:prstGeom prst="rect">
                <a:avLst/>
              </a:prstGeom>
              <a:noFill/>
              <a:ln w="9525">
                <a:noFill/>
                <a:miter lim="800000"/>
                <a:headEnd/>
                <a:tailEnd/>
              </a:ln>
            </p:spPr>
          </p:pic>
          <p:pic>
            <p:nvPicPr>
              <p:cNvPr id="44040" name="Picture 11" descr="Trigger2.png"/>
              <p:cNvPicPr>
                <a:picLocks noChangeAspect="1"/>
              </p:cNvPicPr>
              <p:nvPr/>
            </p:nvPicPr>
            <p:blipFill>
              <a:blip r:embed="rId5" cstate="print"/>
              <a:srcRect t="10686"/>
              <a:stretch>
                <a:fillRect/>
              </a:stretch>
            </p:blipFill>
            <p:spPr bwMode="auto">
              <a:xfrm>
                <a:off x="2724150" y="1643063"/>
                <a:ext cx="4127500" cy="2292350"/>
              </a:xfrm>
              <a:prstGeom prst="rect">
                <a:avLst/>
              </a:prstGeom>
              <a:noFill/>
              <a:ln w="9525">
                <a:noFill/>
                <a:miter lim="800000"/>
                <a:headEnd/>
                <a:tailEnd/>
              </a:ln>
            </p:spPr>
          </p:pic>
          <p:pic>
            <p:nvPicPr>
              <p:cNvPr id="44041" name="Picture 12" descr="Trigger3.png"/>
              <p:cNvPicPr>
                <a:picLocks noChangeAspect="1"/>
              </p:cNvPicPr>
              <p:nvPr/>
            </p:nvPicPr>
            <p:blipFill>
              <a:blip r:embed="rId6" cstate="print"/>
              <a:srcRect t="10686"/>
              <a:stretch>
                <a:fillRect/>
              </a:stretch>
            </p:blipFill>
            <p:spPr bwMode="auto">
              <a:xfrm>
                <a:off x="5448300" y="2328863"/>
                <a:ext cx="4127500" cy="2292350"/>
              </a:xfrm>
              <a:prstGeom prst="rect">
                <a:avLst/>
              </a:prstGeom>
              <a:noFill/>
              <a:ln w="9525">
                <a:noFill/>
                <a:miter lim="800000"/>
                <a:headEnd/>
                <a:tailEnd/>
              </a:ln>
            </p:spPr>
          </p:pic>
          <p:sp>
            <p:nvSpPr>
              <p:cNvPr id="44042" name="TextBox 13"/>
              <p:cNvSpPr txBox="1">
                <a:spLocks noChangeArrowheads="1"/>
              </p:cNvSpPr>
              <p:nvPr/>
            </p:nvSpPr>
            <p:spPr bwMode="auto">
              <a:xfrm>
                <a:off x="3405188" y="2000251"/>
                <a:ext cx="1238250" cy="246221"/>
              </a:xfrm>
              <a:prstGeom prst="rect">
                <a:avLst/>
              </a:prstGeom>
              <a:noFill/>
              <a:ln w="9525">
                <a:noFill/>
                <a:miter lim="800000"/>
                <a:headEnd/>
                <a:tailEnd/>
              </a:ln>
            </p:spPr>
            <p:txBody>
              <a:bodyPr>
                <a:spAutoFit/>
              </a:bodyPr>
              <a:lstStyle/>
              <a:p>
                <a:r>
                  <a:rPr lang="es-AR" sz="1000" b="1">
                    <a:solidFill>
                      <a:srgbClr val="FFFF00"/>
                    </a:solidFill>
                  </a:rPr>
                  <a:t>Punto de disparo</a:t>
                </a:r>
              </a:p>
            </p:txBody>
          </p:sp>
          <p:cxnSp>
            <p:nvCxnSpPr>
              <p:cNvPr id="44043" name="Straight Arrow Connector 15"/>
              <p:cNvCxnSpPr>
                <a:cxnSpLocks noChangeShapeType="1"/>
              </p:cNvCxnSpPr>
              <p:nvPr/>
            </p:nvCxnSpPr>
            <p:spPr bwMode="auto">
              <a:xfrm rot="16200000" flipH="1">
                <a:off x="4121944" y="2355057"/>
                <a:ext cx="423863" cy="247650"/>
              </a:xfrm>
              <a:prstGeom prst="straightConnector1">
                <a:avLst/>
              </a:prstGeom>
              <a:noFill/>
              <a:ln w="25400" algn="ctr">
                <a:solidFill>
                  <a:srgbClr val="FFFF00"/>
                </a:solidFill>
                <a:round/>
                <a:headEnd/>
                <a:tailEnd type="arrow" w="med" len="med"/>
              </a:ln>
            </p:spPr>
          </p:cxnSp>
          <p:sp>
            <p:nvSpPr>
              <p:cNvPr id="44044" name="TextBox 17"/>
              <p:cNvSpPr txBox="1">
                <a:spLocks noChangeArrowheads="1"/>
              </p:cNvSpPr>
              <p:nvPr/>
            </p:nvSpPr>
            <p:spPr bwMode="auto">
              <a:xfrm>
                <a:off x="7346950" y="2438401"/>
                <a:ext cx="1238250" cy="246221"/>
              </a:xfrm>
              <a:prstGeom prst="rect">
                <a:avLst/>
              </a:prstGeom>
              <a:noFill/>
              <a:ln w="9525">
                <a:noFill/>
                <a:miter lim="800000"/>
                <a:headEnd/>
                <a:tailEnd/>
              </a:ln>
            </p:spPr>
            <p:txBody>
              <a:bodyPr>
                <a:spAutoFit/>
              </a:bodyPr>
              <a:lstStyle/>
              <a:p>
                <a:r>
                  <a:rPr lang="es-AR" sz="1000" b="1">
                    <a:solidFill>
                      <a:srgbClr val="FFFF00"/>
                    </a:solidFill>
                  </a:rPr>
                  <a:t>Punto de disparo</a:t>
                </a:r>
              </a:p>
            </p:txBody>
          </p:sp>
          <p:cxnSp>
            <p:nvCxnSpPr>
              <p:cNvPr id="44045" name="Straight Arrow Connector 19"/>
              <p:cNvCxnSpPr>
                <a:cxnSpLocks noChangeShapeType="1"/>
              </p:cNvCxnSpPr>
              <p:nvPr/>
            </p:nvCxnSpPr>
            <p:spPr bwMode="auto">
              <a:xfrm rot="10800000" flipV="1">
                <a:off x="7192169" y="2667000"/>
                <a:ext cx="237331" cy="209550"/>
              </a:xfrm>
              <a:prstGeom prst="straightConnector1">
                <a:avLst/>
              </a:prstGeom>
              <a:noFill/>
              <a:ln w="25400" algn="ctr">
                <a:solidFill>
                  <a:srgbClr val="FFFF00"/>
                </a:solidFill>
                <a:round/>
                <a:headEnd/>
                <a:tailEnd type="arrow" w="med" len="med"/>
              </a:ln>
            </p:spPr>
          </p:cxnSp>
          <p:sp>
            <p:nvSpPr>
              <p:cNvPr id="44046" name="TextBox 21"/>
              <p:cNvSpPr txBox="1">
                <a:spLocks noChangeArrowheads="1"/>
              </p:cNvSpPr>
              <p:nvPr/>
            </p:nvSpPr>
            <p:spPr bwMode="auto">
              <a:xfrm>
                <a:off x="412750" y="3319463"/>
                <a:ext cx="2393950" cy="457200"/>
              </a:xfrm>
              <a:prstGeom prst="rect">
                <a:avLst/>
              </a:prstGeom>
              <a:noFill/>
              <a:ln w="9525">
                <a:noFill/>
                <a:miter lim="800000"/>
                <a:headEnd/>
                <a:tailEnd/>
              </a:ln>
            </p:spPr>
            <p:txBody>
              <a:bodyPr>
                <a:spAutoFit/>
              </a:bodyPr>
              <a:lstStyle/>
              <a:p>
                <a:pPr algn="ctr"/>
                <a:r>
                  <a:rPr lang="es-AR" sz="1400" b="1"/>
                  <a:t>Sin disparar</a:t>
                </a:r>
              </a:p>
              <a:p>
                <a:pPr algn="ctr"/>
                <a:r>
                  <a:rPr lang="es-AR" sz="1000" b="1"/>
                  <a:t>(captura de imagen desincronizada)</a:t>
                </a:r>
              </a:p>
            </p:txBody>
          </p:sp>
          <p:sp>
            <p:nvSpPr>
              <p:cNvPr id="44047" name="TextBox 22"/>
              <p:cNvSpPr txBox="1">
                <a:spLocks noChangeArrowheads="1"/>
              </p:cNvSpPr>
              <p:nvPr/>
            </p:nvSpPr>
            <p:spPr bwMode="auto">
              <a:xfrm>
                <a:off x="2600325" y="3929063"/>
                <a:ext cx="2971800" cy="523197"/>
              </a:xfrm>
              <a:prstGeom prst="rect">
                <a:avLst/>
              </a:prstGeom>
              <a:noFill/>
              <a:ln w="9525">
                <a:noFill/>
                <a:miter lim="800000"/>
                <a:headEnd/>
                <a:tailEnd/>
              </a:ln>
            </p:spPr>
            <p:txBody>
              <a:bodyPr>
                <a:spAutoFit/>
              </a:bodyPr>
              <a:lstStyle/>
              <a:p>
                <a:pPr algn="ctr"/>
                <a:r>
                  <a:rPr lang="es-AR" sz="1400" b="1" dirty="0"/>
                  <a:t>Disparo = </a:t>
                </a:r>
                <a:r>
                  <a:rPr lang="es-AR" sz="1400" b="1" dirty="0" smtClean="0"/>
                  <a:t/>
                </a:r>
                <a:br>
                  <a:rPr lang="es-AR" sz="1400" b="1" dirty="0" smtClean="0"/>
                </a:br>
                <a:r>
                  <a:rPr lang="es-AR" sz="1400" b="1" dirty="0" smtClean="0"/>
                  <a:t>Borde </a:t>
                </a:r>
                <a:r>
                  <a:rPr lang="es-AR" sz="1400" b="1" dirty="0"/>
                  <a:t>ascendente @ 0,0 V</a:t>
                </a:r>
              </a:p>
            </p:txBody>
          </p:sp>
          <p:sp>
            <p:nvSpPr>
              <p:cNvPr id="44048" name="TextBox 24"/>
              <p:cNvSpPr txBox="1">
                <a:spLocks noChangeArrowheads="1"/>
              </p:cNvSpPr>
              <p:nvPr/>
            </p:nvSpPr>
            <p:spPr bwMode="auto">
              <a:xfrm>
                <a:off x="825500" y="1066801"/>
                <a:ext cx="3054350" cy="396875"/>
              </a:xfrm>
              <a:prstGeom prst="rect">
                <a:avLst/>
              </a:prstGeom>
              <a:noFill/>
              <a:ln w="9525">
                <a:noFill/>
                <a:miter lim="800000"/>
                <a:headEnd/>
                <a:tailEnd/>
              </a:ln>
            </p:spPr>
            <p:txBody>
              <a:bodyPr>
                <a:spAutoFit/>
              </a:bodyPr>
              <a:lstStyle/>
              <a:p>
                <a:r>
                  <a:rPr lang="es-AR" sz="1000" b="1">
                    <a:solidFill>
                      <a:srgbClr val="FFFF00"/>
                    </a:solidFill>
                  </a:rPr>
                  <a:t>Nivel de disparo por encima de la forma de onda</a:t>
                </a:r>
              </a:p>
            </p:txBody>
          </p:sp>
          <p:sp>
            <p:nvSpPr>
              <p:cNvPr id="44049" name="TextBox 25"/>
              <p:cNvSpPr txBox="1">
                <a:spLocks noChangeArrowheads="1"/>
              </p:cNvSpPr>
              <p:nvPr/>
            </p:nvSpPr>
            <p:spPr bwMode="auto">
              <a:xfrm>
                <a:off x="7512050" y="4067176"/>
                <a:ext cx="1155700" cy="396875"/>
              </a:xfrm>
              <a:prstGeom prst="rect">
                <a:avLst/>
              </a:prstGeom>
              <a:noFill/>
              <a:ln w="9525">
                <a:noFill/>
                <a:miter lim="800000"/>
                <a:headEnd/>
                <a:tailEnd/>
              </a:ln>
            </p:spPr>
            <p:txBody>
              <a:bodyPr>
                <a:spAutoFit/>
              </a:bodyPr>
              <a:lstStyle/>
              <a:p>
                <a:r>
                  <a:rPr lang="es-AR" sz="1000" b="1">
                    <a:solidFill>
                      <a:srgbClr val="FFFF00"/>
                    </a:solidFill>
                  </a:rPr>
                  <a:t>Tiempo Positivo</a:t>
                </a:r>
              </a:p>
            </p:txBody>
          </p:sp>
          <p:sp>
            <p:nvSpPr>
              <p:cNvPr id="44050" name="TextBox 26"/>
              <p:cNvSpPr txBox="1">
                <a:spLocks noChangeArrowheads="1"/>
              </p:cNvSpPr>
              <p:nvPr/>
            </p:nvSpPr>
            <p:spPr bwMode="auto">
              <a:xfrm>
                <a:off x="5747544" y="4067176"/>
                <a:ext cx="1155700" cy="396875"/>
              </a:xfrm>
              <a:prstGeom prst="rect">
                <a:avLst/>
              </a:prstGeom>
              <a:noFill/>
              <a:ln w="9525">
                <a:noFill/>
                <a:miter lim="800000"/>
                <a:headEnd/>
                <a:tailEnd/>
              </a:ln>
            </p:spPr>
            <p:txBody>
              <a:bodyPr>
                <a:spAutoFit/>
              </a:bodyPr>
              <a:lstStyle/>
              <a:p>
                <a:r>
                  <a:rPr lang="es-AR" sz="1000" b="1">
                    <a:solidFill>
                      <a:srgbClr val="FFFF00"/>
                    </a:solidFill>
                  </a:rPr>
                  <a:t>Tiempo Negativo</a:t>
                </a:r>
              </a:p>
            </p:txBody>
          </p:sp>
          <p:cxnSp>
            <p:nvCxnSpPr>
              <p:cNvPr id="44051" name="Straight Arrow Connector 27"/>
              <p:cNvCxnSpPr>
                <a:cxnSpLocks noChangeShapeType="1"/>
              </p:cNvCxnSpPr>
              <p:nvPr/>
            </p:nvCxnSpPr>
            <p:spPr bwMode="auto">
              <a:xfrm>
                <a:off x="8574882" y="4191000"/>
                <a:ext cx="257969" cy="1588"/>
              </a:xfrm>
              <a:prstGeom prst="straightConnector1">
                <a:avLst/>
              </a:prstGeom>
              <a:noFill/>
              <a:ln w="25400" algn="ctr">
                <a:solidFill>
                  <a:srgbClr val="FFFF00"/>
                </a:solidFill>
                <a:round/>
                <a:headEnd/>
                <a:tailEnd type="arrow" w="med" len="med"/>
              </a:ln>
            </p:spPr>
          </p:cxnSp>
          <p:cxnSp>
            <p:nvCxnSpPr>
              <p:cNvPr id="44052" name="Straight Arrow Connector 29"/>
              <p:cNvCxnSpPr>
                <a:cxnSpLocks noChangeShapeType="1"/>
              </p:cNvCxnSpPr>
              <p:nvPr/>
            </p:nvCxnSpPr>
            <p:spPr bwMode="auto">
              <a:xfrm rot="10800000">
                <a:off x="5530850" y="4191000"/>
                <a:ext cx="247650" cy="1588"/>
              </a:xfrm>
              <a:prstGeom prst="straightConnector1">
                <a:avLst/>
              </a:prstGeom>
              <a:noFill/>
              <a:ln w="25400" algn="ctr">
                <a:solidFill>
                  <a:srgbClr val="FFFF00"/>
                </a:solidFill>
                <a:round/>
                <a:headEnd/>
                <a:tailEnd type="arrow" w="med" len="med"/>
              </a:ln>
            </p:spPr>
          </p:cxnSp>
          <p:cxnSp>
            <p:nvCxnSpPr>
              <p:cNvPr id="44053" name="Straight Arrow Connector 33"/>
              <p:cNvCxnSpPr>
                <a:cxnSpLocks noChangeShapeType="1"/>
              </p:cNvCxnSpPr>
              <p:nvPr/>
            </p:nvCxnSpPr>
            <p:spPr bwMode="auto">
              <a:xfrm>
                <a:off x="7192169" y="4191000"/>
                <a:ext cx="330200" cy="1588"/>
              </a:xfrm>
              <a:prstGeom prst="straightConnector1">
                <a:avLst/>
              </a:prstGeom>
              <a:noFill/>
              <a:ln w="25400" algn="ctr">
                <a:solidFill>
                  <a:srgbClr val="FFFF00"/>
                </a:solidFill>
                <a:round/>
                <a:headEnd type="oval" w="med" len="med"/>
                <a:tailEnd/>
              </a:ln>
            </p:spPr>
          </p:cxnSp>
          <p:cxnSp>
            <p:nvCxnSpPr>
              <p:cNvPr id="44054" name="Straight Arrow Connector 36"/>
              <p:cNvCxnSpPr>
                <a:cxnSpLocks noChangeShapeType="1"/>
              </p:cNvCxnSpPr>
              <p:nvPr/>
            </p:nvCxnSpPr>
            <p:spPr bwMode="auto">
              <a:xfrm rot="10800000">
                <a:off x="6851650" y="4191000"/>
                <a:ext cx="330200" cy="0"/>
              </a:xfrm>
              <a:prstGeom prst="straightConnector1">
                <a:avLst/>
              </a:prstGeom>
              <a:noFill/>
              <a:ln w="25400" algn="ctr">
                <a:solidFill>
                  <a:srgbClr val="FFFF00"/>
                </a:solidFill>
                <a:round/>
                <a:headEnd/>
                <a:tailEnd/>
              </a:ln>
            </p:spPr>
          </p:cxn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52400" y="227013"/>
            <a:ext cx="9753600" cy="992187"/>
          </a:xfrm>
        </p:spPr>
        <p:txBody>
          <a:bodyPr/>
          <a:lstStyle/>
          <a:p>
            <a:pPr>
              <a:spcBef>
                <a:spcPts val="0"/>
              </a:spcBef>
              <a:spcAft>
                <a:spcPts val="384"/>
              </a:spcAft>
              <a:defRPr/>
            </a:pPr>
            <a:r>
              <a:rPr lang="en-US" sz="3200" dirty="0" err="1">
                <a:solidFill>
                  <a:srgbClr val="0099CC"/>
                </a:solidFill>
                <a:effectLst>
                  <a:outerShdw blurRad="38100" dist="38100" dir="2700000" algn="tl">
                    <a:srgbClr val="C0C0C0"/>
                  </a:outerShdw>
                </a:effectLst>
              </a:rPr>
              <a:t>Funciones</a:t>
            </a:r>
            <a:r>
              <a:rPr lang="en-US" sz="3200" dirty="0">
                <a:solidFill>
                  <a:srgbClr val="0099CC"/>
                </a:solidFill>
                <a:effectLst>
                  <a:outerShdw blurRad="38100" dist="38100" dir="2700000" algn="tl">
                    <a:srgbClr val="C0C0C0"/>
                  </a:outerShdw>
                </a:effectLst>
              </a:rPr>
              <a:t> de </a:t>
            </a:r>
            <a:r>
              <a:rPr lang="en-US" sz="3200" dirty="0" err="1">
                <a:solidFill>
                  <a:srgbClr val="0099CC"/>
                </a:solidFill>
                <a:effectLst>
                  <a:outerShdw blurRad="38100" dist="38100" dir="2700000" algn="tl">
                    <a:srgbClr val="C0C0C0"/>
                  </a:outerShdw>
                </a:effectLst>
              </a:rPr>
              <a:t>disparo</a:t>
            </a:r>
            <a:r>
              <a:rPr lang="en-US" sz="3200" dirty="0">
                <a:solidFill>
                  <a:srgbClr val="0099CC"/>
                </a:solidFill>
                <a:effectLst>
                  <a:outerShdw blurRad="38100" dist="38100" dir="2700000" algn="tl">
                    <a:srgbClr val="C0C0C0"/>
                  </a:outerShdw>
                </a:effectLst>
              </a:rPr>
              <a:t> </a:t>
            </a:r>
            <a:r>
              <a:rPr lang="en-US" sz="3200" dirty="0" err="1">
                <a:solidFill>
                  <a:srgbClr val="0099CC"/>
                </a:solidFill>
                <a:effectLst>
                  <a:outerShdw blurRad="38100" dist="38100" dir="2700000" algn="tl">
                    <a:srgbClr val="C0C0C0"/>
                  </a:outerShdw>
                </a:effectLst>
              </a:rPr>
              <a:t>avanzadas</a:t>
            </a:r>
            <a:r>
              <a:rPr lang="en-US" sz="3200" dirty="0">
                <a:solidFill>
                  <a:srgbClr val="0099CC"/>
                </a:solidFill>
                <a:effectLst>
                  <a:outerShdw blurRad="38100" dist="38100" dir="2700000" algn="tl">
                    <a:srgbClr val="C0C0C0"/>
                  </a:outerShdw>
                </a:effectLst>
              </a:rPr>
              <a:t> del </a:t>
            </a:r>
            <a:r>
              <a:rPr lang="en-US" sz="3200" dirty="0" err="1">
                <a:solidFill>
                  <a:srgbClr val="0099CC"/>
                </a:solidFill>
                <a:effectLst>
                  <a:outerShdw blurRad="38100" dist="38100" dir="2700000" algn="tl">
                    <a:srgbClr val="C0C0C0"/>
                  </a:outerShdw>
                </a:effectLst>
              </a:rPr>
              <a:t>osciloscopio</a:t>
            </a:r>
            <a:endParaRPr lang="en-US" sz="3200" dirty="0">
              <a:solidFill>
                <a:srgbClr val="0099CC"/>
              </a:solidFill>
              <a:effectLst>
                <a:outerShdw blurRad="38100" dist="38100" dir="2700000" algn="tl">
                  <a:srgbClr val="C0C0C0"/>
                </a:outerShdw>
              </a:effectLst>
            </a:endParaRPr>
          </a:p>
        </p:txBody>
      </p:sp>
      <p:sp>
        <p:nvSpPr>
          <p:cNvPr id="46082" name="Rectangle 3"/>
          <p:cNvSpPr>
            <a:spLocks noGrp="1" noChangeArrowheads="1"/>
          </p:cNvSpPr>
          <p:nvPr>
            <p:ph type="body" idx="1"/>
          </p:nvPr>
        </p:nvSpPr>
        <p:spPr>
          <a:xfrm>
            <a:off x="247650" y="4876800"/>
            <a:ext cx="9582150" cy="1371600"/>
          </a:xfrm>
        </p:spPr>
        <p:txBody>
          <a:bodyPr/>
          <a:lstStyle/>
          <a:p>
            <a:pPr marL="271463" indent="-271463">
              <a:spcAft>
                <a:spcPts val="1000"/>
              </a:spcAft>
              <a:buClr>
                <a:srgbClr val="0099CC"/>
              </a:buClr>
              <a:buFont typeface="Wingdings" pitchFamily="2" charset="2"/>
              <a:buChar char="§"/>
              <a:defRPr/>
            </a:pPr>
            <a:r>
              <a:rPr lang="es-AR" sz="2000" dirty="0" smtClean="0">
                <a:solidFill>
                  <a:srgbClr val="000000"/>
                </a:solidFill>
              </a:rPr>
              <a:t>La mayoría de los experimentos de laboratorio durante sus estudios se basarán en el uso de la función de disparo de "borde" estándar.</a:t>
            </a:r>
          </a:p>
          <a:p>
            <a:pPr marL="271463" indent="-271463">
              <a:spcAft>
                <a:spcPts val="1000"/>
              </a:spcAft>
              <a:buClr>
                <a:srgbClr val="0099CC"/>
              </a:buClr>
              <a:buFont typeface="Wingdings" pitchFamily="2" charset="2"/>
              <a:buChar char="§"/>
              <a:defRPr/>
            </a:pPr>
            <a:r>
              <a:rPr lang="es-AR" sz="2000" dirty="0" smtClean="0">
                <a:solidFill>
                  <a:srgbClr val="000000"/>
                </a:solidFill>
              </a:rPr>
              <a:t>La función de disparo de señales más complejas requiere opciones de disparo avanzadas.</a:t>
            </a:r>
          </a:p>
          <a:p>
            <a:pPr marL="0" indent="0">
              <a:spcAft>
                <a:spcPts val="1000"/>
              </a:spcAft>
              <a:buClr>
                <a:srgbClr val="0099CC"/>
              </a:buClr>
              <a:defRPr/>
            </a:pPr>
            <a:endParaRPr lang="es-AR" sz="2000" dirty="0" smtClean="0">
              <a:solidFill>
                <a:srgbClr val="000000"/>
              </a:solidFill>
            </a:endParaRPr>
          </a:p>
        </p:txBody>
      </p:sp>
      <p:sp>
        <p:nvSpPr>
          <p:cNvPr id="46083" name="TextBox 23"/>
          <p:cNvSpPr txBox="1">
            <a:spLocks noChangeArrowheads="1"/>
          </p:cNvSpPr>
          <p:nvPr/>
        </p:nvSpPr>
        <p:spPr bwMode="auto">
          <a:xfrm>
            <a:off x="2476500" y="4419600"/>
            <a:ext cx="4787900" cy="338138"/>
          </a:xfrm>
          <a:prstGeom prst="rect">
            <a:avLst/>
          </a:prstGeom>
          <a:noFill/>
          <a:ln w="9525">
            <a:noFill/>
            <a:miter lim="800000"/>
            <a:headEnd/>
            <a:tailEnd/>
          </a:ln>
        </p:spPr>
        <p:txBody>
          <a:bodyPr>
            <a:spAutoFit/>
          </a:bodyPr>
          <a:lstStyle/>
          <a:p>
            <a:pPr algn="ctr"/>
            <a:r>
              <a:rPr lang="es-AR" sz="1600" b="1"/>
              <a:t>Por ejemplo: Disparo en un bus serial I</a:t>
            </a:r>
            <a:r>
              <a:rPr lang="es-AR" sz="1600" b="1" baseline="30000"/>
              <a:t>2</a:t>
            </a:r>
            <a:r>
              <a:rPr lang="es-AR" sz="1600" b="1"/>
              <a:t>C</a:t>
            </a:r>
          </a:p>
        </p:txBody>
      </p:sp>
      <p:pic>
        <p:nvPicPr>
          <p:cNvPr id="46084" name="Picture 16" descr="Advanced Trigger1.png"/>
          <p:cNvPicPr>
            <a:picLocks noChangeAspect="1"/>
          </p:cNvPicPr>
          <p:nvPr/>
        </p:nvPicPr>
        <p:blipFill>
          <a:blip r:embed="rId3" cstate="print"/>
          <a:srcRect/>
          <a:stretch>
            <a:fillRect/>
          </a:stretch>
        </p:blipFill>
        <p:spPr bwMode="auto">
          <a:xfrm>
            <a:off x="1816100" y="914400"/>
            <a:ext cx="6273800" cy="348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Fig50.jpg"/>
          <p:cNvPicPr>
            <a:picLocks noChangeAspect="1"/>
          </p:cNvPicPr>
          <p:nvPr/>
        </p:nvPicPr>
        <p:blipFill>
          <a:blip r:embed="rId3" cstate="print"/>
          <a:srcRect/>
          <a:stretch>
            <a:fillRect/>
          </a:stretch>
        </p:blipFill>
        <p:spPr bwMode="auto">
          <a:xfrm>
            <a:off x="0" y="619125"/>
            <a:ext cx="9906000" cy="5095875"/>
          </a:xfrm>
          <a:prstGeom prst="rect">
            <a:avLst/>
          </a:prstGeom>
          <a:noFill/>
          <a:ln w="9525">
            <a:noFill/>
            <a:miter lim="800000"/>
            <a:headEnd/>
            <a:tailEnd/>
          </a:ln>
        </p:spPr>
      </p:pic>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Teoría de operación del osciloscopio</a:t>
            </a:r>
          </a:p>
        </p:txBody>
      </p:sp>
      <p:sp>
        <p:nvSpPr>
          <p:cNvPr id="48131" name="TextBox 23"/>
          <p:cNvSpPr txBox="1">
            <a:spLocks noChangeArrowheads="1"/>
          </p:cNvSpPr>
          <p:nvPr/>
        </p:nvSpPr>
        <p:spPr bwMode="auto">
          <a:xfrm>
            <a:off x="2311400" y="5638800"/>
            <a:ext cx="4787900" cy="396875"/>
          </a:xfrm>
          <a:prstGeom prst="rect">
            <a:avLst/>
          </a:prstGeom>
          <a:noFill/>
          <a:ln w="9525">
            <a:noFill/>
            <a:miter lim="800000"/>
            <a:headEnd/>
            <a:tailEnd/>
          </a:ln>
        </p:spPr>
        <p:txBody>
          <a:bodyPr>
            <a:spAutoFit/>
          </a:bodyPr>
          <a:lstStyle/>
          <a:p>
            <a:pPr algn="ctr"/>
            <a:r>
              <a:rPr lang="es-AR" sz="2000" b="1"/>
              <a:t>Diagrama de bloque DSO</a:t>
            </a:r>
          </a:p>
        </p:txBody>
      </p:sp>
      <p:sp>
        <p:nvSpPr>
          <p:cNvPr id="48132" name="TextBox 4"/>
          <p:cNvSpPr txBox="1">
            <a:spLocks noChangeArrowheads="1"/>
          </p:cNvSpPr>
          <p:nvPr/>
        </p:nvSpPr>
        <p:spPr bwMode="auto">
          <a:xfrm>
            <a:off x="412750" y="4953000"/>
            <a:ext cx="4137025" cy="457200"/>
          </a:xfrm>
          <a:prstGeom prst="rect">
            <a:avLst/>
          </a:prstGeom>
          <a:noFill/>
          <a:ln w="9525">
            <a:noFill/>
            <a:miter lim="800000"/>
            <a:headEnd/>
            <a:tailEnd/>
          </a:ln>
        </p:spPr>
        <p:txBody>
          <a:bodyPr wrap="none">
            <a:spAutoFit/>
          </a:bodyPr>
          <a:lstStyle/>
          <a:p>
            <a:r>
              <a:rPr lang="es-AR" sz="1200" b="1"/>
              <a:t>Amarillo = Bloques de canal específico</a:t>
            </a:r>
          </a:p>
          <a:p>
            <a:r>
              <a:rPr lang="es-AR" sz="1200" b="1"/>
              <a:t>Azul = Bloques de sistema (soporta todos los canales)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69863" y="227013"/>
            <a:ext cx="9659937" cy="992187"/>
          </a:xfrm>
        </p:spPr>
        <p:txBody>
          <a:bodyPr/>
          <a:lstStyle/>
          <a:p>
            <a:pPr>
              <a:spcBef>
                <a:spcPts val="0"/>
              </a:spcBef>
              <a:spcAft>
                <a:spcPts val="384"/>
              </a:spcAft>
              <a:defRPr/>
            </a:pPr>
            <a:r>
              <a:rPr lang="es-ES" sz="3200" dirty="0" smtClean="0">
                <a:solidFill>
                  <a:srgbClr val="0099CC"/>
                </a:solidFill>
                <a:effectLst>
                  <a:outerShdw blurRad="38100" dist="38100" dir="2700000" algn="tl">
                    <a:srgbClr val="C0C0C0"/>
                  </a:outerShdw>
                </a:effectLst>
              </a:rPr>
              <a:t>Especificaciones de </a:t>
            </a:r>
            <a:r>
              <a:rPr lang="es-ES" sz="3200" dirty="0" smtClean="0">
                <a:solidFill>
                  <a:srgbClr val="0099CC"/>
                </a:solidFill>
                <a:effectLst>
                  <a:outerShdw blurRad="38100" dist="38100" dir="2700000" algn="tl">
                    <a:srgbClr val="C0C0C0"/>
                  </a:outerShdw>
                </a:effectLst>
              </a:rPr>
              <a:t>desempeño del </a:t>
            </a:r>
            <a:r>
              <a:rPr lang="es-ES" sz="3200" dirty="0" smtClean="0">
                <a:solidFill>
                  <a:srgbClr val="0099CC"/>
                </a:solidFill>
                <a:effectLst>
                  <a:outerShdw blurRad="38100" dist="38100" dir="2700000" algn="tl">
                    <a:srgbClr val="C0C0C0"/>
                  </a:outerShdw>
                </a:effectLst>
              </a:rPr>
              <a:t>osciloscopio</a:t>
            </a:r>
            <a:endParaRPr lang="es-ES" sz="3200" dirty="0">
              <a:solidFill>
                <a:srgbClr val="0099CC"/>
              </a:solidFill>
              <a:effectLst>
                <a:outerShdw blurRad="38100" dist="38100" dir="2700000" algn="tl">
                  <a:srgbClr val="C0C0C0"/>
                </a:outerShdw>
              </a:effectLst>
            </a:endParaRPr>
          </a:p>
        </p:txBody>
      </p:sp>
      <p:sp>
        <p:nvSpPr>
          <p:cNvPr id="50178" name="Rectangle 3"/>
          <p:cNvSpPr>
            <a:spLocks noGrp="1" noChangeArrowheads="1"/>
          </p:cNvSpPr>
          <p:nvPr>
            <p:ph type="body" idx="1"/>
          </p:nvPr>
        </p:nvSpPr>
        <p:spPr>
          <a:xfrm>
            <a:off x="247650" y="4495800"/>
            <a:ext cx="9328150" cy="1676400"/>
          </a:xfrm>
        </p:spPr>
        <p:txBody>
          <a:bodyPr/>
          <a:lstStyle/>
          <a:p>
            <a:pPr marL="285750" indent="-285750">
              <a:spcAft>
                <a:spcPts val="1000"/>
              </a:spcAft>
              <a:buClr>
                <a:srgbClr val="0099CC"/>
              </a:buClr>
              <a:buFont typeface="Wingdings" pitchFamily="2" charset="2"/>
              <a:buChar char="§"/>
            </a:pPr>
            <a:r>
              <a:rPr lang="es-AR" sz="1800" dirty="0" smtClean="0">
                <a:solidFill>
                  <a:srgbClr val="000000"/>
                </a:solidFill>
              </a:rPr>
              <a:t>Todos los osciloscopios presentan una respuesta </a:t>
            </a:r>
            <a:r>
              <a:rPr lang="es-AR" sz="1800" dirty="0" smtClean="0">
                <a:solidFill>
                  <a:srgbClr val="000000"/>
                </a:solidFill>
              </a:rPr>
              <a:t>en frecuencia parecida a un filtro pasa bajas.</a:t>
            </a:r>
            <a:endParaRPr lang="es-AR" sz="1800" dirty="0" smtClean="0">
              <a:solidFill>
                <a:srgbClr val="000000"/>
              </a:solidFill>
            </a:endParaRPr>
          </a:p>
          <a:p>
            <a:pPr marL="285750" indent="-285750">
              <a:spcAft>
                <a:spcPts val="1000"/>
              </a:spcAft>
              <a:buClr>
                <a:srgbClr val="0099CC"/>
              </a:buClr>
              <a:buFont typeface="Wingdings" pitchFamily="2" charset="2"/>
              <a:buChar char="§"/>
            </a:pPr>
            <a:r>
              <a:rPr lang="es-AR" sz="1800" dirty="0" smtClean="0">
                <a:solidFill>
                  <a:srgbClr val="000000"/>
                </a:solidFill>
              </a:rPr>
              <a:t>La frecuencia donde se atenúa una onda sinusoidal de entrada en 3 </a:t>
            </a:r>
            <a:r>
              <a:rPr lang="es-AR" sz="1800" dirty="0" smtClean="0">
                <a:solidFill>
                  <a:srgbClr val="000000"/>
                </a:solidFill>
              </a:rPr>
              <a:t>dB, </a:t>
            </a:r>
            <a:r>
              <a:rPr lang="es-AR" sz="1800" dirty="0" smtClean="0">
                <a:solidFill>
                  <a:srgbClr val="000000"/>
                </a:solidFill>
              </a:rPr>
              <a:t>define el ancho de banda del osciloscopio.</a:t>
            </a:r>
          </a:p>
          <a:p>
            <a:pPr marL="285750" indent="-285750">
              <a:spcAft>
                <a:spcPts val="1000"/>
              </a:spcAft>
              <a:buClr>
                <a:srgbClr val="0099CC"/>
              </a:buClr>
              <a:buFont typeface="Wingdings" pitchFamily="2" charset="2"/>
              <a:buChar char="§"/>
            </a:pPr>
            <a:r>
              <a:rPr lang="es-AR" sz="1800" dirty="0" smtClean="0">
                <a:solidFill>
                  <a:srgbClr val="000000"/>
                </a:solidFill>
              </a:rPr>
              <a:t>-3 dB equivale a ~ error de amplitud de -30% (-3 dB = 20 Log        ).</a:t>
            </a:r>
          </a:p>
        </p:txBody>
      </p:sp>
      <p:sp>
        <p:nvSpPr>
          <p:cNvPr id="50179" name="TextBox 23"/>
          <p:cNvSpPr txBox="1">
            <a:spLocks noChangeArrowheads="1"/>
          </p:cNvSpPr>
          <p:nvPr/>
        </p:nvSpPr>
        <p:spPr bwMode="auto">
          <a:xfrm>
            <a:off x="2393950" y="3886200"/>
            <a:ext cx="5454650" cy="338138"/>
          </a:xfrm>
          <a:prstGeom prst="rect">
            <a:avLst/>
          </a:prstGeom>
          <a:noFill/>
          <a:ln w="9525">
            <a:noFill/>
            <a:miter lim="800000"/>
            <a:headEnd/>
            <a:tailEnd/>
          </a:ln>
        </p:spPr>
        <p:txBody>
          <a:bodyPr>
            <a:spAutoFit/>
          </a:bodyPr>
          <a:lstStyle/>
          <a:p>
            <a:pPr algn="ctr"/>
            <a:r>
              <a:rPr lang="es-AR" sz="1600" b="1"/>
              <a:t>Respuesta de frecuencia de "Gauss" del osciloscopio</a:t>
            </a:r>
          </a:p>
        </p:txBody>
      </p:sp>
      <p:pic>
        <p:nvPicPr>
          <p:cNvPr id="50180" name="Picture 5" descr="Fig51.PNG"/>
          <p:cNvPicPr>
            <a:picLocks noChangeAspect="1"/>
          </p:cNvPicPr>
          <p:nvPr/>
        </p:nvPicPr>
        <p:blipFill>
          <a:blip r:embed="rId3" cstate="print"/>
          <a:srcRect/>
          <a:stretch>
            <a:fillRect/>
          </a:stretch>
        </p:blipFill>
        <p:spPr bwMode="auto">
          <a:xfrm>
            <a:off x="2724150" y="1447800"/>
            <a:ext cx="4478338" cy="2435225"/>
          </a:xfrm>
          <a:prstGeom prst="rect">
            <a:avLst/>
          </a:prstGeom>
          <a:noFill/>
          <a:ln w="9525">
            <a:noFill/>
            <a:miter lim="800000"/>
            <a:headEnd/>
            <a:tailEnd/>
          </a:ln>
        </p:spPr>
      </p:pic>
      <p:sp>
        <p:nvSpPr>
          <p:cNvPr id="50181" name="TextBox 6"/>
          <p:cNvSpPr txBox="1">
            <a:spLocks noChangeArrowheads="1"/>
          </p:cNvSpPr>
          <p:nvPr/>
        </p:nvSpPr>
        <p:spPr bwMode="auto">
          <a:xfrm>
            <a:off x="76200" y="838200"/>
            <a:ext cx="9937464" cy="400110"/>
          </a:xfrm>
          <a:prstGeom prst="rect">
            <a:avLst/>
          </a:prstGeom>
          <a:noFill/>
          <a:ln w="9525">
            <a:noFill/>
            <a:miter lim="800000"/>
            <a:headEnd/>
            <a:tailEnd/>
          </a:ln>
        </p:spPr>
        <p:txBody>
          <a:bodyPr wrap="none">
            <a:spAutoFit/>
          </a:bodyPr>
          <a:lstStyle/>
          <a:p>
            <a:r>
              <a:rPr lang="es-AR" sz="2000" b="1" i="1"/>
              <a:t>El “Ancho de </a:t>
            </a:r>
            <a:r>
              <a:rPr lang="es-AR" sz="2000" b="1" i="1" smtClean="0"/>
              <a:t>banda = AB” </a:t>
            </a:r>
            <a:r>
              <a:rPr lang="es-AR" sz="2000" b="1" i="1"/>
              <a:t>es la especificación más importante del osciloscopio</a:t>
            </a:r>
          </a:p>
        </p:txBody>
      </p:sp>
      <p:sp>
        <p:nvSpPr>
          <p:cNvPr id="50182"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pic>
        <p:nvPicPr>
          <p:cNvPr id="5018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94513" y="5495925"/>
            <a:ext cx="268287"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s-ES" sz="3200" dirty="0" smtClean="0">
                <a:solidFill>
                  <a:srgbClr val="0099CC"/>
                </a:solidFill>
                <a:effectLst>
                  <a:outerShdw blurRad="38100" dist="38100" dir="2700000" algn="tl">
                    <a:srgbClr val="C0C0C0"/>
                  </a:outerShdw>
                </a:effectLst>
              </a:rPr>
              <a:t>Selección del ancho de banda correcto</a:t>
            </a:r>
            <a:endParaRPr lang="es-ES" sz="3200" dirty="0">
              <a:solidFill>
                <a:srgbClr val="0099CC"/>
              </a:solidFill>
              <a:effectLst>
                <a:outerShdw blurRad="38100" dist="38100" dir="2700000" algn="tl">
                  <a:srgbClr val="C0C0C0"/>
                </a:outerShdw>
              </a:effectLst>
            </a:endParaRPr>
          </a:p>
        </p:txBody>
      </p:sp>
      <p:sp>
        <p:nvSpPr>
          <p:cNvPr id="52226" name="Rectangle 3"/>
          <p:cNvSpPr>
            <a:spLocks noGrp="1" noChangeArrowheads="1"/>
          </p:cNvSpPr>
          <p:nvPr>
            <p:ph type="body" idx="1"/>
          </p:nvPr>
        </p:nvSpPr>
        <p:spPr>
          <a:xfrm>
            <a:off x="247650" y="4114800"/>
            <a:ext cx="9582150" cy="2362200"/>
          </a:xfrm>
        </p:spPr>
        <p:txBody>
          <a:bodyPr/>
          <a:lstStyle/>
          <a:p>
            <a:pPr marL="271463" indent="-271463">
              <a:spcAft>
                <a:spcPts val="1000"/>
              </a:spcAft>
              <a:buClr>
                <a:srgbClr val="0099CC"/>
              </a:buClr>
              <a:buFont typeface="Wingdings" pitchFamily="2" charset="2"/>
              <a:buChar char="§"/>
            </a:pPr>
            <a:r>
              <a:rPr lang="es-AR" sz="1800" dirty="0" smtClean="0">
                <a:solidFill>
                  <a:srgbClr val="000000"/>
                </a:solidFill>
              </a:rPr>
              <a:t>Ancho de banda requerido para aplicaciones analógicas: ≥ 3 veces superior a la frecuencia de la onda sinusoidal.</a:t>
            </a:r>
          </a:p>
          <a:p>
            <a:pPr marL="271463" indent="-271463">
              <a:spcAft>
                <a:spcPts val="1000"/>
              </a:spcAft>
              <a:buClr>
                <a:srgbClr val="0099CC"/>
              </a:buClr>
              <a:buFont typeface="Wingdings" pitchFamily="2" charset="2"/>
              <a:buChar char="§"/>
            </a:pPr>
            <a:r>
              <a:rPr lang="es-AR" sz="1800" dirty="0" smtClean="0">
                <a:solidFill>
                  <a:srgbClr val="000000"/>
                </a:solidFill>
              </a:rPr>
              <a:t>Ancho de banda requerido para aplicaciones digitales: ≥ 5 veces superior a la </a:t>
            </a:r>
            <a:r>
              <a:rPr lang="es-AR" sz="1800" dirty="0" smtClean="0">
                <a:solidFill>
                  <a:srgbClr val="000000"/>
                </a:solidFill>
              </a:rPr>
              <a:t>frecuencia del </a:t>
            </a:r>
            <a:r>
              <a:rPr lang="es-AR" sz="1800" dirty="0" smtClean="0">
                <a:solidFill>
                  <a:srgbClr val="000000"/>
                </a:solidFill>
              </a:rPr>
              <a:t>reloj digital.</a:t>
            </a:r>
          </a:p>
          <a:p>
            <a:pPr marL="271463" indent="-271463">
              <a:spcAft>
                <a:spcPts val="1000"/>
              </a:spcAft>
              <a:buClr>
                <a:srgbClr val="0099CC"/>
              </a:buClr>
              <a:buFont typeface="Wingdings" pitchFamily="2" charset="2"/>
              <a:buChar char="§"/>
            </a:pPr>
            <a:r>
              <a:rPr lang="es-AR" sz="1800" dirty="0" smtClean="0">
                <a:solidFill>
                  <a:srgbClr val="000000"/>
                </a:solidFill>
              </a:rPr>
              <a:t>Determinación de ancho de banda más preciso según las velocidades del borde de la señal (consulte la nota de aplicación de “Ancho de banda” enumerada al final de la presentación)</a:t>
            </a:r>
          </a:p>
        </p:txBody>
      </p:sp>
      <p:sp>
        <p:nvSpPr>
          <p:cNvPr id="52227" name="TextBox 6"/>
          <p:cNvSpPr txBox="1">
            <a:spLocks noChangeArrowheads="1"/>
          </p:cNvSpPr>
          <p:nvPr/>
        </p:nvSpPr>
        <p:spPr bwMode="auto">
          <a:xfrm>
            <a:off x="2971800" y="838200"/>
            <a:ext cx="3581400" cy="366713"/>
          </a:xfrm>
          <a:prstGeom prst="rect">
            <a:avLst/>
          </a:prstGeom>
          <a:noFill/>
          <a:ln w="9525">
            <a:noFill/>
            <a:miter lim="800000"/>
            <a:headEnd/>
            <a:tailEnd/>
          </a:ln>
        </p:spPr>
        <p:txBody>
          <a:bodyPr wrap="none">
            <a:spAutoFit/>
          </a:bodyPr>
          <a:lstStyle/>
          <a:p>
            <a:r>
              <a:rPr lang="es-AR" sz="1800" b="1" i="1"/>
              <a:t>Entrada = Reloj digital 100-MHz</a:t>
            </a:r>
          </a:p>
        </p:txBody>
      </p:sp>
      <p:grpSp>
        <p:nvGrpSpPr>
          <p:cNvPr id="52228" name="Grupo 1"/>
          <p:cNvGrpSpPr>
            <a:grpSpLocks/>
          </p:cNvGrpSpPr>
          <p:nvPr/>
        </p:nvGrpSpPr>
        <p:grpSpPr bwMode="auto">
          <a:xfrm>
            <a:off x="609600" y="1219200"/>
            <a:ext cx="8991600" cy="2606478"/>
            <a:chOff x="609600" y="1397000"/>
            <a:chExt cx="8991600" cy="2606279"/>
          </a:xfrm>
        </p:grpSpPr>
        <p:sp>
          <p:nvSpPr>
            <p:cNvPr id="52229" name="TextBox 23"/>
            <p:cNvSpPr txBox="1">
              <a:spLocks noChangeArrowheads="1"/>
            </p:cNvSpPr>
            <p:nvPr/>
          </p:nvSpPr>
          <p:spPr bwMode="auto">
            <a:xfrm>
              <a:off x="609600" y="3695525"/>
              <a:ext cx="4425950" cy="307754"/>
            </a:xfrm>
            <a:prstGeom prst="rect">
              <a:avLst/>
            </a:prstGeom>
            <a:noFill/>
            <a:ln w="9525">
              <a:noFill/>
              <a:miter lim="800000"/>
              <a:headEnd/>
              <a:tailEnd/>
            </a:ln>
          </p:spPr>
          <p:txBody>
            <a:bodyPr wrap="square">
              <a:spAutoFit/>
            </a:bodyPr>
            <a:lstStyle/>
            <a:p>
              <a:pPr algn="ctr"/>
              <a:r>
                <a:rPr lang="es-AR" sz="1400" b="1" dirty="0"/>
                <a:t>Respuesta con un osciloscopio de </a:t>
              </a:r>
              <a:r>
                <a:rPr lang="es-AR" sz="1400" b="1" dirty="0" smtClean="0"/>
                <a:t>AB </a:t>
              </a:r>
              <a:r>
                <a:rPr lang="es-AR" sz="1400" b="1" dirty="0" smtClean="0"/>
                <a:t>= 100MHz</a:t>
              </a:r>
              <a:endParaRPr lang="es-AR" sz="1400" b="1" dirty="0"/>
            </a:p>
          </p:txBody>
        </p:sp>
        <p:pic>
          <p:nvPicPr>
            <p:cNvPr id="52230" name="Picture 7" descr="Fig02.png"/>
            <p:cNvPicPr>
              <a:picLocks noChangeAspect="1"/>
            </p:cNvPicPr>
            <p:nvPr/>
          </p:nvPicPr>
          <p:blipFill>
            <a:blip r:embed="rId3" cstate="print"/>
            <a:srcRect/>
            <a:stretch>
              <a:fillRect/>
            </a:stretch>
          </p:blipFill>
          <p:spPr bwMode="auto">
            <a:xfrm>
              <a:off x="825500" y="1411288"/>
              <a:ext cx="4127500" cy="2292350"/>
            </a:xfrm>
            <a:prstGeom prst="rect">
              <a:avLst/>
            </a:prstGeom>
            <a:noFill/>
            <a:ln w="9525">
              <a:noFill/>
              <a:miter lim="800000"/>
              <a:headEnd/>
              <a:tailEnd/>
            </a:ln>
          </p:spPr>
        </p:pic>
        <p:pic>
          <p:nvPicPr>
            <p:cNvPr id="52231" name="Picture 8" descr="Fig03.png"/>
            <p:cNvPicPr>
              <a:picLocks noChangeAspect="1"/>
            </p:cNvPicPr>
            <p:nvPr/>
          </p:nvPicPr>
          <p:blipFill>
            <a:blip r:embed="rId4" cstate="print"/>
            <a:srcRect/>
            <a:stretch>
              <a:fillRect/>
            </a:stretch>
          </p:blipFill>
          <p:spPr bwMode="auto">
            <a:xfrm>
              <a:off x="5200650" y="1397000"/>
              <a:ext cx="4127500" cy="2292350"/>
            </a:xfrm>
            <a:prstGeom prst="rect">
              <a:avLst/>
            </a:prstGeom>
            <a:noFill/>
            <a:ln w="9525">
              <a:noFill/>
              <a:miter lim="800000"/>
              <a:headEnd/>
              <a:tailEnd/>
            </a:ln>
          </p:spPr>
        </p:pic>
        <p:sp>
          <p:nvSpPr>
            <p:cNvPr id="52232" name="TextBox 10"/>
            <p:cNvSpPr txBox="1">
              <a:spLocks noChangeArrowheads="1"/>
            </p:cNvSpPr>
            <p:nvPr/>
          </p:nvSpPr>
          <p:spPr bwMode="auto">
            <a:xfrm>
              <a:off x="5118100" y="3695525"/>
              <a:ext cx="4483100" cy="307754"/>
            </a:xfrm>
            <a:prstGeom prst="rect">
              <a:avLst/>
            </a:prstGeom>
            <a:noFill/>
            <a:ln w="9525">
              <a:noFill/>
              <a:miter lim="800000"/>
              <a:headEnd/>
              <a:tailEnd/>
            </a:ln>
          </p:spPr>
          <p:txBody>
            <a:bodyPr wrap="square">
              <a:spAutoFit/>
            </a:bodyPr>
            <a:lstStyle/>
            <a:p>
              <a:pPr algn="ctr"/>
              <a:r>
                <a:rPr lang="es-AR" sz="1400" b="1" dirty="0"/>
                <a:t>Respuesta con un osciloscopio de </a:t>
              </a:r>
              <a:r>
                <a:rPr lang="es-AR" sz="1400" b="1" dirty="0" smtClean="0"/>
                <a:t>AB = 500MHz</a:t>
              </a:r>
              <a:endParaRPr lang="es-AR" sz="1400" b="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s-ES" sz="3200" smtClean="0">
                <a:solidFill>
                  <a:srgbClr val="0099CC"/>
                </a:solidFill>
                <a:effectLst>
                  <a:outerShdw blurRad="38100" dist="38100" dir="2700000" algn="tl">
                    <a:srgbClr val="C0C0C0"/>
                  </a:outerShdw>
                </a:effectLst>
              </a:rPr>
              <a:t>Agenda</a:t>
            </a:r>
            <a:endParaRPr lang="es-ES" sz="3200">
              <a:solidFill>
                <a:srgbClr val="0099CC"/>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247650" y="914400"/>
            <a:ext cx="9412288" cy="5181600"/>
          </a:xfrm>
        </p:spPr>
        <p:txBody>
          <a:bodyPr/>
          <a:lstStyle/>
          <a:p>
            <a:pPr marL="361950" indent="-361950">
              <a:spcBef>
                <a:spcPts val="0"/>
              </a:spcBef>
              <a:spcAft>
                <a:spcPts val="1440"/>
              </a:spcAft>
              <a:buClr>
                <a:srgbClr val="0099CC"/>
              </a:buClr>
              <a:buFont typeface="Wingdings" pitchFamily="2" charset="2"/>
              <a:buChar char="§"/>
              <a:defRPr/>
            </a:pPr>
            <a:r>
              <a:rPr lang="es-ES" sz="2200" b="1" dirty="0" smtClean="0">
                <a:solidFill>
                  <a:srgbClr val="000000"/>
                </a:solidFill>
              </a:rPr>
              <a:t>¿Qué es un osciloscopio?</a:t>
            </a:r>
          </a:p>
          <a:p>
            <a:pPr>
              <a:spcBef>
                <a:spcPts val="0"/>
              </a:spcBef>
              <a:spcAft>
                <a:spcPts val="1320"/>
              </a:spcAft>
              <a:buClr>
                <a:srgbClr val="0099CC"/>
              </a:buClr>
              <a:buFont typeface="Wingdings" pitchFamily="2" charset="2"/>
              <a:buChar char="§"/>
              <a:defRPr/>
            </a:pPr>
            <a:r>
              <a:rPr lang="es-ES" sz="2200" b="1" dirty="0" smtClean="0">
                <a:solidFill>
                  <a:srgbClr val="000000"/>
                </a:solidFill>
              </a:rPr>
              <a:t>Mediciones básicas con puntas de prueba de baja frecuencia</a:t>
            </a:r>
          </a:p>
          <a:p>
            <a:pPr>
              <a:spcBef>
                <a:spcPts val="0"/>
              </a:spcBef>
              <a:spcAft>
                <a:spcPts val="1320"/>
              </a:spcAft>
              <a:buClr>
                <a:srgbClr val="0099CC"/>
              </a:buClr>
              <a:buFont typeface="Wingdings" pitchFamily="2" charset="2"/>
              <a:buChar char="§"/>
              <a:defRPr/>
            </a:pPr>
            <a:r>
              <a:rPr lang="es-ES" sz="2200" b="1" dirty="0" smtClean="0">
                <a:solidFill>
                  <a:srgbClr val="000000"/>
                </a:solidFill>
              </a:rPr>
              <a:t>Mediciones de tiempo y voltaje</a:t>
            </a:r>
          </a:p>
          <a:p>
            <a:pPr>
              <a:spcBef>
                <a:spcPts val="0"/>
              </a:spcBef>
              <a:spcAft>
                <a:spcPts val="1320"/>
              </a:spcAft>
              <a:buClr>
                <a:srgbClr val="0099CC"/>
              </a:buClr>
              <a:buFont typeface="Wingdings" pitchFamily="2" charset="2"/>
              <a:buChar char="§"/>
              <a:defRPr/>
            </a:pPr>
            <a:r>
              <a:rPr lang="es-ES" sz="2200" b="1" dirty="0" smtClean="0">
                <a:solidFill>
                  <a:srgbClr val="000000"/>
                </a:solidFill>
              </a:rPr>
              <a:t>Escala correcta de las formas de onda en pantalla</a:t>
            </a:r>
          </a:p>
          <a:p>
            <a:pPr>
              <a:spcBef>
                <a:spcPts val="0"/>
              </a:spcBef>
              <a:spcAft>
                <a:spcPts val="1320"/>
              </a:spcAft>
              <a:buClr>
                <a:srgbClr val="0099CC"/>
              </a:buClr>
              <a:buFont typeface="Wingdings" pitchFamily="2" charset="2"/>
              <a:buChar char="§"/>
              <a:defRPr/>
            </a:pPr>
            <a:r>
              <a:rPr lang="es-ES" sz="2200" b="1" dirty="0" smtClean="0">
                <a:solidFill>
                  <a:srgbClr val="000000"/>
                </a:solidFill>
              </a:rPr>
              <a:t>Comprensión de la función de disparo del osciloscopio</a:t>
            </a:r>
          </a:p>
          <a:p>
            <a:pPr>
              <a:spcBef>
                <a:spcPts val="0"/>
              </a:spcBef>
              <a:spcAft>
                <a:spcPts val="1320"/>
              </a:spcAft>
              <a:buClr>
                <a:srgbClr val="0099CC"/>
              </a:buClr>
              <a:buFont typeface="Wingdings" pitchFamily="2" charset="2"/>
              <a:buChar char="§"/>
              <a:defRPr/>
            </a:pPr>
            <a:r>
              <a:rPr lang="es-ES" sz="2200" b="1" dirty="0" smtClean="0">
                <a:solidFill>
                  <a:srgbClr val="000000"/>
                </a:solidFill>
              </a:rPr>
              <a:t>Teoría de la operación y especificaciones de </a:t>
            </a:r>
            <a:r>
              <a:rPr lang="es-ES" sz="2200" b="1" dirty="0" smtClean="0">
                <a:solidFill>
                  <a:srgbClr val="000000"/>
                </a:solidFill>
              </a:rPr>
              <a:t>desempeño </a:t>
            </a:r>
            <a:r>
              <a:rPr lang="es-ES" sz="2200" b="1" dirty="0" smtClean="0">
                <a:solidFill>
                  <a:srgbClr val="000000"/>
                </a:solidFill>
              </a:rPr>
              <a:t>del osciloscopio</a:t>
            </a:r>
          </a:p>
          <a:p>
            <a:pPr>
              <a:spcBef>
                <a:spcPts val="0"/>
              </a:spcBef>
              <a:spcAft>
                <a:spcPts val="1320"/>
              </a:spcAft>
              <a:buClr>
                <a:srgbClr val="0099CC"/>
              </a:buClr>
              <a:buFont typeface="Wingdings" pitchFamily="2" charset="2"/>
              <a:buChar char="§"/>
              <a:defRPr/>
            </a:pPr>
            <a:r>
              <a:rPr lang="es-ES" sz="2200" b="1" dirty="0" smtClean="0">
                <a:solidFill>
                  <a:srgbClr val="000000"/>
                </a:solidFill>
              </a:rPr>
              <a:t>Mediciones básicas con puntas de prueba (modelo dinámico/CA y efectos de la carga)</a:t>
            </a:r>
          </a:p>
          <a:p>
            <a:pPr>
              <a:spcBef>
                <a:spcPts val="0"/>
              </a:spcBef>
              <a:spcAft>
                <a:spcPts val="1320"/>
              </a:spcAft>
              <a:buClr>
                <a:srgbClr val="0099CC"/>
              </a:buClr>
              <a:buFont typeface="Wingdings" pitchFamily="2" charset="2"/>
              <a:buChar char="§"/>
              <a:defRPr/>
            </a:pPr>
            <a:r>
              <a:rPr lang="es-ES" sz="2200" b="1" dirty="0" smtClean="0">
                <a:solidFill>
                  <a:srgbClr val="000000"/>
                </a:solidFill>
              </a:rPr>
              <a:t>Uso del Tutorial y la Guía de Laboratorio de DSOXEDK</a:t>
            </a:r>
          </a:p>
          <a:p>
            <a:pPr>
              <a:spcBef>
                <a:spcPts val="0"/>
              </a:spcBef>
              <a:spcAft>
                <a:spcPts val="1320"/>
              </a:spcAft>
              <a:buClr>
                <a:srgbClr val="0099CC"/>
              </a:buClr>
              <a:buFont typeface="Wingdings" pitchFamily="2" charset="2"/>
              <a:buChar char="§"/>
              <a:defRPr/>
            </a:pPr>
            <a:r>
              <a:rPr lang="es-ES" sz="2200" b="1" dirty="0" smtClean="0">
                <a:solidFill>
                  <a:srgbClr val="000000"/>
                </a:solidFill>
              </a:rPr>
              <a:t>Recursos técnicos adicionales</a:t>
            </a:r>
            <a:endParaRPr lang="es-ES" sz="2200" b="1" dirty="0">
              <a:solidFill>
                <a:srgbClr val="000000"/>
              </a:solidFill>
            </a:endParaRPr>
          </a:p>
        </p:txBody>
      </p:sp>
      <p:pic>
        <p:nvPicPr>
          <p:cNvPr id="17411" name="Picture 4" descr="MCj02382080000[1]"/>
          <p:cNvPicPr>
            <a:picLocks noChangeAspect="1" noChangeArrowheads="1"/>
          </p:cNvPicPr>
          <p:nvPr/>
        </p:nvPicPr>
        <p:blipFill>
          <a:blip r:embed="rId3" cstate="print"/>
          <a:srcRect/>
          <a:stretch>
            <a:fillRect/>
          </a:stretch>
        </p:blipFill>
        <p:spPr bwMode="auto">
          <a:xfrm>
            <a:off x="8269288" y="0"/>
            <a:ext cx="1636712" cy="178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Otras especificaciones importantes del osciloscopio</a:t>
            </a:r>
          </a:p>
        </p:txBody>
      </p:sp>
      <p:sp>
        <p:nvSpPr>
          <p:cNvPr id="54274" name="Rectangle 3"/>
          <p:cNvSpPr>
            <a:spLocks noGrp="1" noChangeArrowheads="1"/>
          </p:cNvSpPr>
          <p:nvPr>
            <p:ph type="body" idx="1"/>
          </p:nvPr>
        </p:nvSpPr>
        <p:spPr>
          <a:xfrm>
            <a:off x="330200" y="1295400"/>
            <a:ext cx="5384800" cy="2971800"/>
          </a:xfrm>
        </p:spPr>
        <p:txBody>
          <a:bodyPr/>
          <a:lstStyle/>
          <a:p>
            <a:pPr marL="271463" indent="-271463">
              <a:spcAft>
                <a:spcPts val="1000"/>
              </a:spcAft>
              <a:buClr>
                <a:srgbClr val="0099CC"/>
              </a:buClr>
              <a:buFont typeface="Wingdings" pitchFamily="2" charset="2"/>
              <a:buChar char="§"/>
            </a:pPr>
            <a:r>
              <a:rPr lang="es-AR" sz="1700" u="sng" dirty="0" smtClean="0">
                <a:solidFill>
                  <a:srgbClr val="000000"/>
                </a:solidFill>
              </a:rPr>
              <a:t>Velocidad de </a:t>
            </a:r>
            <a:r>
              <a:rPr lang="es-AR" sz="1700" u="sng" dirty="0" smtClean="0">
                <a:solidFill>
                  <a:srgbClr val="000000"/>
                </a:solidFill>
              </a:rPr>
              <a:t>muestreo</a:t>
            </a:r>
            <a:r>
              <a:rPr lang="es-AR" sz="1700" dirty="0" smtClean="0">
                <a:solidFill>
                  <a:srgbClr val="000000"/>
                </a:solidFill>
              </a:rPr>
              <a:t> (en muestras/</a:t>
            </a:r>
            <a:r>
              <a:rPr lang="es-AR" sz="1700" dirty="0" err="1" smtClean="0">
                <a:solidFill>
                  <a:srgbClr val="000000"/>
                </a:solidFill>
              </a:rPr>
              <a:t>seg</a:t>
            </a:r>
            <a:r>
              <a:rPr lang="es-AR" sz="1700" dirty="0" smtClean="0">
                <a:solidFill>
                  <a:srgbClr val="000000"/>
                </a:solidFill>
              </a:rPr>
              <a:t>) - Debería </a:t>
            </a:r>
            <a:r>
              <a:rPr lang="es-AR" sz="1700" dirty="0" smtClean="0">
                <a:solidFill>
                  <a:srgbClr val="000000"/>
                </a:solidFill>
              </a:rPr>
              <a:t>ser </a:t>
            </a:r>
            <a:r>
              <a:rPr lang="es-AR" sz="1700" dirty="0" smtClean="0">
                <a:solidFill>
                  <a:srgbClr val="000000"/>
                </a:solidFill>
              </a:rPr>
              <a:t>≥ 4X </a:t>
            </a:r>
            <a:r>
              <a:rPr lang="es-AR" sz="1700" dirty="0" smtClean="0">
                <a:solidFill>
                  <a:srgbClr val="000000"/>
                </a:solidFill>
              </a:rPr>
              <a:t>el Ancho de </a:t>
            </a:r>
            <a:r>
              <a:rPr lang="es-AR" sz="1700" dirty="0" smtClean="0">
                <a:solidFill>
                  <a:srgbClr val="000000"/>
                </a:solidFill>
              </a:rPr>
              <a:t>Banda</a:t>
            </a:r>
            <a:endParaRPr lang="es-AR" sz="1700" dirty="0" smtClean="0">
              <a:solidFill>
                <a:srgbClr val="000000"/>
              </a:solidFill>
            </a:endParaRPr>
          </a:p>
          <a:p>
            <a:pPr marL="271463" indent="-271463">
              <a:spcAft>
                <a:spcPts val="1000"/>
              </a:spcAft>
              <a:buClr>
                <a:srgbClr val="0099CC"/>
              </a:buClr>
              <a:buFont typeface="Wingdings" pitchFamily="2" charset="2"/>
              <a:buChar char="§"/>
            </a:pPr>
            <a:r>
              <a:rPr lang="es-AR" sz="1700" u="sng" dirty="0" smtClean="0">
                <a:solidFill>
                  <a:srgbClr val="000000"/>
                </a:solidFill>
              </a:rPr>
              <a:t>Profundidad </a:t>
            </a:r>
            <a:r>
              <a:rPr lang="es-AR" sz="1700" u="sng" dirty="0" smtClean="0">
                <a:solidFill>
                  <a:srgbClr val="000000"/>
                </a:solidFill>
              </a:rPr>
              <a:t>de memoria</a:t>
            </a:r>
            <a:r>
              <a:rPr lang="es-AR" sz="1700" dirty="0" smtClean="0">
                <a:solidFill>
                  <a:srgbClr val="000000"/>
                </a:solidFill>
              </a:rPr>
              <a:t>: Determina la forma de onda más larga que se puede capturar mientras aún se realiza un muestreo en la </a:t>
            </a:r>
            <a:r>
              <a:rPr lang="es-AR" sz="1700" dirty="0" smtClean="0">
                <a:solidFill>
                  <a:srgbClr val="000000"/>
                </a:solidFill>
              </a:rPr>
              <a:t>velocidad </a:t>
            </a:r>
            <a:r>
              <a:rPr lang="es-AR" sz="1700" dirty="0" smtClean="0">
                <a:solidFill>
                  <a:srgbClr val="000000"/>
                </a:solidFill>
              </a:rPr>
              <a:t>de muestreo máximo del osciloscopio.</a:t>
            </a:r>
          </a:p>
          <a:p>
            <a:pPr marL="271463" indent="-271463">
              <a:spcAft>
                <a:spcPts val="1000"/>
              </a:spcAft>
              <a:buClr>
                <a:srgbClr val="0099CC"/>
              </a:buClr>
              <a:buFont typeface="Wingdings" pitchFamily="2" charset="2"/>
              <a:buChar char="§"/>
            </a:pPr>
            <a:r>
              <a:rPr lang="es-AR" sz="1700" u="sng" dirty="0" smtClean="0">
                <a:solidFill>
                  <a:srgbClr val="000000"/>
                </a:solidFill>
              </a:rPr>
              <a:t>Número de canales</a:t>
            </a:r>
            <a:r>
              <a:rPr lang="es-AR" sz="1700" dirty="0" smtClean="0">
                <a:solidFill>
                  <a:srgbClr val="000000"/>
                </a:solidFill>
              </a:rPr>
              <a:t>: Normalmente 2 o 4 canales. Los modelos MSO agregan 8 a </a:t>
            </a:r>
            <a:r>
              <a:rPr lang="es-AR" sz="1700" dirty="0" smtClean="0">
                <a:solidFill>
                  <a:srgbClr val="000000"/>
                </a:solidFill>
              </a:rPr>
              <a:t>16 </a:t>
            </a:r>
            <a:r>
              <a:rPr lang="es-AR" sz="1700" dirty="0" smtClean="0">
                <a:solidFill>
                  <a:srgbClr val="000000"/>
                </a:solidFill>
              </a:rPr>
              <a:t>canales de adquisición digital con resolución de 1 bit </a:t>
            </a:r>
            <a:r>
              <a:rPr lang="es-AR" sz="1700" dirty="0" smtClean="0">
                <a:solidFill>
                  <a:srgbClr val="000000"/>
                </a:solidFill>
              </a:rPr>
              <a:t>(estado alto </a:t>
            </a:r>
            <a:r>
              <a:rPr lang="es-AR" sz="1700" dirty="0" smtClean="0">
                <a:solidFill>
                  <a:srgbClr val="000000"/>
                </a:solidFill>
              </a:rPr>
              <a:t>o </a:t>
            </a:r>
            <a:r>
              <a:rPr lang="es-AR" sz="1700" dirty="0" smtClean="0">
                <a:solidFill>
                  <a:srgbClr val="000000"/>
                </a:solidFill>
              </a:rPr>
              <a:t>bajo).</a:t>
            </a:r>
            <a:endParaRPr lang="es-AR" sz="1700" dirty="0" smtClean="0">
              <a:solidFill>
                <a:srgbClr val="000000"/>
              </a:solidFill>
            </a:endParaRPr>
          </a:p>
        </p:txBody>
      </p:sp>
      <p:pic>
        <p:nvPicPr>
          <p:cNvPr id="54275" name="Picture 2"/>
          <p:cNvPicPr>
            <a:picLocks noChangeAspect="1" noChangeArrowheads="1"/>
          </p:cNvPicPr>
          <p:nvPr/>
        </p:nvPicPr>
        <p:blipFill>
          <a:blip r:embed="rId3" cstate="print"/>
          <a:srcRect/>
          <a:stretch>
            <a:fillRect/>
          </a:stretch>
        </p:blipFill>
        <p:spPr bwMode="auto">
          <a:xfrm>
            <a:off x="5654675" y="1143000"/>
            <a:ext cx="4098925" cy="2438400"/>
          </a:xfrm>
          <a:prstGeom prst="rect">
            <a:avLst/>
          </a:prstGeom>
          <a:noFill/>
          <a:ln w="9525">
            <a:noFill/>
            <a:miter lim="800000"/>
            <a:headEnd/>
            <a:tailEnd/>
          </a:ln>
        </p:spPr>
      </p:pic>
      <p:sp>
        <p:nvSpPr>
          <p:cNvPr id="54276" name="Rectangle 3"/>
          <p:cNvSpPr txBox="1">
            <a:spLocks noChangeArrowheads="1"/>
          </p:cNvSpPr>
          <p:nvPr/>
        </p:nvSpPr>
        <p:spPr bwMode="black">
          <a:xfrm>
            <a:off x="304800" y="4241800"/>
            <a:ext cx="9499600" cy="2006600"/>
          </a:xfrm>
          <a:prstGeom prst="rect">
            <a:avLst/>
          </a:prstGeom>
          <a:noFill/>
          <a:ln w="9525">
            <a:noFill/>
            <a:miter lim="800000"/>
            <a:headEnd/>
            <a:tailEnd/>
          </a:ln>
        </p:spPr>
        <p:txBody>
          <a:bodyPr lIns="0" tIns="0" rIns="0" bIns="0"/>
          <a:lstStyle/>
          <a:p>
            <a:pPr marL="285750" indent="-285750">
              <a:spcAft>
                <a:spcPts val="1000"/>
              </a:spcAft>
              <a:buClr>
                <a:srgbClr val="0099CC"/>
              </a:buClr>
              <a:buFont typeface="Wingdings" pitchFamily="2" charset="2"/>
              <a:buChar char="§"/>
            </a:pPr>
            <a:r>
              <a:rPr lang="es-AR" sz="1700" u="sng" dirty="0" smtClean="0">
                <a:solidFill>
                  <a:srgbClr val="000000"/>
                </a:solidFill>
              </a:rPr>
              <a:t>Velocidad de </a:t>
            </a:r>
            <a:r>
              <a:rPr lang="es-AR" sz="1700" u="sng" dirty="0">
                <a:solidFill>
                  <a:srgbClr val="000000"/>
                </a:solidFill>
              </a:rPr>
              <a:t>actualización de la forma de onda</a:t>
            </a:r>
            <a:r>
              <a:rPr lang="es-AR" sz="1700" dirty="0">
                <a:solidFill>
                  <a:srgbClr val="000000"/>
                </a:solidFill>
              </a:rPr>
              <a:t>: </a:t>
            </a:r>
            <a:r>
              <a:rPr lang="es-AR" sz="1700" dirty="0" smtClean="0">
                <a:solidFill>
                  <a:srgbClr val="000000"/>
                </a:solidFill>
              </a:rPr>
              <a:t>Los </a:t>
            </a:r>
            <a:r>
              <a:rPr lang="es-AR" sz="1700" dirty="0" err="1" smtClean="0">
                <a:solidFill>
                  <a:srgbClr val="000000"/>
                </a:solidFill>
              </a:rPr>
              <a:t>oscilocopios</a:t>
            </a:r>
            <a:r>
              <a:rPr lang="es-AR" sz="1700" dirty="0" smtClean="0">
                <a:solidFill>
                  <a:srgbClr val="000000"/>
                </a:solidFill>
              </a:rPr>
              <a:t> con velocidades de </a:t>
            </a:r>
            <a:r>
              <a:rPr lang="es-AR" sz="1700" dirty="0">
                <a:solidFill>
                  <a:srgbClr val="000000"/>
                </a:solidFill>
              </a:rPr>
              <a:t>actualización </a:t>
            </a:r>
            <a:r>
              <a:rPr lang="es-AR" sz="1700" dirty="0" smtClean="0">
                <a:solidFill>
                  <a:srgbClr val="000000"/>
                </a:solidFill>
              </a:rPr>
              <a:t>de formas de onda más rápidos, incrementan la </a:t>
            </a:r>
            <a:r>
              <a:rPr lang="es-AR" sz="1700" dirty="0">
                <a:solidFill>
                  <a:srgbClr val="000000"/>
                </a:solidFill>
              </a:rPr>
              <a:t>probabilidad de capturar </a:t>
            </a:r>
            <a:r>
              <a:rPr lang="es-AR" sz="1700" dirty="0" smtClean="0">
                <a:solidFill>
                  <a:srgbClr val="000000"/>
                </a:solidFill>
              </a:rPr>
              <a:t>fallas en circuitos </a:t>
            </a:r>
            <a:r>
              <a:rPr lang="es-AR" sz="1700" dirty="0">
                <a:solidFill>
                  <a:srgbClr val="000000"/>
                </a:solidFill>
              </a:rPr>
              <a:t>que se producen con poca frecuencia.</a:t>
            </a:r>
          </a:p>
          <a:p>
            <a:pPr marL="285750" indent="-285750">
              <a:spcAft>
                <a:spcPts val="1000"/>
              </a:spcAft>
              <a:buClr>
                <a:srgbClr val="0099CC"/>
              </a:buClr>
              <a:buFont typeface="Wingdings" pitchFamily="2" charset="2"/>
              <a:buChar char="§"/>
            </a:pPr>
            <a:r>
              <a:rPr lang="es-AR" sz="1700" u="sng" dirty="0">
                <a:solidFill>
                  <a:srgbClr val="000000"/>
                </a:solidFill>
              </a:rPr>
              <a:t>Calidad de visualización</a:t>
            </a:r>
            <a:r>
              <a:rPr lang="es-AR" sz="1700" dirty="0">
                <a:solidFill>
                  <a:srgbClr val="000000"/>
                </a:solidFill>
              </a:rPr>
              <a:t>: Tamaño, resolución, número de niveles de gradación de la intensidad.</a:t>
            </a:r>
          </a:p>
          <a:p>
            <a:pPr marL="285750" indent="-285750">
              <a:spcAft>
                <a:spcPts val="1000"/>
              </a:spcAft>
              <a:buClr>
                <a:srgbClr val="0099CC"/>
              </a:buClr>
              <a:buFont typeface="Wingdings" pitchFamily="2" charset="2"/>
              <a:buChar char="§"/>
            </a:pPr>
            <a:r>
              <a:rPr lang="es-AR" sz="1700" u="sng" dirty="0">
                <a:solidFill>
                  <a:srgbClr val="000000"/>
                </a:solidFill>
              </a:rPr>
              <a:t>Modos de disparo avanzados</a:t>
            </a:r>
            <a:r>
              <a:rPr lang="es-AR" sz="1700" dirty="0">
                <a:solidFill>
                  <a:srgbClr val="000000"/>
                </a:solidFill>
              </a:rPr>
              <a:t>:  Anchos de pulso de tiempo-calificado, Patrón, Video, Violación de serie, Pulso (velocidad de borde, Tiempo de configuración/retención, Pequeño), etc.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3663" y="227013"/>
            <a:ext cx="9659937" cy="992187"/>
          </a:xfrm>
        </p:spPr>
        <p:txBody>
          <a:bodyPr/>
          <a:lstStyle/>
          <a:p>
            <a:pPr>
              <a:spcBef>
                <a:spcPts val="0"/>
              </a:spcBef>
              <a:spcAft>
                <a:spcPts val="360"/>
              </a:spcAft>
              <a:defRPr/>
            </a:pPr>
            <a:r>
              <a:rPr lang="en-US" sz="3000" dirty="0" err="1">
                <a:solidFill>
                  <a:srgbClr val="0099CC"/>
                </a:solidFill>
                <a:effectLst>
                  <a:outerShdw blurRad="38100" dist="38100" dir="2700000" algn="tl">
                    <a:srgbClr val="C0C0C0"/>
                  </a:outerShdw>
                </a:effectLst>
              </a:rPr>
              <a:t>Revisión</a:t>
            </a:r>
            <a:r>
              <a:rPr lang="en-US" sz="3000" dirty="0">
                <a:solidFill>
                  <a:srgbClr val="0099CC"/>
                </a:solidFill>
                <a:effectLst>
                  <a:outerShdw blurRad="38100" dist="38100" dir="2700000" algn="tl">
                    <a:srgbClr val="C0C0C0"/>
                  </a:outerShdw>
                </a:effectLst>
              </a:rPr>
              <a:t> de </a:t>
            </a:r>
            <a:r>
              <a:rPr lang="en-US" sz="3000" dirty="0" err="1" smtClean="0">
                <a:solidFill>
                  <a:srgbClr val="0099CC"/>
                </a:solidFill>
                <a:effectLst>
                  <a:outerShdw blurRad="38100" dist="38100" dir="2700000" algn="tl">
                    <a:srgbClr val="C0C0C0"/>
                  </a:outerShdw>
                </a:effectLst>
              </a:rPr>
              <a:t>puntas</a:t>
            </a:r>
            <a:r>
              <a:rPr lang="en-US" sz="3000" dirty="0" smtClean="0">
                <a:solidFill>
                  <a:srgbClr val="0099CC"/>
                </a:solidFill>
                <a:effectLst>
                  <a:outerShdw blurRad="38100" dist="38100" dir="2700000" algn="tl">
                    <a:srgbClr val="C0C0C0"/>
                  </a:outerShdw>
                </a:effectLst>
              </a:rPr>
              <a:t> de </a:t>
            </a:r>
            <a:r>
              <a:rPr lang="en-US" sz="3000" dirty="0" err="1" smtClean="0">
                <a:solidFill>
                  <a:srgbClr val="0099CC"/>
                </a:solidFill>
                <a:effectLst>
                  <a:outerShdw blurRad="38100" dist="38100" dir="2700000" algn="tl">
                    <a:srgbClr val="C0C0C0"/>
                  </a:outerShdw>
                </a:effectLst>
              </a:rPr>
              <a:t>prueba</a:t>
            </a:r>
            <a:r>
              <a:rPr lang="en-US" sz="3000" dirty="0" smtClean="0">
                <a:solidFill>
                  <a:srgbClr val="0099CC"/>
                </a:solidFill>
                <a:effectLst>
                  <a:outerShdw blurRad="38100" dist="38100" dir="2700000" algn="tl">
                    <a:srgbClr val="C0C0C0"/>
                  </a:outerShdw>
                </a:effectLst>
              </a:rPr>
              <a:t> – </a:t>
            </a:r>
            <a:r>
              <a:rPr lang="en-US" sz="3000" dirty="0" err="1" smtClean="0">
                <a:solidFill>
                  <a:srgbClr val="0099CC"/>
                </a:solidFill>
                <a:effectLst>
                  <a:outerShdw blurRad="38100" dist="38100" dir="2700000" algn="tl">
                    <a:srgbClr val="C0C0C0"/>
                  </a:outerShdw>
                </a:effectLst>
              </a:rPr>
              <a:t>Modelo</a:t>
            </a:r>
            <a:r>
              <a:rPr lang="en-US" sz="3000" dirty="0">
                <a:solidFill>
                  <a:srgbClr val="0099CC"/>
                </a:solidFill>
                <a:effectLst>
                  <a:outerShdw blurRad="38100" dist="38100" dir="2700000" algn="tl">
                    <a:srgbClr val="C0C0C0"/>
                  </a:outerShdw>
                </a:effectLst>
              </a:rPr>
              <a:t> </a:t>
            </a:r>
            <a:r>
              <a:rPr lang="en-US" sz="3000" dirty="0" err="1" smtClean="0">
                <a:solidFill>
                  <a:srgbClr val="0099CC"/>
                </a:solidFill>
                <a:effectLst>
                  <a:outerShdw blurRad="38100" dist="38100" dir="2700000" algn="tl">
                    <a:srgbClr val="C0C0C0"/>
                  </a:outerShdw>
                </a:effectLst>
              </a:rPr>
              <a:t>Dinámico</a:t>
            </a:r>
            <a:r>
              <a:rPr lang="en-US" sz="3000" dirty="0" smtClean="0">
                <a:solidFill>
                  <a:srgbClr val="0099CC"/>
                </a:solidFill>
                <a:effectLst>
                  <a:outerShdw blurRad="38100" dist="38100" dir="2700000" algn="tl">
                    <a:srgbClr val="C0C0C0"/>
                  </a:outerShdw>
                </a:effectLst>
              </a:rPr>
              <a:t>/CA</a:t>
            </a:r>
            <a:endParaRPr lang="en-US" sz="3000" dirty="0">
              <a:solidFill>
                <a:srgbClr val="0099CC"/>
              </a:solidFill>
              <a:effectLst>
                <a:outerShdw blurRad="38100" dist="38100" dir="2700000" algn="tl">
                  <a:srgbClr val="C0C0C0"/>
                </a:outerShdw>
              </a:effectLst>
            </a:endParaRPr>
          </a:p>
        </p:txBody>
      </p:sp>
      <p:sp>
        <p:nvSpPr>
          <p:cNvPr id="56322" name="Rectangle 3"/>
          <p:cNvSpPr>
            <a:spLocks noGrp="1" noChangeArrowheads="1"/>
          </p:cNvSpPr>
          <p:nvPr>
            <p:ph type="body" idx="1"/>
          </p:nvPr>
        </p:nvSpPr>
        <p:spPr>
          <a:xfrm>
            <a:off x="330200" y="3429000"/>
            <a:ext cx="9271000" cy="2743200"/>
          </a:xfrm>
        </p:spPr>
        <p:txBody>
          <a:bodyPr/>
          <a:lstStyle/>
          <a:p>
            <a:pPr marL="285750" indent="-285750">
              <a:spcAft>
                <a:spcPts val="963"/>
              </a:spcAft>
              <a:buClr>
                <a:srgbClr val="0099CC"/>
              </a:buClr>
              <a:buFont typeface="Wingdings" pitchFamily="2" charset="2"/>
              <a:buChar char="§"/>
            </a:pPr>
            <a:r>
              <a:rPr lang="es-AR" sz="1600" b="1" i="1" dirty="0" err="1" smtClean="0">
                <a:solidFill>
                  <a:srgbClr val="000000"/>
                </a:solidFill>
              </a:rPr>
              <a:t>C</a:t>
            </a:r>
            <a:r>
              <a:rPr lang="es-AR" sz="1600" b="1" i="1" baseline="-25000" dirty="0" err="1" smtClean="0">
                <a:solidFill>
                  <a:srgbClr val="000000"/>
                </a:solidFill>
              </a:rPr>
              <a:t>osciloscopio</a:t>
            </a:r>
            <a:r>
              <a:rPr lang="es-AR" sz="1600" dirty="0" smtClean="0">
                <a:solidFill>
                  <a:srgbClr val="000000"/>
                </a:solidFill>
              </a:rPr>
              <a:t> y </a:t>
            </a:r>
            <a:r>
              <a:rPr lang="es-AR" sz="1600" b="1" i="1" dirty="0" err="1" smtClean="0">
                <a:solidFill>
                  <a:srgbClr val="000000"/>
                </a:solidFill>
              </a:rPr>
              <a:t>C</a:t>
            </a:r>
            <a:r>
              <a:rPr lang="es-AR" sz="1600" b="1" i="1" baseline="-25000" dirty="0" err="1" smtClean="0">
                <a:solidFill>
                  <a:srgbClr val="000000"/>
                </a:solidFill>
              </a:rPr>
              <a:t>cable</a:t>
            </a:r>
            <a:r>
              <a:rPr lang="es-AR" sz="1600" dirty="0" smtClean="0">
                <a:solidFill>
                  <a:srgbClr val="000000"/>
                </a:solidFill>
              </a:rPr>
              <a:t> son </a:t>
            </a:r>
            <a:r>
              <a:rPr lang="es-AR" sz="1600" dirty="0" smtClean="0">
                <a:solidFill>
                  <a:srgbClr val="000000"/>
                </a:solidFill>
              </a:rPr>
              <a:t>capacitancias inherentes/parásitas </a:t>
            </a:r>
            <a:r>
              <a:rPr lang="es-AR" sz="1600" dirty="0" smtClean="0">
                <a:solidFill>
                  <a:srgbClr val="000000"/>
                </a:solidFill>
              </a:rPr>
              <a:t>(no intencionalmente diseñadas)</a:t>
            </a:r>
          </a:p>
          <a:p>
            <a:pPr marL="285750" indent="-285750">
              <a:spcAft>
                <a:spcPts val="963"/>
              </a:spcAft>
              <a:buClr>
                <a:srgbClr val="0099CC"/>
              </a:buClr>
              <a:buFont typeface="Wingdings" pitchFamily="2" charset="2"/>
              <a:buChar char="§"/>
            </a:pPr>
            <a:r>
              <a:rPr lang="es-AR" sz="1600" b="1" i="1" dirty="0" err="1" smtClean="0">
                <a:solidFill>
                  <a:srgbClr val="000000"/>
                </a:solidFill>
              </a:rPr>
              <a:t>C</a:t>
            </a:r>
            <a:r>
              <a:rPr lang="es-AR" sz="1600" b="1" i="1" baseline="-25000" dirty="0" err="1" smtClean="0">
                <a:solidFill>
                  <a:srgbClr val="000000"/>
                </a:solidFill>
              </a:rPr>
              <a:t>punta</a:t>
            </a:r>
            <a:r>
              <a:rPr lang="es-AR" sz="1600" dirty="0" smtClean="0">
                <a:solidFill>
                  <a:srgbClr val="000000"/>
                </a:solidFill>
              </a:rPr>
              <a:t> y </a:t>
            </a:r>
            <a:r>
              <a:rPr lang="es-AR" sz="1600" b="1" i="1" dirty="0" err="1" smtClean="0">
                <a:solidFill>
                  <a:srgbClr val="000000"/>
                </a:solidFill>
              </a:rPr>
              <a:t>C</a:t>
            </a:r>
            <a:r>
              <a:rPr lang="es-AR" sz="1600" b="1" i="1" baseline="-25000" dirty="0" err="1" smtClean="0">
                <a:solidFill>
                  <a:srgbClr val="000000"/>
                </a:solidFill>
              </a:rPr>
              <a:t>comp</a:t>
            </a:r>
            <a:r>
              <a:rPr lang="es-AR" sz="1600" dirty="0" smtClean="0">
                <a:solidFill>
                  <a:srgbClr val="000000"/>
                </a:solidFill>
              </a:rPr>
              <a:t> están intencionalmente </a:t>
            </a:r>
            <a:r>
              <a:rPr lang="es-AR" sz="1600" dirty="0" smtClean="0">
                <a:solidFill>
                  <a:srgbClr val="000000"/>
                </a:solidFill>
              </a:rPr>
              <a:t>incorporadas </a:t>
            </a:r>
            <a:r>
              <a:rPr lang="es-AR" sz="1600" dirty="0" smtClean="0">
                <a:solidFill>
                  <a:srgbClr val="000000"/>
                </a:solidFill>
              </a:rPr>
              <a:t>al diseño para compensar </a:t>
            </a:r>
            <a:r>
              <a:rPr lang="es-AR" sz="1600" b="1" i="1" dirty="0" err="1" smtClean="0">
                <a:solidFill>
                  <a:srgbClr val="000000"/>
                </a:solidFill>
              </a:rPr>
              <a:t>C</a:t>
            </a:r>
            <a:r>
              <a:rPr lang="es-AR" sz="1600" b="1" i="1" baseline="-25000" dirty="0" err="1" smtClean="0">
                <a:solidFill>
                  <a:srgbClr val="000000"/>
                </a:solidFill>
              </a:rPr>
              <a:t>osciloscopio</a:t>
            </a:r>
            <a:r>
              <a:rPr lang="es-AR" sz="1600" dirty="0" smtClean="0">
                <a:solidFill>
                  <a:srgbClr val="000000"/>
                </a:solidFill>
              </a:rPr>
              <a:t> y </a:t>
            </a:r>
            <a:r>
              <a:rPr lang="es-AR" sz="1600" b="1" i="1" dirty="0" err="1" smtClean="0">
                <a:solidFill>
                  <a:srgbClr val="000000"/>
                </a:solidFill>
              </a:rPr>
              <a:t>C</a:t>
            </a:r>
            <a:r>
              <a:rPr lang="es-AR" sz="1600" b="1" i="1" baseline="-25000" dirty="0" err="1" smtClean="0">
                <a:solidFill>
                  <a:srgbClr val="000000"/>
                </a:solidFill>
              </a:rPr>
              <a:t>cable</a:t>
            </a:r>
            <a:r>
              <a:rPr lang="es-AR" sz="1600" dirty="0" smtClean="0">
                <a:solidFill>
                  <a:srgbClr val="000000"/>
                </a:solidFill>
              </a:rPr>
              <a:t>.</a:t>
            </a:r>
          </a:p>
          <a:p>
            <a:pPr marL="285750" indent="-285750">
              <a:spcAft>
                <a:spcPts val="963"/>
              </a:spcAft>
              <a:buClr>
                <a:srgbClr val="0099CC"/>
              </a:buClr>
              <a:buFont typeface="Wingdings" pitchFamily="2" charset="2"/>
              <a:buChar char="§"/>
            </a:pPr>
            <a:r>
              <a:rPr lang="es-AR" sz="1600" dirty="0" smtClean="0">
                <a:solidFill>
                  <a:srgbClr val="000000"/>
                </a:solidFill>
              </a:rPr>
              <a:t>Con una compensación de </a:t>
            </a:r>
            <a:r>
              <a:rPr lang="es-AR" sz="1600" dirty="0" smtClean="0">
                <a:solidFill>
                  <a:srgbClr val="000000"/>
                </a:solidFill>
                <a:latin typeface="Arial" pitchFamily="34" charset="0"/>
              </a:rPr>
              <a:t>punta de prueba </a:t>
            </a:r>
            <a:r>
              <a:rPr lang="es-AR" sz="1600" dirty="0" smtClean="0">
                <a:solidFill>
                  <a:srgbClr val="000000"/>
                </a:solidFill>
              </a:rPr>
              <a:t>correctamente </a:t>
            </a:r>
            <a:r>
              <a:rPr lang="es-AR" sz="1600" dirty="0" smtClean="0">
                <a:solidFill>
                  <a:srgbClr val="000000"/>
                </a:solidFill>
              </a:rPr>
              <a:t>ajustada, la atenuación dinámica/CA, debido a las reactancias capacitivas dependientes de la frecuencia, debe coincidir con la atenuación del divisor de </a:t>
            </a:r>
            <a:r>
              <a:rPr lang="es-AR" sz="1600" dirty="0" smtClean="0">
                <a:solidFill>
                  <a:srgbClr val="000000"/>
                </a:solidFill>
              </a:rPr>
              <a:t>voltaje </a:t>
            </a:r>
            <a:r>
              <a:rPr lang="es-AR" sz="1600" dirty="0" smtClean="0">
                <a:solidFill>
                  <a:srgbClr val="000000"/>
                </a:solidFill>
              </a:rPr>
              <a:t>de resistencia (10:1) incluido en el diseño.</a:t>
            </a:r>
          </a:p>
        </p:txBody>
      </p:sp>
      <p:pic>
        <p:nvPicPr>
          <p:cNvPr id="56323" name="Picture 2"/>
          <p:cNvPicPr>
            <a:picLocks noChangeAspect="1" noChangeArrowheads="1"/>
          </p:cNvPicPr>
          <p:nvPr/>
        </p:nvPicPr>
        <p:blipFill>
          <a:blip r:embed="rId3" cstate="print"/>
          <a:srcRect/>
          <a:stretch>
            <a:fillRect/>
          </a:stretch>
        </p:blipFill>
        <p:spPr bwMode="auto">
          <a:xfrm>
            <a:off x="0" y="1168400"/>
            <a:ext cx="3467100" cy="1803400"/>
          </a:xfrm>
          <a:prstGeom prst="rect">
            <a:avLst/>
          </a:prstGeom>
          <a:noFill/>
          <a:ln w="9525">
            <a:noFill/>
            <a:miter lim="800000"/>
            <a:headEnd/>
            <a:tailEnd/>
          </a:ln>
        </p:spPr>
      </p:pic>
      <p:pic>
        <p:nvPicPr>
          <p:cNvPr id="56324" name="Picture 3"/>
          <p:cNvPicPr>
            <a:picLocks noChangeAspect="1" noChangeArrowheads="1"/>
          </p:cNvPicPr>
          <p:nvPr/>
        </p:nvPicPr>
        <p:blipFill>
          <a:blip r:embed="rId4" cstate="print"/>
          <a:srcRect/>
          <a:stretch>
            <a:fillRect/>
          </a:stretch>
        </p:blipFill>
        <p:spPr bwMode="auto">
          <a:xfrm>
            <a:off x="3384550" y="863600"/>
            <a:ext cx="6356350" cy="2260600"/>
          </a:xfrm>
          <a:prstGeom prst="rect">
            <a:avLst/>
          </a:prstGeom>
          <a:noFill/>
          <a:ln w="9525">
            <a:noFill/>
            <a:miter lim="800000"/>
            <a:headEnd/>
            <a:tailEnd/>
          </a:ln>
        </p:spPr>
      </p:pic>
      <p:sp>
        <p:nvSpPr>
          <p:cNvPr id="56325" name="TextBox 6"/>
          <p:cNvSpPr txBox="1">
            <a:spLocks noChangeArrowheads="1"/>
          </p:cNvSpPr>
          <p:nvPr/>
        </p:nvSpPr>
        <p:spPr bwMode="auto">
          <a:xfrm>
            <a:off x="5530850" y="2938463"/>
            <a:ext cx="4028667" cy="338554"/>
          </a:xfrm>
          <a:prstGeom prst="rect">
            <a:avLst/>
          </a:prstGeom>
          <a:noFill/>
          <a:ln w="9525">
            <a:noFill/>
            <a:miter lim="800000"/>
            <a:headEnd/>
            <a:tailEnd/>
          </a:ln>
        </p:spPr>
        <p:txBody>
          <a:bodyPr wrap="none">
            <a:spAutoFit/>
          </a:bodyPr>
          <a:lstStyle/>
          <a:p>
            <a:r>
              <a:rPr lang="es-AR" sz="1600" b="1" dirty="0"/>
              <a:t>Modelo de </a:t>
            </a:r>
            <a:r>
              <a:rPr lang="es-AR" sz="1600" dirty="0" smtClean="0">
                <a:solidFill>
                  <a:srgbClr val="000000"/>
                </a:solidFill>
              </a:rPr>
              <a:t>punta de prueba </a:t>
            </a:r>
            <a:r>
              <a:rPr lang="es-AR" sz="1600" b="1" dirty="0" smtClean="0"/>
              <a:t>pasiva </a:t>
            </a:r>
            <a:r>
              <a:rPr lang="es-AR" sz="1600" b="1" dirty="0"/>
              <a:t>10:01</a:t>
            </a:r>
          </a:p>
        </p:txBody>
      </p:sp>
      <p:sp>
        <p:nvSpPr>
          <p:cNvPr id="56326"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56327"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56328" name="TextBox 11"/>
          <p:cNvSpPr txBox="1">
            <a:spLocks noChangeArrowheads="1"/>
          </p:cNvSpPr>
          <p:nvPr/>
        </p:nvSpPr>
        <p:spPr bwMode="auto">
          <a:xfrm>
            <a:off x="908050" y="5757863"/>
            <a:ext cx="7340600" cy="338137"/>
          </a:xfrm>
          <a:prstGeom prst="rect">
            <a:avLst/>
          </a:prstGeom>
          <a:noFill/>
          <a:ln w="9525">
            <a:noFill/>
            <a:miter lim="800000"/>
            <a:headEnd/>
            <a:tailEnd/>
          </a:ln>
        </p:spPr>
        <p:txBody>
          <a:bodyPr wrap="none">
            <a:spAutoFit/>
          </a:bodyPr>
          <a:lstStyle/>
          <a:p>
            <a:r>
              <a:rPr lang="es-AR" sz="1600" b="1" i="1"/>
              <a:t>Donde C</a:t>
            </a:r>
            <a:r>
              <a:rPr lang="es-AR" sz="1600" b="1" i="1" baseline="-25000"/>
              <a:t>paralelo</a:t>
            </a:r>
            <a:r>
              <a:rPr lang="es-AR" sz="1600" b="1" i="1"/>
              <a:t> es la combinación en paralelo de C</a:t>
            </a:r>
            <a:r>
              <a:rPr lang="es-AR" sz="1600" b="1" i="1" baseline="-25000"/>
              <a:t>comp</a:t>
            </a:r>
            <a:r>
              <a:rPr lang="es-AR" sz="1600" b="1" i="1"/>
              <a:t> + C</a:t>
            </a:r>
            <a:r>
              <a:rPr lang="es-AR" sz="1600" b="1" i="1" baseline="-25000"/>
              <a:t>cable</a:t>
            </a:r>
            <a:r>
              <a:rPr lang="es-AR" sz="1600" b="1" i="1"/>
              <a:t> + C</a:t>
            </a:r>
            <a:r>
              <a:rPr lang="es-AR" sz="1600" b="1" i="1" baseline="-25000"/>
              <a:t>osciloscopio</a:t>
            </a:r>
          </a:p>
        </p:txBody>
      </p:sp>
      <p:sp>
        <p:nvSpPr>
          <p:cNvPr id="56329"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56330"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56331" name="Rectangle 6"/>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pic>
        <p:nvPicPr>
          <p:cNvPr id="56332"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32200" y="5038725"/>
            <a:ext cx="2198688"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dirty="0" err="1">
                <a:solidFill>
                  <a:srgbClr val="0099CC"/>
                </a:solidFill>
                <a:effectLst>
                  <a:outerShdw blurRad="38100" dist="38100" dir="2700000" algn="tl">
                    <a:srgbClr val="C0C0C0"/>
                  </a:outerShdw>
                </a:effectLst>
              </a:rPr>
              <a:t>Compensación</a:t>
            </a:r>
            <a:r>
              <a:rPr lang="en-US" sz="3200" dirty="0">
                <a:solidFill>
                  <a:srgbClr val="0099CC"/>
                </a:solidFill>
                <a:effectLst>
                  <a:outerShdw blurRad="38100" dist="38100" dir="2700000" algn="tl">
                    <a:srgbClr val="C0C0C0"/>
                  </a:outerShdw>
                </a:effectLst>
              </a:rPr>
              <a:t> de </a:t>
            </a:r>
            <a:r>
              <a:rPr lang="en-US" sz="3200" dirty="0" err="1">
                <a:solidFill>
                  <a:srgbClr val="0099CC"/>
                </a:solidFill>
                <a:effectLst>
                  <a:outerShdw blurRad="38100" dist="38100" dir="2700000" algn="tl">
                    <a:srgbClr val="C0C0C0"/>
                  </a:outerShdw>
                </a:effectLst>
              </a:rPr>
              <a:t>las</a:t>
            </a:r>
            <a:r>
              <a:rPr lang="en-US" sz="3200" dirty="0">
                <a:solidFill>
                  <a:srgbClr val="0099CC"/>
                </a:solidFill>
                <a:effectLst>
                  <a:outerShdw blurRad="38100" dist="38100" dir="2700000" algn="tl">
                    <a:srgbClr val="C0C0C0"/>
                  </a:outerShdw>
                </a:effectLst>
              </a:rPr>
              <a:t> </a:t>
            </a:r>
            <a:r>
              <a:rPr lang="en-US" sz="3200" dirty="0" err="1" smtClean="0">
                <a:solidFill>
                  <a:srgbClr val="0099CC"/>
                </a:solidFill>
                <a:effectLst>
                  <a:outerShdw blurRad="38100" dist="38100" dir="2700000" algn="tl">
                    <a:srgbClr val="C0C0C0"/>
                  </a:outerShdw>
                </a:effectLst>
              </a:rPr>
              <a:t>púntas</a:t>
            </a:r>
            <a:r>
              <a:rPr lang="en-US" sz="3200" dirty="0" smtClean="0">
                <a:solidFill>
                  <a:srgbClr val="0099CC"/>
                </a:solidFill>
                <a:effectLst>
                  <a:outerShdw blurRad="38100" dist="38100" dir="2700000" algn="tl">
                    <a:srgbClr val="C0C0C0"/>
                  </a:outerShdw>
                </a:effectLst>
              </a:rPr>
              <a:t> de </a:t>
            </a:r>
            <a:r>
              <a:rPr lang="en-US" sz="3200" dirty="0" err="1" smtClean="0">
                <a:solidFill>
                  <a:srgbClr val="0099CC"/>
                </a:solidFill>
                <a:effectLst>
                  <a:outerShdw blurRad="38100" dist="38100" dir="2700000" algn="tl">
                    <a:srgbClr val="C0C0C0"/>
                  </a:outerShdw>
                </a:effectLst>
              </a:rPr>
              <a:t>prueba</a:t>
            </a:r>
            <a:endParaRPr lang="en-US" sz="3200" dirty="0">
              <a:solidFill>
                <a:srgbClr val="0099CC"/>
              </a:solidFill>
              <a:effectLst>
                <a:outerShdw blurRad="38100" dist="38100" dir="2700000" algn="tl">
                  <a:srgbClr val="C0C0C0"/>
                </a:outerShdw>
              </a:effectLst>
            </a:endParaRPr>
          </a:p>
        </p:txBody>
      </p:sp>
      <p:sp>
        <p:nvSpPr>
          <p:cNvPr id="58370" name="Rectangle 3"/>
          <p:cNvSpPr>
            <a:spLocks noGrp="1" noChangeArrowheads="1"/>
          </p:cNvSpPr>
          <p:nvPr>
            <p:ph type="body" idx="1"/>
          </p:nvPr>
        </p:nvSpPr>
        <p:spPr>
          <a:xfrm>
            <a:off x="412750" y="4267200"/>
            <a:ext cx="9264650" cy="1676400"/>
          </a:xfrm>
        </p:spPr>
        <p:txBody>
          <a:bodyPr/>
          <a:lstStyle/>
          <a:p>
            <a:pPr marL="285750" indent="-285750">
              <a:spcAft>
                <a:spcPts val="963"/>
              </a:spcAft>
              <a:buClr>
                <a:srgbClr val="0099CC"/>
              </a:buClr>
              <a:buFont typeface="Wingdings" pitchFamily="2" charset="2"/>
              <a:buChar char="§"/>
            </a:pPr>
            <a:r>
              <a:rPr lang="es-AR" sz="1600" dirty="0" smtClean="0">
                <a:solidFill>
                  <a:srgbClr val="000000"/>
                </a:solidFill>
              </a:rPr>
              <a:t>Conecte las </a:t>
            </a:r>
            <a:r>
              <a:rPr lang="es-AR" sz="1600" dirty="0" smtClean="0">
                <a:solidFill>
                  <a:srgbClr val="000000"/>
                </a:solidFill>
              </a:rPr>
              <a:t>puntas de prueba del Canal </a:t>
            </a:r>
            <a:r>
              <a:rPr lang="es-AR" sz="1600" dirty="0" smtClean="0">
                <a:solidFill>
                  <a:srgbClr val="000000"/>
                </a:solidFill>
              </a:rPr>
              <a:t>1 y Canal 2 a la terminal “</a:t>
            </a:r>
            <a:r>
              <a:rPr lang="es-AR" sz="1600" dirty="0" err="1" smtClean="0">
                <a:solidFill>
                  <a:srgbClr val="000000"/>
                </a:solidFill>
              </a:rPr>
              <a:t>Comp</a:t>
            </a:r>
            <a:r>
              <a:rPr lang="es-AR" sz="1600" dirty="0" smtClean="0">
                <a:solidFill>
                  <a:srgbClr val="000000"/>
                </a:solidFill>
              </a:rPr>
              <a:t>” </a:t>
            </a:r>
            <a:r>
              <a:rPr lang="es-AR" sz="1600" dirty="0" smtClean="0">
                <a:solidFill>
                  <a:srgbClr val="000000"/>
                </a:solidFill>
              </a:rPr>
              <a:t>(misma que Demo2).</a:t>
            </a:r>
          </a:p>
          <a:p>
            <a:pPr marL="285750" indent="-285750">
              <a:spcAft>
                <a:spcPts val="963"/>
              </a:spcAft>
              <a:buClr>
                <a:srgbClr val="0099CC"/>
              </a:buClr>
              <a:buFont typeface="Wingdings" pitchFamily="2" charset="2"/>
              <a:buChar char="§"/>
            </a:pPr>
            <a:r>
              <a:rPr lang="es-AR" sz="1600" dirty="0" smtClean="0">
                <a:solidFill>
                  <a:srgbClr val="000000"/>
                </a:solidFill>
              </a:rPr>
              <a:t>Ajuste las perillas V/</a:t>
            </a:r>
            <a:r>
              <a:rPr lang="es-AR" sz="1600" dirty="0" err="1" smtClean="0">
                <a:solidFill>
                  <a:srgbClr val="000000"/>
                </a:solidFill>
              </a:rPr>
              <a:t>div</a:t>
            </a:r>
            <a:r>
              <a:rPr lang="es-AR" sz="1600" dirty="0" smtClean="0">
                <a:solidFill>
                  <a:srgbClr val="000000"/>
                </a:solidFill>
              </a:rPr>
              <a:t> y s/</a:t>
            </a:r>
            <a:r>
              <a:rPr lang="es-AR" sz="1600" dirty="0" err="1" smtClean="0">
                <a:solidFill>
                  <a:srgbClr val="000000"/>
                </a:solidFill>
              </a:rPr>
              <a:t>div</a:t>
            </a:r>
            <a:r>
              <a:rPr lang="es-AR" sz="1600" dirty="0" smtClean="0">
                <a:solidFill>
                  <a:srgbClr val="000000"/>
                </a:solidFill>
              </a:rPr>
              <a:t> para mostrar ambas formas de onda en pantalla.</a:t>
            </a:r>
          </a:p>
          <a:p>
            <a:pPr marL="285750" indent="-285750">
              <a:spcAft>
                <a:spcPts val="963"/>
              </a:spcAft>
              <a:buClr>
                <a:srgbClr val="0099CC"/>
              </a:buClr>
              <a:buFont typeface="Wingdings" pitchFamily="2" charset="2"/>
              <a:buChar char="§"/>
            </a:pPr>
            <a:r>
              <a:rPr lang="es-AR" sz="1600" dirty="0" smtClean="0">
                <a:solidFill>
                  <a:srgbClr val="000000"/>
                </a:solidFill>
              </a:rPr>
              <a:t>Utilizando un pequeño destornillador de punta plana, ajuste el capacitor de compensación de la </a:t>
            </a:r>
            <a:r>
              <a:rPr lang="es-AR" sz="1600" dirty="0" smtClean="0">
                <a:solidFill>
                  <a:srgbClr val="000000"/>
                </a:solidFill>
                <a:latin typeface="Arial" pitchFamily="34" charset="0"/>
              </a:rPr>
              <a:t>punta de prueba </a:t>
            </a:r>
            <a:r>
              <a:rPr lang="es-AR" sz="1600" dirty="0" smtClean="0">
                <a:solidFill>
                  <a:srgbClr val="000000"/>
                </a:solidFill>
              </a:rPr>
              <a:t>variable </a:t>
            </a:r>
            <a:r>
              <a:rPr lang="es-AR" sz="1600" dirty="0" smtClean="0">
                <a:solidFill>
                  <a:srgbClr val="000000"/>
                </a:solidFill>
              </a:rPr>
              <a:t>(</a:t>
            </a:r>
            <a:r>
              <a:rPr lang="es-AR" sz="1600" b="1" i="1" dirty="0" err="1" smtClean="0">
                <a:solidFill>
                  <a:srgbClr val="000000"/>
                </a:solidFill>
              </a:rPr>
              <a:t>C</a:t>
            </a:r>
            <a:r>
              <a:rPr lang="es-AR" sz="1600" b="1" i="1" baseline="-25000" dirty="0" err="1" smtClean="0">
                <a:solidFill>
                  <a:srgbClr val="000000"/>
                </a:solidFill>
              </a:rPr>
              <a:t>comp</a:t>
            </a:r>
            <a:r>
              <a:rPr lang="es-AR" sz="1600" dirty="0" smtClean="0">
                <a:solidFill>
                  <a:srgbClr val="000000"/>
                </a:solidFill>
              </a:rPr>
              <a:t>) en ambas </a:t>
            </a:r>
            <a:r>
              <a:rPr lang="es-AR" sz="1600" dirty="0" smtClean="0">
                <a:solidFill>
                  <a:srgbClr val="000000"/>
                </a:solidFill>
                <a:latin typeface="Arial" pitchFamily="34" charset="0"/>
              </a:rPr>
              <a:t>puntas de </a:t>
            </a:r>
            <a:r>
              <a:rPr lang="es-AR" sz="1600" dirty="0" smtClean="0">
                <a:solidFill>
                  <a:srgbClr val="000000"/>
                </a:solidFill>
                <a:latin typeface="Arial" pitchFamily="34" charset="0"/>
              </a:rPr>
              <a:t>prueba </a:t>
            </a:r>
            <a:r>
              <a:rPr lang="es-AR" sz="1600" dirty="0" smtClean="0">
                <a:solidFill>
                  <a:srgbClr val="000000"/>
                </a:solidFill>
              </a:rPr>
              <a:t>para </a:t>
            </a:r>
            <a:r>
              <a:rPr lang="es-AR" sz="1600" dirty="0" smtClean="0">
                <a:solidFill>
                  <a:srgbClr val="000000"/>
                </a:solidFill>
              </a:rPr>
              <a:t>obtener una respuesta plana (cuadrada). </a:t>
            </a:r>
          </a:p>
        </p:txBody>
      </p:sp>
      <p:sp>
        <p:nvSpPr>
          <p:cNvPr id="58371"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58372"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grpSp>
        <p:nvGrpSpPr>
          <p:cNvPr id="58373" name="Grupo 1"/>
          <p:cNvGrpSpPr>
            <a:grpSpLocks/>
          </p:cNvGrpSpPr>
          <p:nvPr/>
        </p:nvGrpSpPr>
        <p:grpSpPr bwMode="auto">
          <a:xfrm>
            <a:off x="660400" y="1016000"/>
            <a:ext cx="8863083" cy="2870775"/>
            <a:chOff x="660400" y="914400"/>
            <a:chExt cx="8862716" cy="2871350"/>
          </a:xfrm>
        </p:grpSpPr>
        <p:sp>
          <p:nvSpPr>
            <p:cNvPr id="58374" name="TextBox 6"/>
            <p:cNvSpPr txBox="1">
              <a:spLocks noChangeArrowheads="1"/>
            </p:cNvSpPr>
            <p:nvPr/>
          </p:nvSpPr>
          <p:spPr bwMode="auto">
            <a:xfrm>
              <a:off x="1443005" y="3200858"/>
              <a:ext cx="2665302" cy="336617"/>
            </a:xfrm>
            <a:prstGeom prst="rect">
              <a:avLst/>
            </a:prstGeom>
            <a:noFill/>
            <a:ln w="9525">
              <a:noFill/>
              <a:miter lim="800000"/>
              <a:headEnd/>
              <a:tailEnd/>
            </a:ln>
          </p:spPr>
          <p:txBody>
            <a:bodyPr wrap="none">
              <a:spAutoFit/>
            </a:bodyPr>
            <a:lstStyle/>
            <a:p>
              <a:r>
                <a:rPr lang="es-AR" sz="1600" b="1"/>
                <a:t>Compensación apropiada</a:t>
              </a:r>
            </a:p>
          </p:txBody>
        </p:sp>
        <p:pic>
          <p:nvPicPr>
            <p:cNvPr id="58375" name="Picture 10" descr="Fig21.png"/>
            <p:cNvPicPr>
              <a:picLocks noChangeAspect="1"/>
            </p:cNvPicPr>
            <p:nvPr/>
          </p:nvPicPr>
          <p:blipFill>
            <a:blip r:embed="rId3" cstate="print"/>
            <a:srcRect t="10686"/>
            <a:stretch>
              <a:fillRect/>
            </a:stretch>
          </p:blipFill>
          <p:spPr bwMode="auto">
            <a:xfrm>
              <a:off x="660400" y="914400"/>
              <a:ext cx="4127500" cy="2292350"/>
            </a:xfrm>
            <a:prstGeom prst="rect">
              <a:avLst/>
            </a:prstGeom>
            <a:noFill/>
            <a:ln w="9525">
              <a:noFill/>
              <a:miter lim="800000"/>
              <a:headEnd/>
              <a:tailEnd/>
            </a:ln>
          </p:spPr>
        </p:pic>
        <p:pic>
          <p:nvPicPr>
            <p:cNvPr id="58376" name="Picture 12" descr="Fig22.png"/>
            <p:cNvPicPr>
              <a:picLocks noChangeAspect="1"/>
            </p:cNvPicPr>
            <p:nvPr/>
          </p:nvPicPr>
          <p:blipFill>
            <a:blip r:embed="rId4" cstate="print"/>
            <a:srcRect t="10686"/>
            <a:stretch>
              <a:fillRect/>
            </a:stretch>
          </p:blipFill>
          <p:spPr bwMode="auto">
            <a:xfrm>
              <a:off x="5118100" y="914400"/>
              <a:ext cx="4127500" cy="2292350"/>
            </a:xfrm>
            <a:prstGeom prst="rect">
              <a:avLst/>
            </a:prstGeom>
            <a:noFill/>
            <a:ln w="9525">
              <a:noFill/>
              <a:miter lim="800000"/>
              <a:headEnd/>
              <a:tailEnd/>
            </a:ln>
          </p:spPr>
        </p:pic>
        <p:sp>
          <p:nvSpPr>
            <p:cNvPr id="58377" name="TextBox 13"/>
            <p:cNvSpPr txBox="1">
              <a:spLocks noChangeArrowheads="1"/>
            </p:cNvSpPr>
            <p:nvPr/>
          </p:nvSpPr>
          <p:spPr bwMode="auto">
            <a:xfrm>
              <a:off x="4952823" y="3200858"/>
              <a:ext cx="4570293" cy="584892"/>
            </a:xfrm>
            <a:prstGeom prst="rect">
              <a:avLst/>
            </a:prstGeom>
            <a:noFill/>
            <a:ln w="9525">
              <a:noFill/>
              <a:miter lim="800000"/>
              <a:headEnd/>
              <a:tailEnd/>
            </a:ln>
          </p:spPr>
          <p:txBody>
            <a:bodyPr wrap="none">
              <a:spAutoFit/>
            </a:bodyPr>
            <a:lstStyle/>
            <a:p>
              <a:r>
                <a:rPr lang="es-AR" sz="1600" b="1" dirty="0"/>
                <a:t>Canal-1 (amarillo) = Compensación excesiva</a:t>
              </a:r>
            </a:p>
            <a:p>
              <a:r>
                <a:rPr lang="es-AR" sz="1600" b="1" dirty="0"/>
                <a:t>Canal-2 </a:t>
              </a:r>
              <a:r>
                <a:rPr lang="es-AR" sz="1600" b="1" dirty="0" smtClean="0"/>
                <a:t>(verde) </a:t>
              </a:r>
              <a:r>
                <a:rPr lang="es-AR" sz="1600" b="1" dirty="0"/>
                <a:t>= Compensación </a:t>
              </a:r>
              <a:r>
                <a:rPr lang="es-AR" sz="1600" b="1" dirty="0" smtClean="0"/>
                <a:t>insuficiente</a:t>
              </a:r>
              <a:endParaRPr lang="es-AR" sz="1600" b="1"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dirty="0" err="1" smtClean="0">
                <a:solidFill>
                  <a:srgbClr val="0099CC"/>
                </a:solidFill>
                <a:effectLst>
                  <a:outerShdw blurRad="38100" dist="38100" dir="2700000" algn="tl">
                    <a:srgbClr val="C0C0C0"/>
                  </a:outerShdw>
                </a:effectLst>
              </a:rPr>
              <a:t>Efecto</a:t>
            </a:r>
            <a:r>
              <a:rPr lang="en-US" sz="3200" dirty="0" smtClean="0">
                <a:solidFill>
                  <a:srgbClr val="0099CC"/>
                </a:solidFill>
                <a:effectLst>
                  <a:outerShdw blurRad="38100" dist="38100" dir="2700000" algn="tl">
                    <a:srgbClr val="C0C0C0"/>
                  </a:outerShdw>
                </a:effectLst>
              </a:rPr>
              <a:t> de </a:t>
            </a:r>
            <a:r>
              <a:rPr lang="en-US" sz="3200" dirty="0" err="1" smtClean="0">
                <a:solidFill>
                  <a:srgbClr val="0099CC"/>
                </a:solidFill>
                <a:effectLst>
                  <a:outerShdw blurRad="38100" dist="38100" dir="2700000" algn="tl">
                    <a:srgbClr val="C0C0C0"/>
                  </a:outerShdw>
                </a:effectLst>
              </a:rPr>
              <a:t>Carga</a:t>
            </a:r>
            <a:r>
              <a:rPr lang="en-US" sz="3200" dirty="0" smtClean="0">
                <a:solidFill>
                  <a:srgbClr val="0099CC"/>
                </a:solidFill>
                <a:effectLst>
                  <a:outerShdw blurRad="38100" dist="38100" dir="2700000" algn="tl">
                    <a:srgbClr val="C0C0C0"/>
                  </a:outerShdw>
                </a:effectLst>
              </a:rPr>
              <a:t> </a:t>
            </a:r>
            <a:r>
              <a:rPr lang="en-US" sz="3200" dirty="0">
                <a:solidFill>
                  <a:srgbClr val="0099CC"/>
                </a:solidFill>
                <a:effectLst>
                  <a:outerShdw blurRad="38100" dist="38100" dir="2700000" algn="tl">
                    <a:srgbClr val="C0C0C0"/>
                  </a:outerShdw>
                </a:effectLst>
              </a:rPr>
              <a:t>de </a:t>
            </a:r>
            <a:r>
              <a:rPr lang="en-US" sz="3200" dirty="0" err="1" smtClean="0">
                <a:solidFill>
                  <a:srgbClr val="0099CC"/>
                </a:solidFill>
                <a:effectLst>
                  <a:outerShdw blurRad="38100" dist="38100" dir="2700000" algn="tl">
                    <a:srgbClr val="C0C0C0"/>
                  </a:outerShdw>
                </a:effectLst>
              </a:rPr>
              <a:t>las</a:t>
            </a:r>
            <a:r>
              <a:rPr lang="en-US" sz="3200" dirty="0" smtClean="0">
                <a:solidFill>
                  <a:srgbClr val="0099CC"/>
                </a:solidFill>
                <a:effectLst>
                  <a:outerShdw blurRad="38100" dist="38100" dir="2700000" algn="tl">
                    <a:srgbClr val="C0C0C0"/>
                  </a:outerShdw>
                </a:effectLst>
              </a:rPr>
              <a:t> </a:t>
            </a:r>
            <a:r>
              <a:rPr lang="en-US" sz="3200" dirty="0" err="1" smtClean="0">
                <a:solidFill>
                  <a:srgbClr val="0099CC"/>
                </a:solidFill>
                <a:effectLst>
                  <a:outerShdw blurRad="38100" dist="38100" dir="2700000" algn="tl">
                    <a:srgbClr val="C0C0C0"/>
                  </a:outerShdw>
                </a:effectLst>
              </a:rPr>
              <a:t>puntas</a:t>
            </a:r>
            <a:r>
              <a:rPr lang="en-US" sz="3200" dirty="0" smtClean="0">
                <a:solidFill>
                  <a:srgbClr val="0099CC"/>
                </a:solidFill>
                <a:effectLst>
                  <a:outerShdw blurRad="38100" dist="38100" dir="2700000" algn="tl">
                    <a:srgbClr val="C0C0C0"/>
                  </a:outerShdw>
                </a:effectLst>
              </a:rPr>
              <a:t> </a:t>
            </a:r>
            <a:r>
              <a:rPr lang="en-US" sz="3200" dirty="0" smtClean="0">
                <a:solidFill>
                  <a:srgbClr val="0099CC"/>
                </a:solidFill>
                <a:effectLst>
                  <a:outerShdw blurRad="38100" dist="38100" dir="2700000" algn="tl">
                    <a:srgbClr val="C0C0C0"/>
                  </a:outerShdw>
                </a:effectLst>
              </a:rPr>
              <a:t>de </a:t>
            </a:r>
            <a:r>
              <a:rPr lang="en-US" sz="3200" dirty="0" err="1" smtClean="0">
                <a:solidFill>
                  <a:srgbClr val="0099CC"/>
                </a:solidFill>
                <a:effectLst>
                  <a:outerShdw blurRad="38100" dist="38100" dir="2700000" algn="tl">
                    <a:srgbClr val="C0C0C0"/>
                  </a:outerShdw>
                </a:effectLst>
              </a:rPr>
              <a:t>prueba</a:t>
            </a:r>
            <a:endParaRPr lang="en-US" sz="3200" dirty="0">
              <a:solidFill>
                <a:srgbClr val="0099CC"/>
              </a:solidFill>
              <a:effectLst>
                <a:outerShdw blurRad="38100" dist="38100" dir="2700000" algn="tl">
                  <a:srgbClr val="C0C0C0"/>
                </a:outerShdw>
              </a:effectLst>
            </a:endParaRPr>
          </a:p>
        </p:txBody>
      </p:sp>
      <p:sp>
        <p:nvSpPr>
          <p:cNvPr id="60418" name="Rectangle 3"/>
          <p:cNvSpPr>
            <a:spLocks noGrp="1" noChangeArrowheads="1"/>
          </p:cNvSpPr>
          <p:nvPr>
            <p:ph type="body" idx="1"/>
          </p:nvPr>
        </p:nvSpPr>
        <p:spPr>
          <a:xfrm>
            <a:off x="330200" y="1143000"/>
            <a:ext cx="9163050" cy="1600200"/>
          </a:xfrm>
        </p:spPr>
        <p:txBody>
          <a:bodyPr/>
          <a:lstStyle/>
          <a:p>
            <a:pPr marL="285750" indent="-285750">
              <a:spcAft>
                <a:spcPts val="1075"/>
              </a:spcAft>
              <a:buClr>
                <a:srgbClr val="0099CC"/>
              </a:buClr>
              <a:buFont typeface="Wingdings" pitchFamily="2" charset="2"/>
              <a:buChar char="§"/>
              <a:defRPr/>
            </a:pPr>
            <a:r>
              <a:rPr lang="es-AR" sz="1800" dirty="0" smtClean="0">
                <a:solidFill>
                  <a:srgbClr val="000000"/>
                </a:solidFill>
              </a:rPr>
              <a:t>El modelo de entrada del osciloscopio y la </a:t>
            </a:r>
            <a:r>
              <a:rPr lang="es-AR" sz="1800" dirty="0" smtClean="0">
                <a:solidFill>
                  <a:srgbClr val="000000"/>
                </a:solidFill>
                <a:latin typeface="Arial" pitchFamily="34" charset="0"/>
              </a:rPr>
              <a:t>puntas de prueba </a:t>
            </a:r>
            <a:r>
              <a:rPr lang="es-AR" sz="1800" dirty="0" smtClean="0">
                <a:solidFill>
                  <a:srgbClr val="000000"/>
                </a:solidFill>
              </a:rPr>
              <a:t>se </a:t>
            </a:r>
            <a:r>
              <a:rPr lang="es-AR" sz="1800" dirty="0" smtClean="0">
                <a:solidFill>
                  <a:srgbClr val="000000"/>
                </a:solidFill>
              </a:rPr>
              <a:t>puede simplificar a una sola resistencia y </a:t>
            </a:r>
            <a:r>
              <a:rPr lang="es-AR" sz="1800" dirty="0" smtClean="0">
                <a:solidFill>
                  <a:srgbClr val="000000"/>
                </a:solidFill>
              </a:rPr>
              <a:t>capacitor.</a:t>
            </a:r>
            <a:endParaRPr lang="es-AR" sz="1800" dirty="0" smtClean="0">
              <a:solidFill>
                <a:srgbClr val="000000"/>
              </a:solidFill>
            </a:endParaRPr>
          </a:p>
          <a:p>
            <a:pPr marL="285750" indent="-285750">
              <a:spcAft>
                <a:spcPts val="1075"/>
              </a:spcAft>
              <a:buClr>
                <a:srgbClr val="0099CC"/>
              </a:buClr>
              <a:buFont typeface="Wingdings" pitchFamily="2" charset="2"/>
              <a:buChar char="§"/>
              <a:defRPr/>
            </a:pPr>
            <a:endParaRPr lang="es-AR" sz="1800" dirty="0" smtClean="0"/>
          </a:p>
          <a:p>
            <a:pPr marL="285750" indent="-285750">
              <a:spcAft>
                <a:spcPts val="1075"/>
              </a:spcAft>
              <a:buClr>
                <a:srgbClr val="0099CC"/>
              </a:buClr>
              <a:buFont typeface="Wingdings" pitchFamily="2" charset="2"/>
              <a:buChar char="§"/>
              <a:defRPr/>
            </a:pPr>
            <a:endParaRPr lang="es-AR" sz="1800" dirty="0" smtClean="0"/>
          </a:p>
          <a:p>
            <a:pPr marL="285750" indent="-285750">
              <a:spcAft>
                <a:spcPts val="1075"/>
              </a:spcAft>
              <a:buClr>
                <a:srgbClr val="0099CC"/>
              </a:buClr>
              <a:buFont typeface="Wingdings" pitchFamily="2" charset="2"/>
              <a:buChar char="§"/>
              <a:defRPr/>
            </a:pPr>
            <a:endParaRPr lang="es-AR" sz="1800" dirty="0" smtClean="0"/>
          </a:p>
          <a:p>
            <a:pPr marL="0" indent="0">
              <a:spcAft>
                <a:spcPts val="1075"/>
              </a:spcAft>
              <a:buClr>
                <a:srgbClr val="0099CC"/>
              </a:buClr>
              <a:defRPr/>
            </a:pPr>
            <a:endParaRPr lang="es-AR" sz="1800" dirty="0" smtClean="0"/>
          </a:p>
          <a:p>
            <a:pPr marL="285750" indent="-285750">
              <a:spcAft>
                <a:spcPts val="1075"/>
              </a:spcAft>
              <a:buClr>
                <a:srgbClr val="0099CC"/>
              </a:buClr>
              <a:buFont typeface="Wingdings" pitchFamily="2" charset="2"/>
              <a:buChar char="§"/>
              <a:defRPr/>
            </a:pPr>
            <a:endParaRPr lang="es-AR" sz="1800" dirty="0" smtClean="0"/>
          </a:p>
          <a:p>
            <a:pPr marL="285750" indent="-285750">
              <a:spcAft>
                <a:spcPts val="1075"/>
              </a:spcAft>
              <a:buClr>
                <a:srgbClr val="0099CC"/>
              </a:buClr>
              <a:buFont typeface="Wingdings" pitchFamily="2" charset="2"/>
              <a:buChar char="§"/>
              <a:defRPr/>
            </a:pPr>
            <a:r>
              <a:rPr lang="es-AR" sz="1800" dirty="0" smtClean="0">
                <a:solidFill>
                  <a:srgbClr val="000000"/>
                </a:solidFill>
              </a:rPr>
              <a:t>Cualquier instrumento (no sólo los osciloscopios) conectado a un circuito se convierte en una parte del circuito bajo prueba y afectará los resultados medidos ... especialmente en frecuencias más altas. </a:t>
            </a:r>
          </a:p>
          <a:p>
            <a:pPr marL="285750" indent="-285750">
              <a:spcAft>
                <a:spcPts val="1075"/>
              </a:spcAft>
              <a:buClr>
                <a:srgbClr val="0099CC"/>
              </a:buClr>
              <a:buFont typeface="Wingdings" pitchFamily="2" charset="2"/>
              <a:buChar char="§"/>
              <a:defRPr/>
            </a:pPr>
            <a:r>
              <a:rPr lang="es-AR" sz="1800" dirty="0" smtClean="0">
                <a:solidFill>
                  <a:srgbClr val="000000"/>
                </a:solidFill>
              </a:rPr>
              <a:t>La “Carga” implica los efectos negativos que el </a:t>
            </a:r>
            <a:r>
              <a:rPr lang="es-AR" sz="1800" dirty="0" smtClean="0">
                <a:solidFill>
                  <a:srgbClr val="000000"/>
                </a:solidFill>
              </a:rPr>
              <a:t>osciloscopio + </a:t>
            </a:r>
            <a:r>
              <a:rPr lang="es-AR" sz="1800" dirty="0" smtClean="0">
                <a:solidFill>
                  <a:srgbClr val="000000"/>
                </a:solidFill>
                <a:latin typeface="Arial" pitchFamily="34" charset="0"/>
              </a:rPr>
              <a:t>puntas </a:t>
            </a:r>
            <a:r>
              <a:rPr lang="es-AR" sz="1800" dirty="0" smtClean="0">
                <a:solidFill>
                  <a:srgbClr val="000000"/>
                </a:solidFill>
                <a:latin typeface="Arial" pitchFamily="34" charset="0"/>
              </a:rPr>
              <a:t>de </a:t>
            </a:r>
            <a:r>
              <a:rPr lang="es-AR" sz="1800" dirty="0" smtClean="0">
                <a:solidFill>
                  <a:srgbClr val="000000"/>
                </a:solidFill>
                <a:latin typeface="Arial" pitchFamily="34" charset="0"/>
              </a:rPr>
              <a:t>prueba,</a:t>
            </a:r>
            <a:r>
              <a:rPr lang="es-AR" sz="1800" dirty="0" smtClean="0">
                <a:solidFill>
                  <a:srgbClr val="000000"/>
                </a:solidFill>
              </a:rPr>
              <a:t> </a:t>
            </a:r>
            <a:r>
              <a:rPr lang="es-AR" sz="1800" dirty="0" smtClean="0">
                <a:solidFill>
                  <a:srgbClr val="000000"/>
                </a:solidFill>
              </a:rPr>
              <a:t>pueden tener </a:t>
            </a:r>
            <a:r>
              <a:rPr lang="es-AR" sz="1800" dirty="0" smtClean="0">
                <a:solidFill>
                  <a:srgbClr val="000000"/>
                </a:solidFill>
              </a:rPr>
              <a:t>sobre el desempeño del </a:t>
            </a:r>
            <a:r>
              <a:rPr lang="es-AR" sz="1800" dirty="0" smtClean="0">
                <a:solidFill>
                  <a:srgbClr val="000000"/>
                </a:solidFill>
              </a:rPr>
              <a:t>circuito. </a:t>
            </a:r>
          </a:p>
        </p:txBody>
      </p:sp>
      <p:sp>
        <p:nvSpPr>
          <p:cNvPr id="60419"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60420"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grpSp>
        <p:nvGrpSpPr>
          <p:cNvPr id="60421" name="Grupo 2"/>
          <p:cNvGrpSpPr>
            <a:grpSpLocks/>
          </p:cNvGrpSpPr>
          <p:nvPr/>
        </p:nvGrpSpPr>
        <p:grpSpPr bwMode="auto">
          <a:xfrm>
            <a:off x="3124200" y="1676400"/>
            <a:ext cx="5391219" cy="2014955"/>
            <a:chOff x="3124200" y="1642646"/>
            <a:chExt cx="5392098" cy="2015372"/>
          </a:xfrm>
        </p:grpSpPr>
        <p:pic>
          <p:nvPicPr>
            <p:cNvPr id="60422" name="Picture 9" descr="Fig23.jpg"/>
            <p:cNvPicPr>
              <a:picLocks noChangeAspect="1"/>
            </p:cNvPicPr>
            <p:nvPr/>
          </p:nvPicPr>
          <p:blipFill>
            <a:blip r:embed="rId3" cstate="print"/>
            <a:srcRect/>
            <a:stretch>
              <a:fillRect/>
            </a:stretch>
          </p:blipFill>
          <p:spPr bwMode="auto">
            <a:xfrm>
              <a:off x="3471161" y="1642646"/>
              <a:ext cx="2567650" cy="1752600"/>
            </a:xfrm>
            <a:prstGeom prst="rect">
              <a:avLst/>
            </a:prstGeom>
            <a:noFill/>
            <a:ln w="9525">
              <a:noFill/>
              <a:miter lim="800000"/>
              <a:headEnd/>
              <a:tailEnd/>
            </a:ln>
          </p:spPr>
        </p:pic>
        <p:sp>
          <p:nvSpPr>
            <p:cNvPr id="60423" name="TextBox 11"/>
            <p:cNvSpPr txBox="1">
              <a:spLocks noChangeArrowheads="1"/>
            </p:cNvSpPr>
            <p:nvPr/>
          </p:nvSpPr>
          <p:spPr bwMode="auto">
            <a:xfrm>
              <a:off x="5286727" y="2023725"/>
              <a:ext cx="703377" cy="336619"/>
            </a:xfrm>
            <a:prstGeom prst="rect">
              <a:avLst/>
            </a:prstGeom>
            <a:solidFill>
              <a:schemeClr val="bg1"/>
            </a:solidFill>
            <a:ln w="9525">
              <a:noFill/>
              <a:miter lim="800000"/>
              <a:headEnd/>
              <a:tailEnd/>
            </a:ln>
          </p:spPr>
          <p:txBody>
            <a:bodyPr wrap="none">
              <a:spAutoFit/>
            </a:bodyPr>
            <a:lstStyle/>
            <a:p>
              <a:r>
                <a:rPr lang="es-AR" sz="1600" b="1"/>
                <a:t>C</a:t>
              </a:r>
              <a:r>
                <a:rPr lang="es-AR" sz="1600" b="1" baseline="-25000"/>
                <a:t>carga</a:t>
              </a:r>
            </a:p>
          </p:txBody>
        </p:sp>
        <p:sp>
          <p:nvSpPr>
            <p:cNvPr id="60424" name="TextBox 14"/>
            <p:cNvSpPr txBox="1">
              <a:spLocks noChangeArrowheads="1"/>
            </p:cNvSpPr>
            <p:nvPr/>
          </p:nvSpPr>
          <p:spPr bwMode="auto">
            <a:xfrm>
              <a:off x="3124200" y="3319394"/>
              <a:ext cx="5392098" cy="338624"/>
            </a:xfrm>
            <a:prstGeom prst="rect">
              <a:avLst/>
            </a:prstGeom>
            <a:noFill/>
            <a:ln w="9525">
              <a:noFill/>
              <a:miter lim="800000"/>
              <a:headEnd/>
              <a:tailEnd/>
            </a:ln>
          </p:spPr>
          <p:txBody>
            <a:bodyPr wrap="none">
              <a:spAutoFit/>
            </a:bodyPr>
            <a:lstStyle/>
            <a:p>
              <a:r>
                <a:rPr lang="es-AR" sz="1600" b="1" dirty="0"/>
                <a:t>Modelo de carga de </a:t>
              </a:r>
              <a:r>
                <a:rPr lang="es-AR" sz="1600" b="1" dirty="0" smtClean="0"/>
                <a:t>puntas de prueba + </a:t>
              </a:r>
              <a:r>
                <a:rPr lang="es-AR" sz="1600" b="1" dirty="0"/>
                <a:t>Osciloscopio</a:t>
              </a:r>
            </a:p>
          </p:txBody>
        </p:sp>
        <p:sp>
          <p:nvSpPr>
            <p:cNvPr id="60425" name="TextBox 8"/>
            <p:cNvSpPr txBox="1">
              <a:spLocks noChangeArrowheads="1"/>
            </p:cNvSpPr>
            <p:nvPr/>
          </p:nvSpPr>
          <p:spPr bwMode="auto">
            <a:xfrm>
              <a:off x="3223511" y="2176046"/>
              <a:ext cx="959644" cy="338138"/>
            </a:xfrm>
            <a:prstGeom prst="rect">
              <a:avLst/>
            </a:prstGeom>
            <a:solidFill>
              <a:schemeClr val="bg1"/>
            </a:solidFill>
            <a:ln w="9525">
              <a:noFill/>
              <a:miter lim="800000"/>
              <a:headEnd/>
              <a:tailEnd/>
            </a:ln>
          </p:spPr>
          <p:txBody>
            <a:bodyPr>
              <a:spAutoFit/>
            </a:bodyPr>
            <a:lstStyle/>
            <a:p>
              <a:r>
                <a:rPr lang="es-AR" sz="1600" b="1"/>
                <a:t>    R</a:t>
              </a:r>
              <a:r>
                <a:rPr lang="es-AR" sz="1600" b="1" baseline="-25000"/>
                <a:t>carga </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dirty="0" err="1" smtClean="0">
                <a:solidFill>
                  <a:srgbClr val="0099CC"/>
                </a:solidFill>
                <a:effectLst>
                  <a:outerShdw blurRad="38100" dist="38100" dir="2700000" algn="tl">
                    <a:srgbClr val="C0C0C0"/>
                  </a:outerShdw>
                </a:effectLst>
              </a:rPr>
              <a:t>Valoración</a:t>
            </a:r>
            <a:endParaRPr lang="en-US" sz="3200" dirty="0">
              <a:solidFill>
                <a:srgbClr val="0099CC"/>
              </a:solidFill>
              <a:effectLst>
                <a:outerShdw blurRad="38100" dist="38100" dir="2700000" algn="tl">
                  <a:srgbClr val="C0C0C0"/>
                </a:outerShdw>
              </a:effectLst>
            </a:endParaRPr>
          </a:p>
        </p:txBody>
      </p:sp>
      <p:sp>
        <p:nvSpPr>
          <p:cNvPr id="62466" name="Rectangle 3"/>
          <p:cNvSpPr>
            <a:spLocks noGrp="1" noChangeArrowheads="1"/>
          </p:cNvSpPr>
          <p:nvPr>
            <p:ph type="body" idx="1"/>
          </p:nvPr>
        </p:nvSpPr>
        <p:spPr>
          <a:xfrm>
            <a:off x="412750" y="3200400"/>
            <a:ext cx="9163050" cy="1905000"/>
          </a:xfrm>
        </p:spPr>
        <p:txBody>
          <a:bodyPr/>
          <a:lstStyle/>
          <a:p>
            <a:pPr marL="346075" indent="-346075">
              <a:spcAft>
                <a:spcPts val="1075"/>
              </a:spcAft>
              <a:buClr>
                <a:srgbClr val="0099CC"/>
              </a:buClr>
              <a:buFontTx/>
              <a:buAutoNum type="arabicPeriod"/>
            </a:pPr>
            <a:r>
              <a:rPr lang="es-AR" sz="1800" dirty="0" smtClean="0">
                <a:solidFill>
                  <a:srgbClr val="000000"/>
                </a:solidFill>
              </a:rPr>
              <a:t>Suponiendo que </a:t>
            </a:r>
            <a:r>
              <a:rPr lang="es-AR" sz="1800" b="1" i="1" dirty="0" err="1" smtClean="0">
                <a:solidFill>
                  <a:srgbClr val="000000"/>
                </a:solidFill>
              </a:rPr>
              <a:t>C</a:t>
            </a:r>
            <a:r>
              <a:rPr lang="es-AR" sz="1800" b="1" i="1" baseline="-25000" dirty="0" err="1" smtClean="0">
                <a:solidFill>
                  <a:srgbClr val="000000"/>
                </a:solidFill>
              </a:rPr>
              <a:t>osciloscopio</a:t>
            </a:r>
            <a:r>
              <a:rPr lang="es-AR" sz="1800" dirty="0" smtClean="0">
                <a:solidFill>
                  <a:srgbClr val="000000"/>
                </a:solidFill>
              </a:rPr>
              <a:t> = 15pF, </a:t>
            </a:r>
            <a:r>
              <a:rPr lang="es-AR" sz="1800" b="1" i="1" dirty="0" err="1" smtClean="0">
                <a:solidFill>
                  <a:srgbClr val="000000"/>
                </a:solidFill>
              </a:rPr>
              <a:t>C</a:t>
            </a:r>
            <a:r>
              <a:rPr lang="es-AR" sz="1800" b="1" i="1" baseline="-25000" dirty="0" err="1" smtClean="0">
                <a:solidFill>
                  <a:srgbClr val="000000"/>
                </a:solidFill>
              </a:rPr>
              <a:t>cable</a:t>
            </a:r>
            <a:r>
              <a:rPr lang="es-AR" sz="1800" dirty="0" smtClean="0">
                <a:solidFill>
                  <a:srgbClr val="000000"/>
                </a:solidFill>
              </a:rPr>
              <a:t> = 100pF y </a:t>
            </a:r>
            <a:r>
              <a:rPr lang="es-AR" sz="1800" b="1" i="1" dirty="0" err="1" smtClean="0">
                <a:solidFill>
                  <a:srgbClr val="000000"/>
                </a:solidFill>
              </a:rPr>
              <a:t>C</a:t>
            </a:r>
            <a:r>
              <a:rPr lang="es-AR" sz="1800" b="1" i="1" baseline="-25000" dirty="0" err="1" smtClean="0">
                <a:solidFill>
                  <a:srgbClr val="000000"/>
                </a:solidFill>
              </a:rPr>
              <a:t>punta</a:t>
            </a:r>
            <a:r>
              <a:rPr lang="es-AR" sz="1800" dirty="0" smtClean="0">
                <a:solidFill>
                  <a:srgbClr val="000000"/>
                </a:solidFill>
              </a:rPr>
              <a:t> = 15pF, calcule si </a:t>
            </a:r>
            <a:r>
              <a:rPr lang="es-AR" sz="1800" b="1" i="1" dirty="0" err="1" smtClean="0">
                <a:solidFill>
                  <a:srgbClr val="000000"/>
                </a:solidFill>
              </a:rPr>
              <a:t>C</a:t>
            </a:r>
            <a:r>
              <a:rPr lang="es-AR" sz="1800" b="1" i="1" baseline="-25000" dirty="0" err="1" smtClean="0">
                <a:solidFill>
                  <a:srgbClr val="000000"/>
                </a:solidFill>
              </a:rPr>
              <a:t>comp</a:t>
            </a:r>
            <a:r>
              <a:rPr lang="es-AR" sz="1800" dirty="0" smtClean="0">
                <a:solidFill>
                  <a:srgbClr val="000000"/>
                </a:solidFill>
              </a:rPr>
              <a:t> está debidamente ajustado.     </a:t>
            </a:r>
            <a:r>
              <a:rPr lang="es-AR" sz="1800" b="1" i="1" dirty="0" err="1" smtClean="0">
                <a:solidFill>
                  <a:srgbClr val="000000"/>
                </a:solidFill>
              </a:rPr>
              <a:t>C</a:t>
            </a:r>
            <a:r>
              <a:rPr lang="es-AR" sz="1800" b="1" i="1" baseline="-25000" dirty="0" err="1" smtClean="0">
                <a:solidFill>
                  <a:srgbClr val="000000"/>
                </a:solidFill>
              </a:rPr>
              <a:t>comp</a:t>
            </a:r>
            <a:r>
              <a:rPr lang="es-AR" sz="1800" dirty="0" smtClean="0">
                <a:solidFill>
                  <a:srgbClr val="000000"/>
                </a:solidFill>
              </a:rPr>
              <a:t> = ______</a:t>
            </a:r>
          </a:p>
          <a:p>
            <a:pPr marL="346075" indent="-346075">
              <a:spcAft>
                <a:spcPts val="1075"/>
              </a:spcAft>
              <a:buClr>
                <a:srgbClr val="0099CC"/>
              </a:buClr>
              <a:buFontTx/>
              <a:buAutoNum type="arabicPeriod"/>
            </a:pPr>
            <a:r>
              <a:rPr lang="es-AR" sz="1800" dirty="0" smtClean="0">
                <a:solidFill>
                  <a:srgbClr val="000000"/>
                </a:solidFill>
              </a:rPr>
              <a:t>Usando el valor calculado de </a:t>
            </a:r>
            <a:r>
              <a:rPr lang="es-AR" sz="1800" b="1" i="1" dirty="0" err="1" smtClean="0">
                <a:solidFill>
                  <a:srgbClr val="000000"/>
                </a:solidFill>
              </a:rPr>
              <a:t>C</a:t>
            </a:r>
            <a:r>
              <a:rPr lang="es-AR" sz="1800" b="1" i="1" baseline="-25000" dirty="0" err="1" smtClean="0">
                <a:solidFill>
                  <a:srgbClr val="000000"/>
                </a:solidFill>
              </a:rPr>
              <a:t>comp</a:t>
            </a:r>
            <a:r>
              <a:rPr lang="es-AR" sz="1800" dirty="0" smtClean="0">
                <a:solidFill>
                  <a:srgbClr val="000000"/>
                </a:solidFill>
              </a:rPr>
              <a:t>, calcule </a:t>
            </a:r>
            <a:r>
              <a:rPr lang="es-AR" sz="1800" b="1" i="1" dirty="0" err="1" smtClean="0">
                <a:solidFill>
                  <a:srgbClr val="000000"/>
                </a:solidFill>
              </a:rPr>
              <a:t>C</a:t>
            </a:r>
            <a:r>
              <a:rPr lang="es-AR" sz="1800" b="1" i="1" baseline="-25000" dirty="0" err="1" smtClean="0">
                <a:solidFill>
                  <a:srgbClr val="000000"/>
                </a:solidFill>
              </a:rPr>
              <a:t>carga</a:t>
            </a:r>
            <a:r>
              <a:rPr lang="es-AR" sz="1800" dirty="0" smtClean="0">
                <a:solidFill>
                  <a:srgbClr val="000000"/>
                </a:solidFill>
              </a:rPr>
              <a:t>.    </a:t>
            </a:r>
            <a:r>
              <a:rPr lang="es-AR" sz="1800" b="1" i="1" dirty="0" err="1" smtClean="0">
                <a:solidFill>
                  <a:srgbClr val="000000"/>
                </a:solidFill>
              </a:rPr>
              <a:t>C</a:t>
            </a:r>
            <a:r>
              <a:rPr lang="es-AR" sz="1800" b="1" i="1" baseline="-25000" dirty="0" err="1" smtClean="0">
                <a:solidFill>
                  <a:srgbClr val="000000"/>
                </a:solidFill>
              </a:rPr>
              <a:t>carga</a:t>
            </a:r>
            <a:r>
              <a:rPr lang="es-AR" sz="1800" dirty="0" smtClean="0">
                <a:solidFill>
                  <a:srgbClr val="000000"/>
                </a:solidFill>
              </a:rPr>
              <a:t> = ______</a:t>
            </a:r>
          </a:p>
          <a:p>
            <a:pPr marL="346075" indent="-346075">
              <a:spcAft>
                <a:spcPts val="1075"/>
              </a:spcAft>
              <a:buClr>
                <a:srgbClr val="0099CC"/>
              </a:buClr>
              <a:buFontTx/>
              <a:buAutoNum type="arabicPeriod"/>
            </a:pPr>
            <a:r>
              <a:rPr lang="es-AR" sz="1800" dirty="0" smtClean="0">
                <a:solidFill>
                  <a:srgbClr val="000000"/>
                </a:solidFill>
              </a:rPr>
              <a:t>Usando el valor calculado de </a:t>
            </a:r>
            <a:r>
              <a:rPr lang="es-AR" sz="1800" b="1" i="1" dirty="0" err="1" smtClean="0">
                <a:solidFill>
                  <a:srgbClr val="000000"/>
                </a:solidFill>
              </a:rPr>
              <a:t>C</a:t>
            </a:r>
            <a:r>
              <a:rPr lang="es-AR" sz="1800" b="1" i="1" baseline="-25000" dirty="0" err="1" smtClean="0">
                <a:solidFill>
                  <a:srgbClr val="000000"/>
                </a:solidFill>
              </a:rPr>
              <a:t>carga</a:t>
            </a:r>
            <a:r>
              <a:rPr lang="es-AR" sz="1800" dirty="0" smtClean="0">
                <a:solidFill>
                  <a:srgbClr val="000000"/>
                </a:solidFill>
              </a:rPr>
              <a:t>, calcule la reactancia capacitiva de </a:t>
            </a:r>
            <a:r>
              <a:rPr lang="es-AR" sz="1800" b="1" i="1" dirty="0" err="1" smtClean="0">
                <a:solidFill>
                  <a:srgbClr val="000000"/>
                </a:solidFill>
              </a:rPr>
              <a:t>C</a:t>
            </a:r>
            <a:r>
              <a:rPr lang="es-AR" sz="1800" b="1" i="1" baseline="-25000" dirty="0" err="1" smtClean="0">
                <a:solidFill>
                  <a:srgbClr val="000000"/>
                </a:solidFill>
              </a:rPr>
              <a:t>carga</a:t>
            </a:r>
            <a:r>
              <a:rPr lang="es-AR" sz="1800" dirty="0" smtClean="0">
                <a:solidFill>
                  <a:srgbClr val="000000"/>
                </a:solidFill>
              </a:rPr>
              <a:t> a 500 </a:t>
            </a:r>
            <a:r>
              <a:rPr lang="es-AR" sz="1800" dirty="0" err="1" smtClean="0">
                <a:solidFill>
                  <a:srgbClr val="000000"/>
                </a:solidFill>
              </a:rPr>
              <a:t>MHz.</a:t>
            </a:r>
            <a:r>
              <a:rPr lang="es-AR" sz="1800" dirty="0" smtClean="0">
                <a:solidFill>
                  <a:srgbClr val="000000"/>
                </a:solidFill>
              </a:rPr>
              <a:t>     </a:t>
            </a:r>
            <a:r>
              <a:rPr lang="es-AR" sz="1800" b="1" i="1" dirty="0" smtClean="0">
                <a:solidFill>
                  <a:srgbClr val="000000"/>
                </a:solidFill>
              </a:rPr>
              <a:t>X</a:t>
            </a:r>
            <a:r>
              <a:rPr lang="es-AR" sz="1800" b="1" i="1" baseline="-25000" dirty="0" smtClean="0">
                <a:solidFill>
                  <a:srgbClr val="000000"/>
                </a:solidFill>
              </a:rPr>
              <a:t>C-Carga</a:t>
            </a:r>
            <a:r>
              <a:rPr lang="es-AR" sz="1800" dirty="0" smtClean="0">
                <a:solidFill>
                  <a:srgbClr val="000000"/>
                </a:solidFill>
              </a:rPr>
              <a:t> = ______</a:t>
            </a:r>
          </a:p>
        </p:txBody>
      </p:sp>
      <p:sp>
        <p:nvSpPr>
          <p:cNvPr id="62467"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sp>
        <p:nvSpPr>
          <p:cNvPr id="62468"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endParaRPr lang="es-AR"/>
          </a:p>
        </p:txBody>
      </p:sp>
      <p:pic>
        <p:nvPicPr>
          <p:cNvPr id="62469" name="Picture 9" descr="Fig23.jpg"/>
          <p:cNvPicPr>
            <a:picLocks noChangeAspect="1"/>
          </p:cNvPicPr>
          <p:nvPr/>
        </p:nvPicPr>
        <p:blipFill>
          <a:blip r:embed="rId3" cstate="print"/>
          <a:srcRect/>
          <a:stretch>
            <a:fillRect/>
          </a:stretch>
        </p:blipFill>
        <p:spPr bwMode="auto">
          <a:xfrm>
            <a:off x="6273800" y="1371600"/>
            <a:ext cx="1824038" cy="1244600"/>
          </a:xfrm>
          <a:prstGeom prst="rect">
            <a:avLst/>
          </a:prstGeom>
          <a:noFill/>
          <a:ln w="9525">
            <a:noFill/>
            <a:miter lim="800000"/>
            <a:headEnd/>
            <a:tailEnd/>
          </a:ln>
        </p:spPr>
      </p:pic>
      <p:sp>
        <p:nvSpPr>
          <p:cNvPr id="62470" name="TextBox 11"/>
          <p:cNvSpPr txBox="1">
            <a:spLocks noChangeArrowheads="1"/>
          </p:cNvSpPr>
          <p:nvPr/>
        </p:nvSpPr>
        <p:spPr bwMode="auto">
          <a:xfrm>
            <a:off x="7512050" y="1638300"/>
            <a:ext cx="947738" cy="304800"/>
          </a:xfrm>
          <a:prstGeom prst="rect">
            <a:avLst/>
          </a:prstGeom>
          <a:solidFill>
            <a:schemeClr val="bg1"/>
          </a:solidFill>
          <a:ln w="9525">
            <a:noFill/>
            <a:miter lim="800000"/>
            <a:headEnd/>
            <a:tailEnd/>
          </a:ln>
        </p:spPr>
        <p:txBody>
          <a:bodyPr wrap="none">
            <a:spAutoFit/>
          </a:bodyPr>
          <a:lstStyle/>
          <a:p>
            <a:r>
              <a:rPr lang="es-AR" sz="1400">
                <a:solidFill>
                  <a:srgbClr val="FF0000"/>
                </a:solidFill>
              </a:rPr>
              <a:t>C </a:t>
            </a:r>
            <a:r>
              <a:rPr lang="es-AR" sz="1400" baseline="-25000">
                <a:solidFill>
                  <a:srgbClr val="FF0000"/>
                </a:solidFill>
              </a:rPr>
              <a:t>carga</a:t>
            </a:r>
            <a:r>
              <a:rPr lang="es-AR" sz="1400">
                <a:solidFill>
                  <a:srgbClr val="FF0000"/>
                </a:solidFill>
              </a:rPr>
              <a:t> = ?</a:t>
            </a:r>
          </a:p>
        </p:txBody>
      </p:sp>
      <p:pic>
        <p:nvPicPr>
          <p:cNvPr id="62471" name="Picture 3"/>
          <p:cNvPicPr>
            <a:picLocks noChangeAspect="1" noChangeArrowheads="1"/>
          </p:cNvPicPr>
          <p:nvPr/>
        </p:nvPicPr>
        <p:blipFill>
          <a:blip r:embed="rId4" cstate="print"/>
          <a:srcRect/>
          <a:stretch>
            <a:fillRect/>
          </a:stretch>
        </p:blipFill>
        <p:spPr bwMode="auto">
          <a:xfrm>
            <a:off x="495300" y="1066800"/>
            <a:ext cx="4457700" cy="1584325"/>
          </a:xfrm>
          <a:prstGeom prst="rect">
            <a:avLst/>
          </a:prstGeom>
          <a:noFill/>
          <a:ln w="9525">
            <a:noFill/>
            <a:miter lim="800000"/>
            <a:headEnd/>
            <a:tailEnd/>
          </a:ln>
        </p:spPr>
      </p:pic>
      <p:sp>
        <p:nvSpPr>
          <p:cNvPr id="62472" name="Right Arrow 10"/>
          <p:cNvSpPr>
            <a:spLocks noChangeArrowheads="1"/>
          </p:cNvSpPr>
          <p:nvPr/>
        </p:nvSpPr>
        <p:spPr bwMode="auto">
          <a:xfrm>
            <a:off x="5035550" y="1447800"/>
            <a:ext cx="990600" cy="914400"/>
          </a:xfrm>
          <a:prstGeom prst="rightArrow">
            <a:avLst>
              <a:gd name="adj1" fmla="val 50000"/>
              <a:gd name="adj2" fmla="val 49999"/>
            </a:avLst>
          </a:prstGeom>
          <a:solidFill>
            <a:schemeClr val="accent1"/>
          </a:solidFill>
          <a:ln w="12700" algn="ctr">
            <a:solidFill>
              <a:schemeClr val="accent1"/>
            </a:solidFill>
            <a:round/>
            <a:headEnd/>
            <a:tailEnd/>
          </a:ln>
        </p:spPr>
        <p:txBody>
          <a:bodyPr lIns="0" tIns="0" rIns="0" bIns="0"/>
          <a:lstStyle/>
          <a:p>
            <a:endParaRPr lang="es-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36"/>
              </a:spcAft>
              <a:defRPr/>
            </a:pPr>
            <a:r>
              <a:rPr lang="es-ES" dirty="0" smtClean="0">
                <a:solidFill>
                  <a:srgbClr val="0099CC"/>
                </a:solidFill>
                <a:effectLst>
                  <a:outerShdw blurRad="38100" dist="38100" dir="2700000" algn="tl">
                    <a:srgbClr val="C0C0C0"/>
                  </a:outerShdw>
                </a:effectLst>
              </a:rPr>
              <a:t>Uso del Tutorial y la Guía de Laboratorio del osciloscopio</a:t>
            </a:r>
            <a:endParaRPr lang="es-ES" dirty="0">
              <a:solidFill>
                <a:srgbClr val="0099CC"/>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04800" y="1143000"/>
            <a:ext cx="5791200" cy="5181600"/>
          </a:xfrm>
        </p:spPr>
        <p:txBody>
          <a:bodyPr/>
          <a:lstStyle/>
          <a:p>
            <a:pPr marL="0" indent="0">
              <a:spcAft>
                <a:spcPts val="1000"/>
              </a:spcAft>
            </a:pPr>
            <a:r>
              <a:rPr lang="es-AR" sz="1900" b="1" i="1" u="sng" dirty="0" smtClean="0">
                <a:solidFill>
                  <a:srgbClr val="000000"/>
                </a:solidFill>
              </a:rPr>
              <a:t>Tarea</a:t>
            </a:r>
            <a:r>
              <a:rPr lang="es-AR" sz="1900" b="1" i="1" dirty="0" smtClean="0">
                <a:solidFill>
                  <a:srgbClr val="000000"/>
                </a:solidFill>
              </a:rPr>
              <a:t> – </a:t>
            </a:r>
            <a:r>
              <a:rPr lang="es-AR" sz="1900" i="1" dirty="0" smtClean="0">
                <a:solidFill>
                  <a:srgbClr val="000000"/>
                </a:solidFill>
              </a:rPr>
              <a:t>Lea las siguientes secciones antes de su primera sesión de laboratorio del osciloscopio:</a:t>
            </a:r>
          </a:p>
          <a:p>
            <a:pPr marL="465138" lvl="1">
              <a:spcAft>
                <a:spcPts val="500"/>
              </a:spcAft>
              <a:buFontTx/>
              <a:buNone/>
            </a:pPr>
            <a:r>
              <a:rPr lang="es-AR" sz="1600" u="sng" dirty="0" smtClean="0">
                <a:solidFill>
                  <a:srgbClr val="000000"/>
                </a:solidFill>
              </a:rPr>
              <a:t>Sección 1</a:t>
            </a:r>
            <a:r>
              <a:rPr lang="es-AR" sz="1600" dirty="0" smtClean="0">
                <a:solidFill>
                  <a:srgbClr val="000000"/>
                </a:solidFill>
              </a:rPr>
              <a:t> – Primeros pasos</a:t>
            </a:r>
          </a:p>
          <a:p>
            <a:pPr marL="750888" lvl="2" indent="-285750">
              <a:spcAft>
                <a:spcPts val="500"/>
              </a:spcAft>
              <a:buClr>
                <a:srgbClr val="0099CC"/>
              </a:buClr>
              <a:buFont typeface="Wingdings" pitchFamily="2" charset="2"/>
              <a:buChar char="ü"/>
            </a:pPr>
            <a:r>
              <a:rPr lang="es-AR" sz="1600" dirty="0" smtClean="0">
                <a:solidFill>
                  <a:srgbClr val="000000"/>
                </a:solidFill>
                <a:latin typeface="Arial" pitchFamily="34" charset="0"/>
              </a:rPr>
              <a:t>Puntas </a:t>
            </a:r>
            <a:r>
              <a:rPr lang="es-AR" sz="1600" dirty="0" smtClean="0">
                <a:solidFill>
                  <a:srgbClr val="000000"/>
                </a:solidFill>
                <a:latin typeface="Arial" pitchFamily="34" charset="0"/>
              </a:rPr>
              <a:t>de prueba </a:t>
            </a:r>
            <a:r>
              <a:rPr lang="es-AR" sz="1600" dirty="0" smtClean="0">
                <a:solidFill>
                  <a:srgbClr val="000000"/>
                </a:solidFill>
              </a:rPr>
              <a:t>del </a:t>
            </a:r>
            <a:r>
              <a:rPr lang="es-AR" sz="1600" dirty="0" smtClean="0">
                <a:solidFill>
                  <a:srgbClr val="000000"/>
                </a:solidFill>
              </a:rPr>
              <a:t>osciloscopio</a:t>
            </a:r>
          </a:p>
          <a:p>
            <a:pPr marL="750888" lvl="2" indent="-285750">
              <a:spcAft>
                <a:spcPts val="1000"/>
              </a:spcAft>
              <a:buClr>
                <a:srgbClr val="0099CC"/>
              </a:buClr>
              <a:buFont typeface="Wingdings" pitchFamily="2" charset="2"/>
              <a:buChar char="ü"/>
            </a:pPr>
            <a:r>
              <a:rPr lang="es-AR" sz="1600" dirty="0" smtClean="0">
                <a:solidFill>
                  <a:srgbClr val="000000"/>
                </a:solidFill>
              </a:rPr>
              <a:t>Primeros pasos con el panel frontal</a:t>
            </a:r>
          </a:p>
          <a:p>
            <a:pPr marL="465138" lvl="1">
              <a:spcAft>
                <a:spcPts val="1000"/>
              </a:spcAft>
              <a:buFontTx/>
              <a:buNone/>
            </a:pPr>
            <a:r>
              <a:rPr lang="es-AR" sz="1600" u="sng" dirty="0" smtClean="0">
                <a:solidFill>
                  <a:srgbClr val="000000"/>
                </a:solidFill>
              </a:rPr>
              <a:t>Apéndice A</a:t>
            </a:r>
            <a:r>
              <a:rPr lang="es-AR" sz="1600" dirty="0" smtClean="0">
                <a:solidFill>
                  <a:srgbClr val="000000"/>
                </a:solidFill>
              </a:rPr>
              <a:t> – Teoría de la operación y diagrama de bloque del osciloscopio</a:t>
            </a:r>
          </a:p>
          <a:p>
            <a:pPr marL="465138" lvl="1">
              <a:spcAft>
                <a:spcPts val="1000"/>
              </a:spcAft>
              <a:buFontTx/>
              <a:buNone/>
            </a:pPr>
            <a:r>
              <a:rPr lang="es-AR" sz="1600" u="sng" dirty="0" smtClean="0">
                <a:solidFill>
                  <a:srgbClr val="000000"/>
                </a:solidFill>
              </a:rPr>
              <a:t>Apéndice B</a:t>
            </a:r>
            <a:r>
              <a:rPr lang="es-AR" sz="1600" dirty="0" smtClean="0">
                <a:solidFill>
                  <a:srgbClr val="000000"/>
                </a:solidFill>
              </a:rPr>
              <a:t> – Tutorial de ancho de banda del osciloscopio</a:t>
            </a:r>
          </a:p>
          <a:p>
            <a:pPr marL="465138" lvl="1">
              <a:spcAft>
                <a:spcPts val="1000"/>
              </a:spcAft>
              <a:buFontTx/>
              <a:buNone/>
            </a:pPr>
            <a:endParaRPr lang="es-AR" sz="1000" dirty="0" smtClean="0">
              <a:solidFill>
                <a:srgbClr val="000000"/>
              </a:solidFill>
            </a:endParaRPr>
          </a:p>
          <a:p>
            <a:pPr marL="0" indent="0">
              <a:spcAft>
                <a:spcPts val="1000"/>
              </a:spcAft>
            </a:pPr>
            <a:r>
              <a:rPr lang="es-AR" sz="1900" b="1" i="1" u="sng" dirty="0" smtClean="0">
                <a:solidFill>
                  <a:srgbClr val="000000"/>
                </a:solidFill>
              </a:rPr>
              <a:t>Práctica en laboratorio con los osciloscopios</a:t>
            </a:r>
          </a:p>
          <a:p>
            <a:pPr marL="0" indent="0">
              <a:spcAft>
                <a:spcPts val="1000"/>
              </a:spcAft>
            </a:pPr>
            <a:r>
              <a:rPr lang="es-AR" sz="1600" u="sng" dirty="0" smtClean="0">
                <a:solidFill>
                  <a:srgbClr val="000000"/>
                </a:solidFill>
              </a:rPr>
              <a:t>Sección 2</a:t>
            </a:r>
            <a:r>
              <a:rPr lang="es-AR" sz="1600" dirty="0" smtClean="0">
                <a:solidFill>
                  <a:srgbClr val="000000"/>
                </a:solidFill>
              </a:rPr>
              <a:t> –  Generador de onda y osciloscopio básico 		        Laboratorios de medición (6 laboratorios 		        individuales)</a:t>
            </a:r>
          </a:p>
          <a:p>
            <a:pPr marL="0" indent="0">
              <a:spcAft>
                <a:spcPts val="1000"/>
              </a:spcAft>
            </a:pPr>
            <a:r>
              <a:rPr lang="es-AR" sz="1600" u="sng" dirty="0" smtClean="0">
                <a:solidFill>
                  <a:srgbClr val="000000"/>
                </a:solidFill>
              </a:rPr>
              <a:t>Sección 3</a:t>
            </a:r>
            <a:r>
              <a:rPr lang="es-AR" sz="1600" dirty="0" smtClean="0">
                <a:solidFill>
                  <a:srgbClr val="000000"/>
                </a:solidFill>
              </a:rPr>
              <a:t> – Laboratorios de medición avanzada del    		        osciloscopio  (9 laboratorios opcionales que su 	        profesor puede asignarle)</a:t>
            </a:r>
          </a:p>
        </p:txBody>
      </p:sp>
      <p:sp>
        <p:nvSpPr>
          <p:cNvPr id="64515" name="TextBox 23"/>
          <p:cNvSpPr txBox="1">
            <a:spLocks noChangeArrowheads="1"/>
          </p:cNvSpPr>
          <p:nvPr/>
        </p:nvSpPr>
        <p:spPr bwMode="auto">
          <a:xfrm>
            <a:off x="5638800" y="5029200"/>
            <a:ext cx="4267200" cy="517525"/>
          </a:xfrm>
          <a:prstGeom prst="rect">
            <a:avLst/>
          </a:prstGeom>
          <a:noFill/>
          <a:ln w="9525">
            <a:noFill/>
            <a:miter lim="800000"/>
            <a:headEnd/>
            <a:tailEnd/>
          </a:ln>
        </p:spPr>
        <p:txBody>
          <a:bodyPr>
            <a:spAutoFit/>
          </a:bodyPr>
          <a:lstStyle/>
          <a:p>
            <a:pPr algn="ctr"/>
            <a:r>
              <a:rPr lang="es-AR" sz="1400" b="1"/>
              <a:t>Tutorial y Guía de Laboratorio del osciloscopio</a:t>
            </a:r>
          </a:p>
          <a:p>
            <a:pPr algn="ctr"/>
            <a:r>
              <a:rPr lang="es-AR" sz="1400" b="1"/>
              <a:t>Descargar en www.agilent.com/find/EDK</a:t>
            </a:r>
          </a:p>
        </p:txBody>
      </p:sp>
      <p:pic>
        <p:nvPicPr>
          <p:cNvPr id="7" name="Picture 6" descr="Fig02.PNG"/>
          <p:cNvPicPr>
            <a:picLocks noChangeAspect="1"/>
          </p:cNvPicPr>
          <p:nvPr/>
        </p:nvPicPr>
        <p:blipFill>
          <a:blip r:embed="rId3" cstate="screen"/>
          <a:stretch>
            <a:fillRect/>
          </a:stretch>
        </p:blipFill>
        <p:spPr>
          <a:xfrm rot="20285983">
            <a:off x="6255566" y="1203445"/>
            <a:ext cx="2815550"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507537" cy="992187"/>
          </a:xfrm>
        </p:spPr>
        <p:txBody>
          <a:bodyPr/>
          <a:lstStyle/>
          <a:p>
            <a:pPr>
              <a:spcBef>
                <a:spcPts val="0"/>
              </a:spcBef>
              <a:spcAft>
                <a:spcPts val="384"/>
              </a:spcAft>
              <a:defRPr/>
            </a:pPr>
            <a:r>
              <a:rPr lang="es-ES" sz="3200" dirty="0" smtClean="0">
                <a:solidFill>
                  <a:srgbClr val="0099CC"/>
                </a:solidFill>
                <a:effectLst>
                  <a:outerShdw blurRad="38100" dist="38100" dir="2700000" algn="tl">
                    <a:srgbClr val="C0C0C0"/>
                  </a:outerShdw>
                </a:effectLst>
              </a:rPr>
              <a:t>Consejos sobre cómo seguir las instrucciones de la guía de laboratorio</a:t>
            </a:r>
            <a:endParaRPr lang="es-ES" sz="3200" dirty="0">
              <a:solidFill>
                <a:srgbClr val="0099CC"/>
              </a:solidFill>
              <a:effectLst>
                <a:outerShdw blurRad="38100" dist="38100" dir="2700000" algn="tl">
                  <a:srgbClr val="C0C0C0"/>
                </a:outerShdw>
              </a:effectLst>
            </a:endParaRPr>
          </a:p>
        </p:txBody>
      </p:sp>
      <p:sp>
        <p:nvSpPr>
          <p:cNvPr id="66562" name="Rectangle 3"/>
          <p:cNvSpPr>
            <a:spLocks noGrp="1" noChangeArrowheads="1"/>
          </p:cNvSpPr>
          <p:nvPr>
            <p:ph type="body" idx="1"/>
          </p:nvPr>
        </p:nvSpPr>
        <p:spPr>
          <a:xfrm>
            <a:off x="304800" y="1295400"/>
            <a:ext cx="9601200" cy="762000"/>
          </a:xfrm>
        </p:spPr>
        <p:txBody>
          <a:bodyPr/>
          <a:lstStyle/>
          <a:p>
            <a:pPr marL="0" indent="0">
              <a:spcAft>
                <a:spcPts val="1000"/>
              </a:spcAft>
            </a:pPr>
            <a:r>
              <a:rPr lang="es-AR" sz="1900" dirty="0" smtClean="0">
                <a:solidFill>
                  <a:srgbClr val="000000"/>
                </a:solidFill>
              </a:rPr>
              <a:t>Las palabras en negritas que están entre paréntesis, como por ejemplo </a:t>
            </a:r>
            <a:r>
              <a:rPr lang="es-AR" sz="1900" b="1" dirty="0" smtClean="0">
                <a:solidFill>
                  <a:srgbClr val="000000"/>
                </a:solidFill>
              </a:rPr>
              <a:t>[Ayuda]</a:t>
            </a:r>
            <a:r>
              <a:rPr lang="es-AR" sz="1900" dirty="0" smtClean="0">
                <a:solidFill>
                  <a:srgbClr val="000000"/>
                </a:solidFill>
              </a:rPr>
              <a:t>, hacen referencia a una tecla del panel frontal.</a:t>
            </a:r>
          </a:p>
          <a:p>
            <a:pPr marL="0" indent="0">
              <a:spcAft>
                <a:spcPts val="1000"/>
              </a:spcAft>
            </a:pPr>
            <a:endParaRPr lang="es-AR" sz="1900" dirty="0" smtClean="0"/>
          </a:p>
          <a:p>
            <a:pPr marL="0" indent="0">
              <a:spcAft>
                <a:spcPts val="1000"/>
              </a:spcAft>
            </a:pPr>
            <a:endParaRPr lang="es-AR" sz="1900" dirty="0" smtClean="0">
              <a:solidFill>
                <a:srgbClr val="000000"/>
              </a:solidFill>
            </a:endParaRPr>
          </a:p>
          <a:p>
            <a:pPr marL="0" indent="0">
              <a:spcAft>
                <a:spcPts val="1000"/>
              </a:spcAft>
            </a:pPr>
            <a:r>
              <a:rPr lang="es-AR" sz="1900" dirty="0" smtClean="0">
                <a:solidFill>
                  <a:srgbClr val="000000"/>
                </a:solidFill>
              </a:rPr>
              <a:t>Las “Teclas programables” hacen referencia a las 6 teclas/botones debajo de la pantalla del osciloscopio. La función de estas teclas cambia según el menú seleccionado.</a:t>
            </a:r>
          </a:p>
          <a:p>
            <a:pPr marL="0" indent="0">
              <a:spcAft>
                <a:spcPts val="1000"/>
              </a:spcAft>
            </a:pPr>
            <a:endParaRPr lang="es-AR" sz="1900" dirty="0" smtClean="0"/>
          </a:p>
          <a:p>
            <a:pPr marL="0" indent="0">
              <a:spcAft>
                <a:spcPts val="1000"/>
              </a:spcAft>
            </a:pPr>
            <a:endParaRPr lang="es-AR" sz="1900" dirty="0" smtClean="0"/>
          </a:p>
          <a:p>
            <a:pPr marL="0" indent="0">
              <a:spcAft>
                <a:spcPts val="1000"/>
              </a:spcAft>
            </a:pPr>
            <a:endParaRPr lang="es-AR" sz="1900" dirty="0" smtClean="0"/>
          </a:p>
          <a:p>
            <a:pPr marL="0" indent="0">
              <a:spcAft>
                <a:spcPts val="1000"/>
              </a:spcAft>
            </a:pPr>
            <a:endParaRPr lang="es-AR" sz="1900" dirty="0" smtClean="0"/>
          </a:p>
          <a:p>
            <a:pPr marL="0" indent="0">
              <a:spcAft>
                <a:spcPts val="200"/>
              </a:spcAft>
            </a:pPr>
            <a:r>
              <a:rPr lang="es-AR" sz="1900" dirty="0" smtClean="0">
                <a:solidFill>
                  <a:srgbClr val="000000"/>
                </a:solidFill>
              </a:rPr>
              <a:t>Una tecla programable marcada con una flecha verde </a:t>
            </a:r>
            <a:r>
              <a:rPr lang="es-AR" sz="1900" dirty="0" smtClean="0">
                <a:solidFill>
                  <a:srgbClr val="000000"/>
                </a:solidFill>
              </a:rPr>
              <a:t>casi circular (     </a:t>
            </a:r>
            <a:r>
              <a:rPr lang="es-AR" sz="1900" dirty="0" smtClean="0">
                <a:solidFill>
                  <a:srgbClr val="000000"/>
                </a:solidFill>
              </a:rPr>
              <a:t>) </a:t>
            </a:r>
            <a:br>
              <a:rPr lang="es-AR" sz="1900" dirty="0" smtClean="0">
                <a:solidFill>
                  <a:srgbClr val="000000"/>
                </a:solidFill>
              </a:rPr>
            </a:br>
            <a:r>
              <a:rPr lang="es-AR" sz="1900" dirty="0" smtClean="0">
                <a:solidFill>
                  <a:srgbClr val="000000"/>
                </a:solidFill>
              </a:rPr>
              <a:t>indica que la perilla de uso general “</a:t>
            </a:r>
            <a:r>
              <a:rPr lang="es-AR" sz="1900" b="1" dirty="0" smtClean="0">
                <a:solidFill>
                  <a:srgbClr val="000000"/>
                </a:solidFill>
              </a:rPr>
              <a:t>Entrada</a:t>
            </a:r>
            <a:r>
              <a:rPr lang="es-AR" sz="1900" dirty="0" smtClean="0">
                <a:solidFill>
                  <a:srgbClr val="000000"/>
                </a:solidFill>
              </a:rPr>
              <a:t>” controla dicha selección</a:t>
            </a:r>
          </a:p>
          <a:p>
            <a:pPr marL="0" indent="0">
              <a:spcAft>
                <a:spcPts val="200"/>
              </a:spcAft>
            </a:pPr>
            <a:r>
              <a:rPr lang="es-AR" sz="1900" dirty="0" smtClean="0">
                <a:solidFill>
                  <a:srgbClr val="000000"/>
                </a:solidFill>
              </a:rPr>
              <a:t>o variable. </a:t>
            </a:r>
          </a:p>
        </p:txBody>
      </p:sp>
      <p:pic>
        <p:nvPicPr>
          <p:cNvPr id="66563" name="Picture 4"/>
          <p:cNvPicPr>
            <a:picLocks noChangeAspect="1" noChangeArrowheads="1"/>
          </p:cNvPicPr>
          <p:nvPr/>
        </p:nvPicPr>
        <p:blipFill>
          <a:blip r:embed="rId3" cstate="print"/>
          <a:srcRect/>
          <a:stretch>
            <a:fillRect/>
          </a:stretch>
        </p:blipFill>
        <p:spPr bwMode="auto">
          <a:xfrm>
            <a:off x="4375150" y="2057400"/>
            <a:ext cx="928688" cy="533400"/>
          </a:xfrm>
          <a:prstGeom prst="rect">
            <a:avLst/>
          </a:prstGeom>
          <a:noFill/>
          <a:ln w="9525">
            <a:noFill/>
            <a:miter lim="800000"/>
            <a:headEnd/>
            <a:tailEnd/>
          </a:ln>
        </p:spPr>
      </p:pic>
      <p:sp>
        <p:nvSpPr>
          <p:cNvPr id="66564" name="TextBox 12"/>
          <p:cNvSpPr txBox="1">
            <a:spLocks noChangeArrowheads="1"/>
          </p:cNvSpPr>
          <p:nvPr/>
        </p:nvSpPr>
        <p:spPr bwMode="auto">
          <a:xfrm>
            <a:off x="7677150" y="3497263"/>
            <a:ext cx="2232025" cy="517525"/>
          </a:xfrm>
          <a:prstGeom prst="rect">
            <a:avLst/>
          </a:prstGeom>
          <a:noFill/>
          <a:ln w="9525">
            <a:noFill/>
            <a:miter lim="800000"/>
            <a:headEnd/>
            <a:tailEnd/>
          </a:ln>
        </p:spPr>
        <p:txBody>
          <a:bodyPr>
            <a:spAutoFit/>
          </a:bodyPr>
          <a:lstStyle/>
          <a:p>
            <a:r>
              <a:rPr lang="es-AR" sz="1400" b="1"/>
              <a:t>Etiquetas de las</a:t>
            </a:r>
          </a:p>
          <a:p>
            <a:r>
              <a:rPr lang="es-AR" sz="1400" b="1"/>
              <a:t>teclas programables</a:t>
            </a:r>
          </a:p>
        </p:txBody>
      </p:sp>
      <p:grpSp>
        <p:nvGrpSpPr>
          <p:cNvPr id="66565" name="Grupo 12"/>
          <p:cNvGrpSpPr>
            <a:grpSpLocks/>
          </p:cNvGrpSpPr>
          <p:nvPr/>
        </p:nvGrpSpPr>
        <p:grpSpPr bwMode="auto">
          <a:xfrm>
            <a:off x="7924800" y="4403725"/>
            <a:ext cx="1427163" cy="1658938"/>
            <a:chOff x="7924800" y="4403526"/>
            <a:chExt cx="1427118" cy="1658523"/>
          </a:xfrm>
        </p:grpSpPr>
        <p:pic>
          <p:nvPicPr>
            <p:cNvPr id="66575" name="Picture 10" descr="Entry Knob.TIF"/>
            <p:cNvPicPr>
              <a:picLocks noChangeAspect="1"/>
            </p:cNvPicPr>
            <p:nvPr/>
          </p:nvPicPr>
          <p:blipFill>
            <a:blip r:embed="rId4" cstate="print"/>
            <a:srcRect/>
            <a:stretch>
              <a:fillRect/>
            </a:stretch>
          </p:blipFill>
          <p:spPr bwMode="auto">
            <a:xfrm>
              <a:off x="8229600" y="4403526"/>
              <a:ext cx="784577" cy="1311473"/>
            </a:xfrm>
            <a:prstGeom prst="rect">
              <a:avLst/>
            </a:prstGeom>
            <a:noFill/>
            <a:ln w="9525">
              <a:noFill/>
              <a:miter lim="800000"/>
              <a:headEnd/>
              <a:tailEnd/>
            </a:ln>
          </p:spPr>
        </p:pic>
        <p:sp>
          <p:nvSpPr>
            <p:cNvPr id="66576" name="TextBox 17"/>
            <p:cNvSpPr txBox="1">
              <a:spLocks noChangeArrowheads="1"/>
            </p:cNvSpPr>
            <p:nvPr/>
          </p:nvSpPr>
          <p:spPr bwMode="auto">
            <a:xfrm>
              <a:off x="7924800" y="5757325"/>
              <a:ext cx="1427118" cy="304724"/>
            </a:xfrm>
            <a:prstGeom prst="rect">
              <a:avLst/>
            </a:prstGeom>
            <a:noFill/>
            <a:ln w="9525">
              <a:noFill/>
              <a:miter lim="800000"/>
              <a:headEnd/>
              <a:tailEnd/>
            </a:ln>
          </p:spPr>
          <p:txBody>
            <a:bodyPr wrap="none">
              <a:spAutoFit/>
            </a:bodyPr>
            <a:lstStyle/>
            <a:p>
              <a:r>
                <a:rPr lang="es-AR" sz="1400" b="1"/>
                <a:t>Perilla Entrada</a:t>
              </a:r>
            </a:p>
          </p:txBody>
        </p:sp>
      </p:grpSp>
      <p:grpSp>
        <p:nvGrpSpPr>
          <p:cNvPr id="66566" name="Grupo 11"/>
          <p:cNvGrpSpPr>
            <a:grpSpLocks/>
          </p:cNvGrpSpPr>
          <p:nvPr/>
        </p:nvGrpSpPr>
        <p:grpSpPr bwMode="auto">
          <a:xfrm>
            <a:off x="2311400" y="3562350"/>
            <a:ext cx="7323138" cy="1949450"/>
            <a:chOff x="2311853" y="3562350"/>
            <a:chExt cx="7322873" cy="1949450"/>
          </a:xfrm>
        </p:grpSpPr>
        <p:pic>
          <p:nvPicPr>
            <p:cNvPr id="66567" name="Picture 8" descr="Agilent_192832.tif"/>
            <p:cNvPicPr>
              <a:picLocks noChangeAspect="1"/>
            </p:cNvPicPr>
            <p:nvPr/>
          </p:nvPicPr>
          <p:blipFill>
            <a:blip r:embed="rId5" cstate="print"/>
            <a:srcRect/>
            <a:stretch>
              <a:fillRect/>
            </a:stretch>
          </p:blipFill>
          <p:spPr bwMode="auto">
            <a:xfrm>
              <a:off x="2394403" y="3562350"/>
              <a:ext cx="4705350" cy="915988"/>
            </a:xfrm>
            <a:prstGeom prst="rect">
              <a:avLst/>
            </a:prstGeom>
            <a:noFill/>
            <a:ln w="9525">
              <a:noFill/>
              <a:miter lim="800000"/>
              <a:headEnd/>
              <a:tailEnd/>
            </a:ln>
          </p:spPr>
        </p:pic>
        <p:pic>
          <p:nvPicPr>
            <p:cNvPr id="66568" name="Picture 9" descr="sym_entk.wmf"/>
            <p:cNvPicPr>
              <a:picLocks noChangeAspect="1"/>
            </p:cNvPicPr>
            <p:nvPr/>
          </p:nvPicPr>
          <p:blipFill>
            <a:blip r:embed="rId6" cstate="print"/>
            <a:srcRect/>
            <a:stretch>
              <a:fillRect/>
            </a:stretch>
          </p:blipFill>
          <p:spPr bwMode="auto">
            <a:xfrm>
              <a:off x="7544064" y="5257800"/>
              <a:ext cx="323321" cy="254000"/>
            </a:xfrm>
            <a:prstGeom prst="rect">
              <a:avLst/>
            </a:prstGeom>
            <a:noFill/>
            <a:ln w="9525">
              <a:noFill/>
              <a:miter lim="800000"/>
              <a:headEnd/>
              <a:tailEnd/>
            </a:ln>
          </p:spPr>
        </p:pic>
        <p:sp>
          <p:nvSpPr>
            <p:cNvPr id="66569" name="TextBox 11"/>
            <p:cNvSpPr txBox="1">
              <a:spLocks noChangeArrowheads="1"/>
            </p:cNvSpPr>
            <p:nvPr/>
          </p:nvSpPr>
          <p:spPr bwMode="auto">
            <a:xfrm>
              <a:off x="7677409" y="4095750"/>
              <a:ext cx="1957317" cy="304800"/>
            </a:xfrm>
            <a:prstGeom prst="rect">
              <a:avLst/>
            </a:prstGeom>
            <a:noFill/>
            <a:ln w="9525">
              <a:noFill/>
              <a:miter lim="800000"/>
              <a:headEnd/>
              <a:tailEnd/>
            </a:ln>
          </p:spPr>
          <p:txBody>
            <a:bodyPr wrap="none">
              <a:spAutoFit/>
            </a:bodyPr>
            <a:lstStyle/>
            <a:p>
              <a:r>
                <a:rPr lang="es-AR" sz="1400" b="1"/>
                <a:t>Teclas programables</a:t>
              </a:r>
            </a:p>
          </p:txBody>
        </p:sp>
        <p:cxnSp>
          <p:nvCxnSpPr>
            <p:cNvPr id="66570" name="Straight Arrow Connector 14"/>
            <p:cNvCxnSpPr>
              <a:cxnSpLocks noChangeShapeType="1"/>
            </p:cNvCxnSpPr>
            <p:nvPr/>
          </p:nvCxnSpPr>
          <p:spPr bwMode="auto">
            <a:xfrm rot="10800000">
              <a:off x="7141028" y="4286250"/>
              <a:ext cx="495300" cy="1588"/>
            </a:xfrm>
            <a:prstGeom prst="straightConnector1">
              <a:avLst/>
            </a:prstGeom>
            <a:noFill/>
            <a:ln w="25400" algn="ctr">
              <a:solidFill>
                <a:schemeClr val="tx1"/>
              </a:solidFill>
              <a:round/>
              <a:headEnd/>
              <a:tailEnd type="arrow" w="med" len="med"/>
            </a:ln>
          </p:spPr>
        </p:cxnSp>
        <p:cxnSp>
          <p:nvCxnSpPr>
            <p:cNvPr id="66571" name="Straight Arrow Connector 15"/>
            <p:cNvCxnSpPr>
              <a:cxnSpLocks noChangeShapeType="1"/>
            </p:cNvCxnSpPr>
            <p:nvPr/>
          </p:nvCxnSpPr>
          <p:spPr bwMode="auto">
            <a:xfrm rot="10800000">
              <a:off x="7141028" y="3700464"/>
              <a:ext cx="495300" cy="1587"/>
            </a:xfrm>
            <a:prstGeom prst="straightConnector1">
              <a:avLst/>
            </a:prstGeom>
            <a:noFill/>
            <a:ln w="25400" algn="ctr">
              <a:solidFill>
                <a:schemeClr val="tx1"/>
              </a:solidFill>
              <a:round/>
              <a:headEnd/>
              <a:tailEnd type="arrow" w="med" len="med"/>
            </a:ln>
          </p:spPr>
        </p:cxnSp>
        <p:cxnSp>
          <p:nvCxnSpPr>
            <p:cNvPr id="66572" name="Elbow Connector 19"/>
            <p:cNvCxnSpPr>
              <a:cxnSpLocks noChangeShapeType="1"/>
            </p:cNvCxnSpPr>
            <p:nvPr/>
          </p:nvCxnSpPr>
          <p:spPr bwMode="auto">
            <a:xfrm rot="10800000">
              <a:off x="2311853" y="3714750"/>
              <a:ext cx="3467100" cy="1143000"/>
            </a:xfrm>
            <a:prstGeom prst="bentConnector3">
              <a:avLst>
                <a:gd name="adj1" fmla="val 123014"/>
              </a:avLst>
            </a:prstGeom>
            <a:noFill/>
            <a:ln w="25400" algn="ctr">
              <a:solidFill>
                <a:srgbClr val="3333CC"/>
              </a:solidFill>
              <a:round/>
              <a:headEnd/>
              <a:tailEnd type="arrow" w="med" len="med"/>
            </a:ln>
          </p:spPr>
        </p:cxnSp>
        <p:cxnSp>
          <p:nvCxnSpPr>
            <p:cNvPr id="66573" name="Straight Connector 41"/>
            <p:cNvCxnSpPr>
              <a:cxnSpLocks noChangeShapeType="1"/>
            </p:cNvCxnSpPr>
            <p:nvPr/>
          </p:nvCxnSpPr>
          <p:spPr bwMode="auto">
            <a:xfrm flipV="1">
              <a:off x="7099753" y="4857750"/>
              <a:ext cx="0" cy="327025"/>
            </a:xfrm>
            <a:prstGeom prst="line">
              <a:avLst/>
            </a:prstGeom>
            <a:noFill/>
            <a:ln w="25400" algn="ctr">
              <a:solidFill>
                <a:srgbClr val="3333CC"/>
              </a:solidFill>
              <a:round/>
              <a:headEnd/>
              <a:tailEnd/>
            </a:ln>
          </p:spPr>
        </p:cxnSp>
        <p:cxnSp>
          <p:nvCxnSpPr>
            <p:cNvPr id="66574" name="Straight Arrow Connector 43"/>
            <p:cNvCxnSpPr>
              <a:cxnSpLocks noChangeShapeType="1"/>
            </p:cNvCxnSpPr>
            <p:nvPr/>
          </p:nvCxnSpPr>
          <p:spPr bwMode="auto">
            <a:xfrm>
              <a:off x="5778953" y="4857750"/>
              <a:ext cx="2247900" cy="1588"/>
            </a:xfrm>
            <a:prstGeom prst="straightConnector1">
              <a:avLst/>
            </a:prstGeom>
            <a:noFill/>
            <a:ln w="25400" algn="ctr">
              <a:solidFill>
                <a:srgbClr val="3333CC"/>
              </a:solidFill>
              <a:round/>
              <a:headEnd/>
              <a:tailEnd type="arrow" w="med" len="med"/>
            </a:ln>
          </p:spPr>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Cómo acceder a las señales de capacitación incorporadas</a:t>
            </a:r>
          </a:p>
        </p:txBody>
      </p:sp>
      <p:sp>
        <p:nvSpPr>
          <p:cNvPr id="68610" name="Rectangle 3"/>
          <p:cNvSpPr>
            <a:spLocks noGrp="1" noChangeArrowheads="1"/>
          </p:cNvSpPr>
          <p:nvPr>
            <p:ph type="body" idx="1"/>
          </p:nvPr>
        </p:nvSpPr>
        <p:spPr>
          <a:xfrm>
            <a:off x="247650" y="2667000"/>
            <a:ext cx="5118100" cy="762000"/>
          </a:xfrm>
        </p:spPr>
        <p:txBody>
          <a:bodyPr/>
          <a:lstStyle/>
          <a:p>
            <a:pPr marL="271463" indent="-271463">
              <a:spcAft>
                <a:spcPts val="1000"/>
              </a:spcAft>
              <a:buClr>
                <a:srgbClr val="0099CC"/>
              </a:buClr>
              <a:buFontTx/>
              <a:buAutoNum type="arabicPeriod"/>
            </a:pPr>
            <a:r>
              <a:rPr lang="es-AR" sz="1800" dirty="0" smtClean="0">
                <a:solidFill>
                  <a:srgbClr val="000000"/>
                </a:solidFill>
              </a:rPr>
              <a:t>Conecte una </a:t>
            </a:r>
            <a:r>
              <a:rPr lang="es-AR" sz="1800" dirty="0" smtClean="0">
                <a:solidFill>
                  <a:srgbClr val="000000"/>
                </a:solidFill>
                <a:latin typeface="Arial" pitchFamily="34" charset="0"/>
              </a:rPr>
              <a:t>punta </a:t>
            </a:r>
            <a:r>
              <a:rPr lang="es-AR" sz="1800" dirty="0" smtClean="0">
                <a:solidFill>
                  <a:srgbClr val="000000"/>
                </a:solidFill>
                <a:latin typeface="Arial" pitchFamily="34" charset="0"/>
              </a:rPr>
              <a:t>de prueba </a:t>
            </a:r>
            <a:r>
              <a:rPr lang="es-AR" sz="1800" dirty="0" smtClean="0">
                <a:solidFill>
                  <a:srgbClr val="000000"/>
                </a:solidFill>
              </a:rPr>
              <a:t>entre </a:t>
            </a:r>
            <a:r>
              <a:rPr lang="es-AR" sz="1800" dirty="0" smtClean="0">
                <a:solidFill>
                  <a:srgbClr val="000000"/>
                </a:solidFill>
              </a:rPr>
              <a:t>el </a:t>
            </a:r>
            <a:r>
              <a:rPr lang="es-AR" sz="1800" dirty="0" smtClean="0">
                <a:solidFill>
                  <a:srgbClr val="000000"/>
                </a:solidFill>
              </a:rPr>
              <a:t>puerto BNC </a:t>
            </a:r>
            <a:r>
              <a:rPr lang="es-AR" sz="1800" dirty="0" smtClean="0">
                <a:solidFill>
                  <a:srgbClr val="000000"/>
                </a:solidFill>
              </a:rPr>
              <a:t>de entrada del canal 1 del osciloscopio y la terminal marcada </a:t>
            </a:r>
            <a:r>
              <a:rPr lang="es-AR" sz="1800" dirty="0" smtClean="0">
                <a:solidFill>
                  <a:srgbClr val="000000"/>
                </a:solidFill>
              </a:rPr>
              <a:t>como “Demo1</a:t>
            </a:r>
            <a:r>
              <a:rPr lang="es-AR" sz="1800" dirty="0" smtClean="0">
                <a:solidFill>
                  <a:srgbClr val="000000"/>
                </a:solidFill>
              </a:rPr>
              <a:t>”.</a:t>
            </a:r>
          </a:p>
          <a:p>
            <a:pPr marL="271463" indent="-271463">
              <a:spcAft>
                <a:spcPts val="1000"/>
              </a:spcAft>
              <a:buClr>
                <a:srgbClr val="0099CC"/>
              </a:buClr>
              <a:buFontTx/>
              <a:buAutoNum type="arabicPeriod"/>
            </a:pPr>
            <a:r>
              <a:rPr lang="es-AR" sz="1800" dirty="0" smtClean="0">
                <a:solidFill>
                  <a:srgbClr val="000000"/>
                </a:solidFill>
              </a:rPr>
              <a:t>Conecte otra </a:t>
            </a:r>
            <a:r>
              <a:rPr lang="es-AR" sz="1800" dirty="0" smtClean="0">
                <a:solidFill>
                  <a:srgbClr val="000000"/>
                </a:solidFill>
                <a:latin typeface="Arial" pitchFamily="34" charset="0"/>
              </a:rPr>
              <a:t>punta </a:t>
            </a:r>
            <a:r>
              <a:rPr lang="es-AR" sz="1800" dirty="0" smtClean="0">
                <a:solidFill>
                  <a:srgbClr val="000000"/>
                </a:solidFill>
                <a:latin typeface="Arial" pitchFamily="34" charset="0"/>
              </a:rPr>
              <a:t>de prueba </a:t>
            </a:r>
            <a:r>
              <a:rPr lang="es-AR" sz="1800" dirty="0" smtClean="0">
                <a:solidFill>
                  <a:srgbClr val="000000"/>
                </a:solidFill>
              </a:rPr>
              <a:t>entre </a:t>
            </a:r>
            <a:r>
              <a:rPr lang="es-AR" sz="1800" dirty="0" smtClean="0">
                <a:solidFill>
                  <a:srgbClr val="000000"/>
                </a:solidFill>
              </a:rPr>
              <a:t>el </a:t>
            </a:r>
            <a:r>
              <a:rPr lang="es-AR" sz="1800" dirty="0" smtClean="0">
                <a:solidFill>
                  <a:srgbClr val="000000"/>
                </a:solidFill>
              </a:rPr>
              <a:t>puerto BNC </a:t>
            </a:r>
            <a:r>
              <a:rPr lang="es-AR" sz="1800" dirty="0" smtClean="0">
                <a:solidFill>
                  <a:srgbClr val="000000"/>
                </a:solidFill>
              </a:rPr>
              <a:t>de entrada del canal 2 del osciloscopio y la terminal marcada “Demo2”.</a:t>
            </a:r>
          </a:p>
          <a:p>
            <a:pPr marL="271463" indent="-271463">
              <a:spcAft>
                <a:spcPts val="1000"/>
              </a:spcAft>
              <a:buClr>
                <a:srgbClr val="0099CC"/>
              </a:buClr>
              <a:buFontTx/>
              <a:buAutoNum type="arabicPeriod"/>
            </a:pPr>
            <a:r>
              <a:rPr lang="es-AR" sz="1800" dirty="0" smtClean="0">
                <a:solidFill>
                  <a:srgbClr val="000000"/>
                </a:solidFill>
              </a:rPr>
              <a:t>Conecte </a:t>
            </a:r>
            <a:r>
              <a:rPr lang="es-AR" sz="1800" dirty="0" smtClean="0">
                <a:solidFill>
                  <a:srgbClr val="000000"/>
                </a:solidFill>
              </a:rPr>
              <a:t>los caimanes negros  de tierra </a:t>
            </a:r>
            <a:r>
              <a:rPr lang="es-AR" sz="1800" dirty="0" smtClean="0">
                <a:solidFill>
                  <a:srgbClr val="000000"/>
                </a:solidFill>
              </a:rPr>
              <a:t>de la </a:t>
            </a:r>
            <a:r>
              <a:rPr lang="es-AR" sz="1800" dirty="0" smtClean="0">
                <a:solidFill>
                  <a:srgbClr val="000000"/>
                </a:solidFill>
                <a:latin typeface="Arial" pitchFamily="34" charset="0"/>
              </a:rPr>
              <a:t>punta </a:t>
            </a:r>
            <a:r>
              <a:rPr lang="es-AR" sz="1800" dirty="0" smtClean="0">
                <a:solidFill>
                  <a:srgbClr val="000000"/>
                </a:solidFill>
                <a:latin typeface="Arial" pitchFamily="34" charset="0"/>
              </a:rPr>
              <a:t>de prueba </a:t>
            </a:r>
            <a:r>
              <a:rPr lang="es-AR" sz="1800" dirty="0" smtClean="0">
                <a:solidFill>
                  <a:srgbClr val="000000"/>
                </a:solidFill>
              </a:rPr>
              <a:t>a </a:t>
            </a:r>
            <a:r>
              <a:rPr lang="es-AR" sz="1800" dirty="0" smtClean="0">
                <a:solidFill>
                  <a:srgbClr val="000000"/>
                </a:solidFill>
              </a:rPr>
              <a:t>la terminal de tierra central.</a:t>
            </a:r>
          </a:p>
          <a:p>
            <a:pPr marL="271463" indent="-271463">
              <a:spcAft>
                <a:spcPts val="1000"/>
              </a:spcAft>
              <a:buClr>
                <a:srgbClr val="0099CC"/>
              </a:buClr>
              <a:buFontTx/>
              <a:buAutoNum type="arabicPeriod"/>
            </a:pPr>
            <a:r>
              <a:rPr lang="es-AR" sz="1800" dirty="0" smtClean="0">
                <a:solidFill>
                  <a:srgbClr val="000000"/>
                </a:solidFill>
              </a:rPr>
              <a:t>Presione </a:t>
            </a:r>
            <a:r>
              <a:rPr lang="es-AR" sz="1800" b="1" dirty="0" smtClean="0">
                <a:solidFill>
                  <a:srgbClr val="000000"/>
                </a:solidFill>
              </a:rPr>
              <a:t>[Ayuda]</a:t>
            </a:r>
            <a:r>
              <a:rPr lang="es-AR" sz="1800" dirty="0" smtClean="0">
                <a:solidFill>
                  <a:srgbClr val="000000"/>
                </a:solidFill>
              </a:rPr>
              <a:t>; a continuación, pulse la tecla programable </a:t>
            </a:r>
            <a:r>
              <a:rPr lang="es-AR" sz="1800" dirty="0" smtClean="0">
                <a:solidFill>
                  <a:srgbClr val="000000"/>
                </a:solidFill>
              </a:rPr>
              <a:t>“</a:t>
            </a:r>
            <a:r>
              <a:rPr lang="es-AR" sz="1800" b="1" dirty="0" smtClean="0">
                <a:solidFill>
                  <a:srgbClr val="000000"/>
                </a:solidFill>
              </a:rPr>
              <a:t>señales </a:t>
            </a:r>
            <a:r>
              <a:rPr lang="es-AR" sz="1800" b="1" dirty="0" smtClean="0">
                <a:solidFill>
                  <a:srgbClr val="000000"/>
                </a:solidFill>
              </a:rPr>
              <a:t>de</a:t>
            </a:r>
            <a:r>
              <a:rPr lang="es-AR" sz="1800" dirty="0" smtClean="0">
                <a:solidFill>
                  <a:srgbClr val="000000"/>
                </a:solidFill>
              </a:rPr>
              <a:t>       </a:t>
            </a:r>
            <a:r>
              <a:rPr lang="es-AR" sz="1800" b="1" dirty="0" smtClean="0">
                <a:solidFill>
                  <a:srgbClr val="000000"/>
                </a:solidFill>
              </a:rPr>
              <a:t>capacitación”</a:t>
            </a:r>
            <a:r>
              <a:rPr lang="es-AR" sz="1800" dirty="0" smtClean="0">
                <a:solidFill>
                  <a:srgbClr val="000000"/>
                </a:solidFill>
              </a:rPr>
              <a:t>.</a:t>
            </a:r>
            <a:endParaRPr lang="es-AR" sz="1800" dirty="0" smtClean="0">
              <a:solidFill>
                <a:srgbClr val="000000"/>
              </a:solidFill>
            </a:endParaRPr>
          </a:p>
        </p:txBody>
      </p:sp>
      <p:grpSp>
        <p:nvGrpSpPr>
          <p:cNvPr id="68611" name="Grupo 1"/>
          <p:cNvGrpSpPr>
            <a:grpSpLocks/>
          </p:cNvGrpSpPr>
          <p:nvPr/>
        </p:nvGrpSpPr>
        <p:grpSpPr bwMode="auto">
          <a:xfrm>
            <a:off x="5200650" y="2233613"/>
            <a:ext cx="4292600" cy="3939064"/>
            <a:chOff x="5200650" y="2057400"/>
            <a:chExt cx="4292600" cy="3939542"/>
          </a:xfrm>
        </p:grpSpPr>
        <p:sp>
          <p:nvSpPr>
            <p:cNvPr id="68614" name="TextBox 23"/>
            <p:cNvSpPr txBox="1">
              <a:spLocks noChangeArrowheads="1"/>
            </p:cNvSpPr>
            <p:nvPr/>
          </p:nvSpPr>
          <p:spPr bwMode="auto">
            <a:xfrm>
              <a:off x="5200650" y="5258188"/>
              <a:ext cx="4292600" cy="738754"/>
            </a:xfrm>
            <a:prstGeom prst="rect">
              <a:avLst/>
            </a:prstGeom>
            <a:noFill/>
            <a:ln w="9525">
              <a:noFill/>
              <a:miter lim="800000"/>
              <a:headEnd/>
              <a:tailEnd/>
            </a:ln>
          </p:spPr>
          <p:txBody>
            <a:bodyPr>
              <a:spAutoFit/>
            </a:bodyPr>
            <a:lstStyle/>
            <a:p>
              <a:pPr algn="ctr"/>
              <a:r>
                <a:rPr lang="es-AR" sz="1400" b="1" dirty="0"/>
                <a:t>Conexión a las terminales de prueba de las señales de capacitación utilizando </a:t>
              </a:r>
              <a:r>
                <a:rPr lang="es-AR" sz="1400" b="1" dirty="0" smtClean="0"/>
                <a:t>puntas de prueba pasivas </a:t>
              </a:r>
              <a:r>
                <a:rPr lang="es-AR" sz="1400" b="1" dirty="0"/>
                <a:t>10:01</a:t>
              </a:r>
            </a:p>
          </p:txBody>
        </p:sp>
        <p:pic>
          <p:nvPicPr>
            <p:cNvPr id="68615" name="Picture 2"/>
            <p:cNvPicPr>
              <a:picLocks noChangeAspect="1" noChangeArrowheads="1"/>
            </p:cNvPicPr>
            <p:nvPr/>
          </p:nvPicPr>
          <p:blipFill>
            <a:blip r:embed="rId3" cstate="print"/>
            <a:srcRect/>
            <a:stretch>
              <a:fillRect/>
            </a:stretch>
          </p:blipFill>
          <p:spPr bwMode="auto">
            <a:xfrm>
              <a:off x="5365750" y="2057400"/>
              <a:ext cx="3921125" cy="3200400"/>
            </a:xfrm>
            <a:prstGeom prst="rect">
              <a:avLst/>
            </a:prstGeom>
            <a:noFill/>
            <a:ln w="9525">
              <a:noFill/>
              <a:miter lim="800000"/>
              <a:headEnd/>
              <a:tailEnd/>
            </a:ln>
          </p:spPr>
        </p:pic>
        <p:pic>
          <p:nvPicPr>
            <p:cNvPr id="68616" name="Picture 3"/>
            <p:cNvPicPr>
              <a:picLocks noChangeAspect="1" noChangeArrowheads="1"/>
            </p:cNvPicPr>
            <p:nvPr/>
          </p:nvPicPr>
          <p:blipFill>
            <a:blip r:embed="rId4" cstate="print"/>
            <a:srcRect/>
            <a:stretch>
              <a:fillRect/>
            </a:stretch>
          </p:blipFill>
          <p:spPr bwMode="auto">
            <a:xfrm>
              <a:off x="5448300" y="3810000"/>
              <a:ext cx="1494500" cy="1390650"/>
            </a:xfrm>
            <a:prstGeom prst="rect">
              <a:avLst/>
            </a:prstGeom>
            <a:noFill/>
            <a:ln w="19050">
              <a:solidFill>
                <a:schemeClr val="tx1"/>
              </a:solidFill>
              <a:miter lim="800000"/>
              <a:headEnd/>
              <a:tailEnd/>
            </a:ln>
          </p:spPr>
        </p:pic>
      </p:grpSp>
      <p:sp>
        <p:nvSpPr>
          <p:cNvPr id="68612" name="TextBox 6"/>
          <p:cNvSpPr txBox="1">
            <a:spLocks noChangeArrowheads="1"/>
          </p:cNvSpPr>
          <p:nvPr/>
        </p:nvSpPr>
        <p:spPr bwMode="auto">
          <a:xfrm>
            <a:off x="457200" y="1238250"/>
            <a:ext cx="9036050" cy="1190625"/>
          </a:xfrm>
          <a:prstGeom prst="rect">
            <a:avLst/>
          </a:prstGeom>
          <a:noFill/>
          <a:ln w="9525">
            <a:noFill/>
            <a:miter lim="800000"/>
            <a:headEnd/>
            <a:tailEnd/>
          </a:ln>
        </p:spPr>
        <p:txBody>
          <a:bodyPr>
            <a:spAutoFit/>
          </a:bodyPr>
          <a:lstStyle/>
          <a:p>
            <a:r>
              <a:rPr lang="es-AR" sz="1800" b="1" i="1" dirty="0"/>
              <a:t>La mayoría de los laboratorios del osciloscopio se centran en el uso de una variedad de señales de capacitación que se incorporan en los osciloscopios </a:t>
            </a:r>
            <a:r>
              <a:rPr lang="es-AR" sz="1800" b="1" i="1" dirty="0" err="1"/>
              <a:t>Agilent</a:t>
            </a:r>
            <a:r>
              <a:rPr lang="es-AR" sz="1800" b="1" i="1" dirty="0"/>
              <a:t> 2000 o 3000 de la serie X, si incluyen la opción del Kit de capacitación para educadores DSOXEDK. </a:t>
            </a:r>
          </a:p>
        </p:txBody>
      </p:sp>
      <p:pic>
        <p:nvPicPr>
          <p:cNvPr id="68613" name="Picture 4"/>
          <p:cNvPicPr>
            <a:picLocks noChangeAspect="1" noChangeArrowheads="1"/>
          </p:cNvPicPr>
          <p:nvPr/>
        </p:nvPicPr>
        <p:blipFill>
          <a:blip r:embed="rId5" cstate="print"/>
          <a:srcRect/>
          <a:stretch>
            <a:fillRect/>
          </a:stretch>
        </p:blipFill>
        <p:spPr bwMode="auto">
          <a:xfrm>
            <a:off x="3800475" y="5638800"/>
            <a:ext cx="928688"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336"/>
              </a:spcAft>
              <a:defRPr/>
            </a:pPr>
            <a:r>
              <a:rPr lang="es-ES" smtClean="0">
                <a:solidFill>
                  <a:srgbClr val="0099CC"/>
                </a:solidFill>
                <a:effectLst>
                  <a:outerShdw blurRad="38100" dist="38100" dir="2700000" algn="tl">
                    <a:srgbClr val="000000">
                      <a:alpha val="43137"/>
                    </a:srgbClr>
                  </a:outerShdw>
                </a:effectLst>
              </a:rPr>
              <a:t>Recursos técnicos adicionales disponibles de Agilent Technologies</a:t>
            </a:r>
            <a:endParaRPr lang="es-ES">
              <a:solidFill>
                <a:srgbClr val="0099CC"/>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381000" y="1293177"/>
          <a:ext cx="9080500" cy="3870960"/>
        </p:xfrm>
        <a:graphic>
          <a:graphicData uri="http://schemas.openxmlformats.org/drawingml/2006/table">
            <a:tbl>
              <a:tblPr firstRow="1" bandRow="1">
                <a:tableStyleId>{3C2FFA5D-87B4-456A-9821-1D502468CF0F}</a:tableStyleId>
              </a:tblPr>
              <a:tblGrid>
                <a:gridCol w="7264400"/>
                <a:gridCol w="1816100"/>
              </a:tblGrid>
              <a:tr h="370840">
                <a:tc>
                  <a:txBody>
                    <a:bodyPr/>
                    <a:lstStyle/>
                    <a:p>
                      <a:pPr algn="ctr">
                        <a:buNone/>
                      </a:pPr>
                      <a:r>
                        <a:rPr lang="en-US" sz="1800" b="0" i="0" dirty="0" err="1" smtClean="0">
                          <a:latin typeface="Arial"/>
                          <a:ea typeface="+mn-ea"/>
                          <a:cs typeface="+mn-cs"/>
                        </a:rPr>
                        <a:t>Notas</a:t>
                      </a:r>
                      <a:r>
                        <a:rPr lang="en-US" sz="1800" b="0" i="0" dirty="0" smtClean="0">
                          <a:latin typeface="Arial"/>
                          <a:ea typeface="+mn-ea"/>
                          <a:cs typeface="+mn-cs"/>
                        </a:rPr>
                        <a:t> </a:t>
                      </a:r>
                      <a:r>
                        <a:rPr lang="en-US" sz="1800" b="0" i="0" dirty="0">
                          <a:latin typeface="Arial"/>
                          <a:ea typeface="+mn-ea"/>
                          <a:cs typeface="+mn-cs"/>
                        </a:rPr>
                        <a:t>de </a:t>
                      </a:r>
                      <a:r>
                        <a:rPr lang="en-US" sz="1800" b="0" i="0" dirty="0" err="1">
                          <a:latin typeface="Arial"/>
                          <a:ea typeface="+mn-ea"/>
                          <a:cs typeface="+mn-cs"/>
                        </a:rPr>
                        <a:t>aplicación</a:t>
                      </a:r>
                      <a:endParaRPr lang="en-US" sz="1800" b="0" i="0" dirty="0">
                        <a:latin typeface="Arial"/>
                        <a:ea typeface="+mn-ea"/>
                        <a:cs typeface="+mn-cs"/>
                      </a:endParaRPr>
                    </a:p>
                  </a:txBody>
                  <a:tcPr marL="99060" marR="99060"/>
                </a:tc>
                <a:tc>
                  <a:txBody>
                    <a:bodyPr/>
                    <a:lstStyle/>
                    <a:p>
                      <a:pPr algn="ctr">
                        <a:buNone/>
                      </a:pPr>
                      <a:r>
                        <a:rPr lang="en-US" sz="1800" b="0" i="0">
                          <a:latin typeface="Arial"/>
                          <a:ea typeface="+mn-ea"/>
                          <a:cs typeface="+mn-cs"/>
                        </a:rPr>
                        <a:t>Publicación</a:t>
                      </a:r>
                      <a:r>
                        <a:rPr lang="en-US" sz="1800" b="0" i="0" baseline="0">
                          <a:latin typeface="Arial"/>
                          <a:ea typeface="+mn-ea"/>
                          <a:cs typeface="+mn-cs"/>
                        </a:rPr>
                        <a:t> Nº</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de los </a:t>
                      </a:r>
                      <a:r>
                        <a:rPr lang="en-US" sz="1500" b="1" i="0" dirty="0" err="1">
                          <a:latin typeface="Arial"/>
                          <a:ea typeface="+mn-ea"/>
                          <a:cs typeface="+mn-cs"/>
                        </a:rPr>
                        <a:t>fundamentos</a:t>
                      </a:r>
                      <a:r>
                        <a:rPr lang="en-US" sz="1500" b="1" i="0" dirty="0">
                          <a:latin typeface="Arial"/>
                          <a:ea typeface="+mn-ea"/>
                          <a:cs typeface="+mn-cs"/>
                        </a:rPr>
                        <a:t> del </a:t>
                      </a:r>
                      <a:r>
                        <a:rPr lang="en-US" sz="1500" b="1" i="0" dirty="0" err="1">
                          <a:latin typeface="Arial"/>
                          <a:ea typeface="+mn-ea"/>
                          <a:cs typeface="+mn-cs"/>
                        </a:rPr>
                        <a:t>osciloscopio</a:t>
                      </a:r>
                      <a:endParaRPr lang="en-US" sz="1500" b="1" i="0" dirty="0">
                        <a:latin typeface="Arial"/>
                        <a:ea typeface="+mn-ea"/>
                        <a:cs typeface="+mn-cs"/>
                      </a:endParaRPr>
                    </a:p>
                  </a:txBody>
                  <a:tcPr marL="99060" marR="99060"/>
                </a:tc>
                <a:tc>
                  <a:txBody>
                    <a:bodyPr/>
                    <a:lstStyle/>
                    <a:p>
                      <a:pPr algn="l">
                        <a:buNone/>
                      </a:pPr>
                      <a:r>
                        <a:rPr lang="en-US" sz="1500" b="1" i="0" dirty="0">
                          <a:latin typeface="Arial"/>
                          <a:ea typeface="+mn-ea"/>
                          <a:cs typeface="+mn-cs"/>
                        </a:rPr>
                        <a:t>5989-8064EN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del </a:t>
                      </a:r>
                      <a:r>
                        <a:rPr lang="en-US" sz="1500" b="1" i="0" dirty="0" err="1">
                          <a:latin typeface="Arial"/>
                          <a:ea typeface="+mn-ea"/>
                          <a:cs typeface="+mn-cs"/>
                        </a:rPr>
                        <a:t>ancho</a:t>
                      </a:r>
                      <a:r>
                        <a:rPr lang="en-US" sz="1500" b="1" i="0" dirty="0">
                          <a:latin typeface="Arial"/>
                          <a:ea typeface="+mn-ea"/>
                          <a:cs typeface="+mn-cs"/>
                        </a:rPr>
                        <a:t> de </a:t>
                      </a:r>
                      <a:r>
                        <a:rPr lang="en-US" sz="1500" b="1" i="0" dirty="0" err="1">
                          <a:latin typeface="Arial"/>
                          <a:ea typeface="+mn-ea"/>
                          <a:cs typeface="+mn-cs"/>
                        </a:rPr>
                        <a:t>banda</a:t>
                      </a:r>
                      <a:r>
                        <a:rPr lang="en-US" sz="1500" b="1" i="0" dirty="0">
                          <a:latin typeface="Arial"/>
                          <a:ea typeface="+mn-ea"/>
                          <a:cs typeface="+mn-cs"/>
                        </a:rPr>
                        <a:t> del </a:t>
                      </a:r>
                      <a:r>
                        <a:rPr lang="en-US" sz="1500" b="1" i="0" dirty="0" err="1">
                          <a:latin typeface="Arial"/>
                          <a:ea typeface="+mn-ea"/>
                          <a:cs typeface="+mn-cs"/>
                        </a:rPr>
                        <a:t>osciloscopio</a:t>
                      </a:r>
                      <a:r>
                        <a:rPr lang="en-US" sz="1500" b="1" i="0" dirty="0">
                          <a:latin typeface="Arial"/>
                          <a:ea typeface="+mn-ea"/>
                          <a:cs typeface="+mn-cs"/>
                        </a:rPr>
                        <a:t> </a:t>
                      </a:r>
                      <a:r>
                        <a:rPr lang="en-US" sz="1500" b="1" i="0" dirty="0" err="1">
                          <a:latin typeface="Arial"/>
                          <a:ea typeface="+mn-ea"/>
                          <a:cs typeface="+mn-cs"/>
                        </a:rPr>
                        <a:t>para</a:t>
                      </a:r>
                      <a:r>
                        <a:rPr lang="en-US" sz="1500" b="1" i="0" dirty="0">
                          <a:latin typeface="Arial"/>
                          <a:ea typeface="+mn-ea"/>
                          <a:cs typeface="+mn-cs"/>
                        </a:rPr>
                        <a:t> </a:t>
                      </a:r>
                      <a:r>
                        <a:rPr lang="en-US" sz="1500" b="1" i="0" dirty="0" err="1">
                          <a:latin typeface="Arial"/>
                          <a:ea typeface="+mn-ea"/>
                          <a:cs typeface="+mn-cs"/>
                        </a:rPr>
                        <a:t>sus</a:t>
                      </a:r>
                      <a:r>
                        <a:rPr lang="en-US" sz="1500" b="1" i="0" dirty="0">
                          <a:latin typeface="Arial"/>
                          <a:ea typeface="+mn-ea"/>
                          <a:cs typeface="+mn-cs"/>
                        </a:rPr>
                        <a:t> </a:t>
                      </a:r>
                      <a:r>
                        <a:rPr lang="en-US" sz="1500" b="1" i="0" dirty="0" err="1">
                          <a:latin typeface="Arial"/>
                          <a:ea typeface="+mn-ea"/>
                          <a:cs typeface="+mn-cs"/>
                        </a:rPr>
                        <a:t>aplicaciones</a:t>
                      </a:r>
                      <a:endParaRPr lang="en-US" sz="1500" b="1" i="0" dirty="0">
                        <a:latin typeface="Arial"/>
                        <a:ea typeface="+mn-ea"/>
                        <a:cs typeface="+mn-cs"/>
                      </a:endParaRPr>
                    </a:p>
                  </a:txBody>
                  <a:tcPr marL="99060" marR="99060"/>
                </a:tc>
                <a:tc>
                  <a:txBody>
                    <a:bodyPr/>
                    <a:lstStyle/>
                    <a:p>
                      <a:pPr algn="l">
                        <a:buNone/>
                      </a:pPr>
                      <a:r>
                        <a:rPr lang="en-US" sz="1500" b="1" i="0" dirty="0">
                          <a:latin typeface="Arial"/>
                          <a:ea typeface="+mn-ea"/>
                          <a:cs typeface="+mn-cs"/>
                        </a:rPr>
                        <a:t>5989-5733EN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de la </a:t>
                      </a:r>
                      <a:r>
                        <a:rPr lang="en-US" sz="1500" b="1" i="0" dirty="0" err="1" smtClean="0">
                          <a:latin typeface="Arial"/>
                          <a:ea typeface="+mn-ea"/>
                          <a:cs typeface="+mn-cs"/>
                        </a:rPr>
                        <a:t>velocidad</a:t>
                      </a:r>
                      <a:r>
                        <a:rPr lang="en-US" sz="1500" b="1" i="0" dirty="0" smtClean="0">
                          <a:latin typeface="Arial"/>
                          <a:ea typeface="+mn-ea"/>
                          <a:cs typeface="+mn-cs"/>
                        </a:rPr>
                        <a:t> </a:t>
                      </a:r>
                      <a:r>
                        <a:rPr lang="en-US" sz="1500" b="1" i="0" dirty="0">
                          <a:latin typeface="Arial"/>
                          <a:ea typeface="+mn-ea"/>
                          <a:cs typeface="+mn-cs"/>
                        </a:rPr>
                        <a:t>de </a:t>
                      </a:r>
                      <a:r>
                        <a:rPr lang="en-US" sz="1500" b="1" i="0" dirty="0" err="1">
                          <a:latin typeface="Arial"/>
                          <a:ea typeface="+mn-ea"/>
                          <a:cs typeface="+mn-cs"/>
                        </a:rPr>
                        <a:t>muestreo</a:t>
                      </a:r>
                      <a:r>
                        <a:rPr lang="en-US" sz="1500" b="1" i="0" dirty="0">
                          <a:latin typeface="Arial"/>
                          <a:ea typeface="+mn-ea"/>
                          <a:cs typeface="+mn-cs"/>
                        </a:rPr>
                        <a:t> del </a:t>
                      </a:r>
                      <a:r>
                        <a:rPr lang="en-US" sz="1500" b="1" i="0" dirty="0" err="1">
                          <a:latin typeface="Arial"/>
                          <a:ea typeface="+mn-ea"/>
                          <a:cs typeface="+mn-cs"/>
                        </a:rPr>
                        <a:t>osciloscopio</a:t>
                      </a:r>
                      <a:r>
                        <a:rPr lang="en-US" sz="1500" b="1" i="0" dirty="0">
                          <a:latin typeface="Arial"/>
                          <a:ea typeface="+mn-ea"/>
                          <a:cs typeface="+mn-cs"/>
                        </a:rPr>
                        <a:t> vs. </a:t>
                      </a:r>
                      <a:r>
                        <a:rPr lang="en-US" sz="1500" b="1" i="0" dirty="0" err="1">
                          <a:latin typeface="Arial"/>
                          <a:ea typeface="+mn-ea"/>
                          <a:cs typeface="+mn-cs"/>
                        </a:rPr>
                        <a:t>fidelidad</a:t>
                      </a:r>
                      <a:r>
                        <a:rPr lang="en-US" sz="1500" b="1" i="0" dirty="0">
                          <a:latin typeface="Arial"/>
                          <a:ea typeface="+mn-ea"/>
                          <a:cs typeface="+mn-cs"/>
                        </a:rPr>
                        <a:t> de </a:t>
                      </a:r>
                      <a:r>
                        <a:rPr lang="en-US" sz="1500" b="1" i="0" dirty="0" err="1">
                          <a:latin typeface="Arial"/>
                          <a:ea typeface="+mn-ea"/>
                          <a:cs typeface="+mn-cs"/>
                        </a:rPr>
                        <a:t>muestreo</a:t>
                      </a:r>
                      <a:endParaRPr lang="en-US" sz="1500" b="1" i="0" dirty="0">
                        <a:latin typeface="Arial"/>
                        <a:ea typeface="+mn-ea"/>
                        <a:cs typeface="+mn-cs"/>
                      </a:endParaRPr>
                    </a:p>
                  </a:txBody>
                  <a:tcPr marL="99060" marR="99060"/>
                </a:tc>
                <a:tc>
                  <a:txBody>
                    <a:bodyPr/>
                    <a:lstStyle/>
                    <a:p>
                      <a:pPr algn="l">
                        <a:buNone/>
                      </a:pPr>
                      <a:r>
                        <a:rPr lang="en-US" sz="1500" b="1" i="0" dirty="0">
                          <a:latin typeface="Arial"/>
                          <a:ea typeface="+mn-ea"/>
                          <a:cs typeface="+mn-cs"/>
                        </a:rPr>
                        <a:t>5989-5732EN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a:t>
                      </a:r>
                      <a:r>
                        <a:rPr lang="en-US" sz="1500" b="1" i="0" dirty="0" smtClean="0">
                          <a:latin typeface="Arial"/>
                          <a:ea typeface="+mn-ea"/>
                          <a:cs typeface="+mn-cs"/>
                        </a:rPr>
                        <a:t>de </a:t>
                      </a:r>
                      <a:r>
                        <a:rPr lang="en-US" sz="1500" b="1" i="0" dirty="0" err="1">
                          <a:latin typeface="Arial"/>
                          <a:ea typeface="+mn-ea"/>
                          <a:cs typeface="+mn-cs"/>
                        </a:rPr>
                        <a:t>osciloscopios</a:t>
                      </a:r>
                      <a:r>
                        <a:rPr lang="en-US" sz="1500" b="1" i="0" dirty="0">
                          <a:latin typeface="Arial"/>
                          <a:ea typeface="+mn-ea"/>
                          <a:cs typeface="+mn-cs"/>
                        </a:rPr>
                        <a:t> </a:t>
                      </a:r>
                      <a:r>
                        <a:rPr lang="en-US" sz="1500" b="1" i="0" dirty="0" err="1">
                          <a:latin typeface="Arial"/>
                          <a:ea typeface="+mn-ea"/>
                          <a:cs typeface="+mn-cs"/>
                        </a:rPr>
                        <a:t>para</a:t>
                      </a:r>
                      <a:r>
                        <a:rPr lang="en-US" sz="1500" b="1" i="0" dirty="0">
                          <a:latin typeface="Arial"/>
                          <a:ea typeface="+mn-ea"/>
                          <a:cs typeface="+mn-cs"/>
                        </a:rPr>
                        <a:t> </a:t>
                      </a:r>
                      <a:r>
                        <a:rPr lang="en-US" sz="1500" b="1" i="0" dirty="0" err="1">
                          <a:latin typeface="Arial"/>
                          <a:ea typeface="+mn-ea"/>
                          <a:cs typeface="+mn-cs"/>
                        </a:rPr>
                        <a:t>obtener</a:t>
                      </a:r>
                      <a:r>
                        <a:rPr lang="en-US" sz="1500" b="1" i="0" dirty="0">
                          <a:latin typeface="Arial"/>
                          <a:ea typeface="+mn-ea"/>
                          <a:cs typeface="+mn-cs"/>
                        </a:rPr>
                        <a:t> la </a:t>
                      </a:r>
                      <a:r>
                        <a:rPr lang="en-US" sz="1500" b="1" i="0" dirty="0" err="1">
                          <a:latin typeface="Arial"/>
                          <a:ea typeface="+mn-ea"/>
                          <a:cs typeface="+mn-cs"/>
                        </a:rPr>
                        <a:t>mejor</a:t>
                      </a:r>
                      <a:r>
                        <a:rPr lang="en-US" sz="1500" b="1" i="0" dirty="0">
                          <a:latin typeface="Arial"/>
                          <a:ea typeface="+mn-ea"/>
                          <a:cs typeface="+mn-cs"/>
                        </a:rPr>
                        <a:t> </a:t>
                      </a:r>
                      <a:r>
                        <a:rPr lang="en-US" sz="1500" b="1" i="0" dirty="0" err="1" smtClean="0">
                          <a:latin typeface="Arial"/>
                          <a:ea typeface="+mn-ea"/>
                          <a:cs typeface="+mn-cs"/>
                        </a:rPr>
                        <a:t>velocidad</a:t>
                      </a:r>
                      <a:r>
                        <a:rPr lang="en-US" sz="1500" b="1" i="0" dirty="0" smtClean="0">
                          <a:latin typeface="Arial"/>
                          <a:ea typeface="+mn-ea"/>
                          <a:cs typeface="+mn-cs"/>
                        </a:rPr>
                        <a:t> </a:t>
                      </a:r>
                      <a:r>
                        <a:rPr lang="en-US" sz="1500" b="1" i="0" dirty="0">
                          <a:latin typeface="Arial"/>
                          <a:ea typeface="+mn-ea"/>
                          <a:cs typeface="+mn-cs"/>
                        </a:rPr>
                        <a:t>de </a:t>
                      </a:r>
                      <a:r>
                        <a:rPr lang="en-US" sz="1500" b="1" i="0" dirty="0" err="1">
                          <a:latin typeface="Arial"/>
                          <a:ea typeface="+mn-ea"/>
                          <a:cs typeface="+mn-cs"/>
                        </a:rPr>
                        <a:t>actualización</a:t>
                      </a:r>
                      <a:r>
                        <a:rPr lang="en-US" sz="1500" b="1" i="0" dirty="0">
                          <a:latin typeface="Arial"/>
                          <a:ea typeface="+mn-ea"/>
                          <a:cs typeface="+mn-cs"/>
                        </a:rPr>
                        <a:t> de la forma de </a:t>
                      </a:r>
                      <a:r>
                        <a:rPr lang="en-US" sz="1500" b="1" i="0" dirty="0" err="1">
                          <a:latin typeface="Arial"/>
                          <a:ea typeface="+mn-ea"/>
                          <a:cs typeface="+mn-cs"/>
                        </a:rPr>
                        <a:t>onda</a:t>
                      </a:r>
                      <a:endParaRPr lang="en-US" sz="1500" b="1" i="0" dirty="0">
                        <a:latin typeface="Arial"/>
                        <a:ea typeface="+mn-ea"/>
                        <a:cs typeface="+mn-cs"/>
                      </a:endParaRPr>
                    </a:p>
                  </a:txBody>
                  <a:tcPr marL="99060" marR="99060"/>
                </a:tc>
                <a:tc>
                  <a:txBody>
                    <a:bodyPr/>
                    <a:lstStyle/>
                    <a:p>
                      <a:pPr algn="l">
                        <a:buNone/>
                      </a:pPr>
                      <a:r>
                        <a:rPr lang="en-US" sz="1500" b="1" i="0" dirty="0">
                          <a:latin typeface="Arial"/>
                          <a:ea typeface="+mn-ea"/>
                          <a:cs typeface="+mn-cs"/>
                        </a:rPr>
                        <a:t>5989-7885EN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a:t>
                      </a:r>
                      <a:r>
                        <a:rPr lang="en-US" sz="1500" b="1" i="0" dirty="0" smtClean="0">
                          <a:latin typeface="Arial"/>
                          <a:ea typeface="+mn-ea"/>
                          <a:cs typeface="+mn-cs"/>
                        </a:rPr>
                        <a:t>de </a:t>
                      </a:r>
                      <a:r>
                        <a:rPr lang="en-US" sz="1500" b="1" i="0" dirty="0" err="1">
                          <a:latin typeface="Arial"/>
                          <a:ea typeface="+mn-ea"/>
                          <a:cs typeface="+mn-cs"/>
                        </a:rPr>
                        <a:t>osciloscopios</a:t>
                      </a:r>
                      <a:r>
                        <a:rPr lang="en-US" sz="1500" b="1" i="0" dirty="0">
                          <a:latin typeface="Arial"/>
                          <a:ea typeface="+mn-ea"/>
                          <a:cs typeface="+mn-cs"/>
                        </a:rPr>
                        <a:t> </a:t>
                      </a:r>
                      <a:r>
                        <a:rPr lang="en-US" sz="1500" b="1" i="0" dirty="0" err="1">
                          <a:latin typeface="Arial"/>
                          <a:ea typeface="+mn-ea"/>
                          <a:cs typeface="+mn-cs"/>
                        </a:rPr>
                        <a:t>para</a:t>
                      </a:r>
                      <a:r>
                        <a:rPr lang="en-US" sz="1500" b="1" i="0" dirty="0">
                          <a:latin typeface="Arial"/>
                          <a:ea typeface="+mn-ea"/>
                          <a:cs typeface="+mn-cs"/>
                        </a:rPr>
                        <a:t> </a:t>
                      </a:r>
                      <a:r>
                        <a:rPr lang="en-US" sz="1500" b="1" i="0" dirty="0" err="1">
                          <a:latin typeface="Arial"/>
                          <a:ea typeface="+mn-ea"/>
                          <a:cs typeface="+mn-cs"/>
                        </a:rPr>
                        <a:t>obtener</a:t>
                      </a:r>
                      <a:r>
                        <a:rPr lang="en-US" sz="1500" b="1" i="0" dirty="0">
                          <a:latin typeface="Arial"/>
                          <a:ea typeface="+mn-ea"/>
                          <a:cs typeface="+mn-cs"/>
                        </a:rPr>
                        <a:t> la </a:t>
                      </a:r>
                      <a:r>
                        <a:rPr lang="en-US" sz="1500" b="1" i="0" dirty="0" err="1">
                          <a:latin typeface="Arial"/>
                          <a:ea typeface="+mn-ea"/>
                          <a:cs typeface="+mn-cs"/>
                        </a:rPr>
                        <a:t>mejor</a:t>
                      </a:r>
                      <a:r>
                        <a:rPr lang="en-US" sz="1500" b="1" i="0" dirty="0">
                          <a:latin typeface="Arial"/>
                          <a:ea typeface="+mn-ea"/>
                          <a:cs typeface="+mn-cs"/>
                        </a:rPr>
                        <a:t> </a:t>
                      </a:r>
                      <a:r>
                        <a:rPr lang="en-US" sz="1500" b="1" i="0" dirty="0" err="1">
                          <a:latin typeface="Arial"/>
                          <a:ea typeface="+mn-ea"/>
                          <a:cs typeface="+mn-cs"/>
                        </a:rPr>
                        <a:t>calidad</a:t>
                      </a:r>
                      <a:r>
                        <a:rPr lang="en-US" sz="1500" b="1" i="0" dirty="0">
                          <a:latin typeface="Arial"/>
                          <a:ea typeface="+mn-ea"/>
                          <a:cs typeface="+mn-cs"/>
                        </a:rPr>
                        <a:t> de </a:t>
                      </a:r>
                      <a:r>
                        <a:rPr lang="en-US" sz="1500" b="1" i="0" dirty="0" err="1">
                          <a:latin typeface="Arial"/>
                          <a:ea typeface="+mn-ea"/>
                          <a:cs typeface="+mn-cs"/>
                        </a:rPr>
                        <a:t>visualización</a:t>
                      </a:r>
                      <a:endParaRPr lang="en-US" sz="1500" b="1" i="0" dirty="0">
                        <a:latin typeface="Arial"/>
                        <a:ea typeface="+mn-ea"/>
                        <a:cs typeface="+mn-cs"/>
                      </a:endParaRPr>
                    </a:p>
                  </a:txBody>
                  <a:tcPr marL="99060" marR="99060"/>
                </a:tc>
                <a:tc>
                  <a:txBody>
                    <a:bodyPr/>
                    <a:lstStyle/>
                    <a:p>
                      <a:pPr algn="l">
                        <a:buNone/>
                      </a:pPr>
                      <a:r>
                        <a:rPr lang="en-US" sz="1500" b="1" i="0" dirty="0">
                          <a:latin typeface="Arial"/>
                          <a:ea typeface="+mn-ea"/>
                          <a:cs typeface="+mn-cs"/>
                        </a:rPr>
                        <a:t>5989-2003EN</a:t>
                      </a:r>
                    </a:p>
                  </a:txBody>
                  <a:tcPr marL="99060" marR="99060"/>
                </a:tc>
              </a:tr>
              <a:tr h="370840">
                <a:tc>
                  <a:txBody>
                    <a:bodyPr/>
                    <a:lstStyle/>
                    <a:p>
                      <a:pPr algn="l">
                        <a:buNone/>
                      </a:pPr>
                      <a:r>
                        <a:rPr lang="en-US" sz="1500" b="1" i="0">
                          <a:latin typeface="Arial"/>
                          <a:ea typeface="+mn-ea"/>
                          <a:cs typeface="+mn-cs"/>
                        </a:rPr>
                        <a:t>Evaluación de las características de ruido vertical del osciloscopio</a:t>
                      </a:r>
                    </a:p>
                  </a:txBody>
                  <a:tcPr marL="99060" marR="99060"/>
                </a:tc>
                <a:tc>
                  <a:txBody>
                    <a:bodyPr/>
                    <a:lstStyle/>
                    <a:p>
                      <a:pPr algn="l">
                        <a:buNone/>
                      </a:pPr>
                      <a:r>
                        <a:rPr lang="en-US" sz="1500" b="1" i="0" dirty="0">
                          <a:latin typeface="Arial"/>
                          <a:ea typeface="+mn-ea"/>
                          <a:cs typeface="+mn-cs"/>
                        </a:rPr>
                        <a:t>5989-3020EN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de los </a:t>
                      </a:r>
                      <a:r>
                        <a:rPr lang="en-US" sz="1500" b="1" i="0" dirty="0" err="1">
                          <a:latin typeface="Arial"/>
                          <a:ea typeface="+mn-ea"/>
                          <a:cs typeface="+mn-cs"/>
                        </a:rPr>
                        <a:t>osciloscopios</a:t>
                      </a:r>
                      <a:r>
                        <a:rPr lang="en-US" sz="1500" b="1" i="0" dirty="0">
                          <a:latin typeface="Arial"/>
                          <a:ea typeface="+mn-ea"/>
                          <a:cs typeface="+mn-cs"/>
                        </a:rPr>
                        <a:t> </a:t>
                      </a:r>
                      <a:r>
                        <a:rPr lang="en-US" sz="1500" b="1" i="0" dirty="0" err="1">
                          <a:latin typeface="Arial"/>
                          <a:ea typeface="+mn-ea"/>
                          <a:cs typeface="+mn-cs"/>
                        </a:rPr>
                        <a:t>para</a:t>
                      </a:r>
                      <a:r>
                        <a:rPr lang="en-US" sz="1500" b="1" i="0" dirty="0">
                          <a:latin typeface="Arial"/>
                          <a:ea typeface="+mn-ea"/>
                          <a:cs typeface="+mn-cs"/>
                        </a:rPr>
                        <a:t> </a:t>
                      </a:r>
                      <a:r>
                        <a:rPr lang="en-US" sz="1500" b="1" i="0" dirty="0" err="1">
                          <a:latin typeface="Arial"/>
                          <a:ea typeface="+mn-ea"/>
                          <a:cs typeface="+mn-cs"/>
                        </a:rPr>
                        <a:t>depuración</a:t>
                      </a:r>
                      <a:r>
                        <a:rPr lang="en-US" sz="1500" b="1" i="0" baseline="0" dirty="0">
                          <a:latin typeface="Arial"/>
                          <a:ea typeface="+mn-ea"/>
                          <a:cs typeface="+mn-cs"/>
                        </a:rPr>
                        <a:t> </a:t>
                      </a:r>
                      <a:r>
                        <a:rPr lang="en-US" sz="1500" b="1" i="0" baseline="0" dirty="0" smtClean="0">
                          <a:latin typeface="Arial"/>
                          <a:ea typeface="+mn-ea"/>
                          <a:cs typeface="+mn-cs"/>
                        </a:rPr>
                        <a:t>de </a:t>
                      </a:r>
                      <a:r>
                        <a:rPr lang="en-US" sz="1500" b="1" i="0" baseline="0" dirty="0" err="1" smtClean="0">
                          <a:latin typeface="Arial"/>
                          <a:ea typeface="+mn-ea"/>
                          <a:cs typeface="+mn-cs"/>
                        </a:rPr>
                        <a:t>Diseños</a:t>
                      </a:r>
                      <a:r>
                        <a:rPr lang="en-US" sz="1500" b="1" i="0" baseline="0" dirty="0" smtClean="0">
                          <a:latin typeface="Arial"/>
                          <a:ea typeface="+mn-ea"/>
                          <a:cs typeface="+mn-cs"/>
                        </a:rPr>
                        <a:t> </a:t>
                      </a:r>
                      <a:r>
                        <a:rPr lang="en-US" sz="1500" b="1" i="0" baseline="0" dirty="0">
                          <a:latin typeface="Arial"/>
                          <a:ea typeface="+mn-ea"/>
                          <a:cs typeface="+mn-cs"/>
                        </a:rPr>
                        <a:t>de </a:t>
                      </a:r>
                      <a:r>
                        <a:rPr lang="en-US" sz="1500" b="1" i="0" baseline="0" dirty="0" err="1">
                          <a:latin typeface="Arial"/>
                          <a:ea typeface="+mn-ea"/>
                          <a:cs typeface="+mn-cs"/>
                        </a:rPr>
                        <a:t>señal</a:t>
                      </a:r>
                      <a:r>
                        <a:rPr lang="en-US" sz="1500" b="1" i="0" baseline="0" dirty="0">
                          <a:latin typeface="Arial"/>
                          <a:ea typeface="+mn-ea"/>
                          <a:cs typeface="+mn-cs"/>
                        </a:rPr>
                        <a:t> </a:t>
                      </a:r>
                      <a:r>
                        <a:rPr lang="en-US" sz="1500" b="1" i="0" baseline="0" dirty="0" err="1">
                          <a:latin typeface="Arial"/>
                          <a:ea typeface="+mn-ea"/>
                          <a:cs typeface="+mn-cs"/>
                        </a:rPr>
                        <a:t>mixta</a:t>
                      </a:r>
                      <a:endParaRPr lang="en-US" sz="1500" b="1" i="0" baseline="0" dirty="0">
                        <a:latin typeface="Arial"/>
                        <a:ea typeface="+mn-ea"/>
                        <a:cs typeface="+mn-cs"/>
                      </a:endParaRPr>
                    </a:p>
                  </a:txBody>
                  <a:tcPr marL="99060" marR="99060"/>
                </a:tc>
                <a:tc>
                  <a:txBody>
                    <a:bodyPr/>
                    <a:lstStyle/>
                    <a:p>
                      <a:pPr algn="l">
                        <a:buNone/>
                      </a:pPr>
                      <a:r>
                        <a:rPr lang="en-US" sz="1500" b="1" i="0" dirty="0">
                          <a:latin typeface="Arial"/>
                          <a:ea typeface="+mn-ea"/>
                          <a:cs typeface="+mn-cs"/>
                        </a:rPr>
                        <a:t>5989-3702EN</a:t>
                      </a:r>
                    </a:p>
                  </a:txBody>
                  <a:tcPr marL="99060" marR="99060"/>
                </a:tc>
              </a:tr>
              <a:tr h="370840">
                <a:tc>
                  <a:txBody>
                    <a:bodyPr/>
                    <a:lstStyle/>
                    <a:p>
                      <a:pPr algn="l">
                        <a:buNone/>
                      </a:pPr>
                      <a:r>
                        <a:rPr lang="en-US" sz="1500" b="1" i="0" dirty="0" err="1">
                          <a:latin typeface="Arial"/>
                          <a:ea typeface="+mn-ea"/>
                          <a:cs typeface="+mn-cs"/>
                        </a:rPr>
                        <a:t>Evaluación</a:t>
                      </a:r>
                      <a:r>
                        <a:rPr lang="en-US" sz="1500" b="1" i="0" dirty="0">
                          <a:latin typeface="Arial"/>
                          <a:ea typeface="+mn-ea"/>
                          <a:cs typeface="+mn-cs"/>
                        </a:rPr>
                        <a:t> de la </a:t>
                      </a:r>
                      <a:r>
                        <a:rPr lang="en-US" sz="1500" b="1" i="0" dirty="0" err="1">
                          <a:latin typeface="Arial"/>
                          <a:ea typeface="+mn-ea"/>
                          <a:cs typeface="+mn-cs"/>
                        </a:rPr>
                        <a:t>memoria</a:t>
                      </a:r>
                      <a:r>
                        <a:rPr lang="en-US" sz="1500" b="1" i="0" dirty="0">
                          <a:latin typeface="Arial"/>
                          <a:ea typeface="+mn-ea"/>
                          <a:cs typeface="+mn-cs"/>
                        </a:rPr>
                        <a:t> </a:t>
                      </a:r>
                      <a:r>
                        <a:rPr lang="en-US" sz="1500" b="1" i="0" dirty="0" err="1">
                          <a:latin typeface="Arial"/>
                          <a:ea typeface="+mn-ea"/>
                          <a:cs typeface="+mn-cs"/>
                        </a:rPr>
                        <a:t>segmentada</a:t>
                      </a:r>
                      <a:r>
                        <a:rPr lang="en-US" sz="1500" b="1" i="0" dirty="0">
                          <a:latin typeface="Arial"/>
                          <a:ea typeface="+mn-ea"/>
                          <a:cs typeface="+mn-cs"/>
                        </a:rPr>
                        <a:t> del </a:t>
                      </a:r>
                      <a:r>
                        <a:rPr lang="en-US" sz="1500" b="1" i="0" dirty="0" err="1">
                          <a:latin typeface="Arial"/>
                          <a:ea typeface="+mn-ea"/>
                          <a:cs typeface="+mn-cs"/>
                        </a:rPr>
                        <a:t>osciloscopio</a:t>
                      </a:r>
                      <a:r>
                        <a:rPr lang="en-US" sz="1500" b="1" i="0" dirty="0">
                          <a:latin typeface="Arial"/>
                          <a:ea typeface="+mn-ea"/>
                          <a:cs typeface="+mn-cs"/>
                        </a:rPr>
                        <a:t> </a:t>
                      </a:r>
                      <a:r>
                        <a:rPr lang="en-US" sz="1500" b="1" i="0" dirty="0" err="1">
                          <a:latin typeface="Arial"/>
                          <a:ea typeface="+mn-ea"/>
                          <a:cs typeface="+mn-cs"/>
                        </a:rPr>
                        <a:t>para</a:t>
                      </a:r>
                      <a:r>
                        <a:rPr lang="en-US" sz="1500" b="1" i="0" dirty="0">
                          <a:latin typeface="Arial"/>
                          <a:ea typeface="+mn-ea"/>
                          <a:cs typeface="+mn-cs"/>
                        </a:rPr>
                        <a:t> </a:t>
                      </a:r>
                      <a:r>
                        <a:rPr lang="en-US" sz="1500" b="1" i="0" dirty="0" err="1">
                          <a:latin typeface="Arial"/>
                          <a:ea typeface="+mn-ea"/>
                          <a:cs typeface="+mn-cs"/>
                        </a:rPr>
                        <a:t>aplicaciones</a:t>
                      </a:r>
                      <a:r>
                        <a:rPr lang="en-US" sz="1500" b="1" i="0" dirty="0">
                          <a:latin typeface="Arial"/>
                          <a:ea typeface="+mn-ea"/>
                          <a:cs typeface="+mn-cs"/>
                        </a:rPr>
                        <a:t> de bus serial</a:t>
                      </a:r>
                    </a:p>
                  </a:txBody>
                  <a:tcPr marL="99060" marR="99060"/>
                </a:tc>
                <a:tc>
                  <a:txBody>
                    <a:bodyPr/>
                    <a:lstStyle/>
                    <a:p>
                      <a:pPr algn="l">
                        <a:buNone/>
                      </a:pPr>
                      <a:r>
                        <a:rPr lang="en-US" sz="1500" b="1" i="0" dirty="0">
                          <a:latin typeface="Arial"/>
                          <a:ea typeface="+mn-ea"/>
                          <a:cs typeface="+mn-cs"/>
                        </a:rPr>
                        <a:t>5990-5817EN</a:t>
                      </a:r>
                    </a:p>
                  </a:txBody>
                  <a:tcPr marL="99060" marR="99060"/>
                </a:tc>
              </a:tr>
            </a:tbl>
          </a:graphicData>
        </a:graphic>
      </p:graphicFrame>
      <p:sp>
        <p:nvSpPr>
          <p:cNvPr id="70659" name="Slide Number Placeholder 3"/>
          <p:cNvSpPr>
            <a:spLocks noGrp="1"/>
          </p:cNvSpPr>
          <p:nvPr>
            <p:ph type="sldNum" sz="quarter" idx="12"/>
          </p:nvPr>
        </p:nvSpPr>
        <p:spPr>
          <a:xfrm>
            <a:off x="9067800" y="6400800"/>
            <a:ext cx="571500" cy="155575"/>
          </a:xfrm>
          <a:noFill/>
        </p:spPr>
        <p:txBody>
          <a:bodyPr/>
          <a:lstStyle/>
          <a:p>
            <a:r>
              <a:rPr lang="es-ES" altLang="en-US" smtClean="0">
                <a:latin typeface="Arial" pitchFamily="34" charset="0"/>
                <a:cs typeface="Arial" pitchFamily="34" charset="0"/>
              </a:rPr>
              <a:t>Página </a:t>
            </a:r>
            <a:fld id="{DC5E6E32-4CEB-4146-B9C8-D20339FDEF05}" type="slidenum">
              <a:rPr lang="es-ES" altLang="en-US" smtClean="0">
                <a:latin typeface="Arial" pitchFamily="34" charset="0"/>
                <a:cs typeface="Arial" pitchFamily="34" charset="0"/>
              </a:rPr>
              <a:pPr/>
              <a:t>28</a:t>
            </a:fld>
            <a:endParaRPr lang="es-ES" altLang="en-US" smtClean="0">
              <a:latin typeface="Arial" pitchFamily="34" charset="0"/>
              <a:cs typeface="Arial" pitchFamily="34" charset="0"/>
            </a:endParaRPr>
          </a:p>
        </p:txBody>
      </p:sp>
      <p:sp>
        <p:nvSpPr>
          <p:cNvPr id="70660" name="TextBox 7"/>
          <p:cNvSpPr txBox="1">
            <a:spLocks noChangeArrowheads="1"/>
          </p:cNvSpPr>
          <p:nvPr/>
        </p:nvSpPr>
        <p:spPr bwMode="auto">
          <a:xfrm>
            <a:off x="1219200" y="5257800"/>
            <a:ext cx="7173913" cy="396875"/>
          </a:xfrm>
          <a:prstGeom prst="rect">
            <a:avLst/>
          </a:prstGeom>
          <a:noFill/>
          <a:ln w="9525">
            <a:noFill/>
            <a:miter lim="800000"/>
            <a:headEnd/>
            <a:tailEnd/>
          </a:ln>
        </p:spPr>
        <p:txBody>
          <a:bodyPr wrap="none">
            <a:spAutoFit/>
          </a:bodyPr>
          <a:lstStyle/>
          <a:p>
            <a:r>
              <a:rPr lang="es-ES" sz="2000" b="1" smtClean="0"/>
              <a:t>http://cp.literature.agilent.com/litweb/pdf/xxxx-xxxxEN.pdf</a:t>
            </a:r>
            <a:endParaRPr lang="es-ES" sz="2000" b="1"/>
          </a:p>
        </p:txBody>
      </p:sp>
      <p:sp>
        <p:nvSpPr>
          <p:cNvPr id="70661" name="TextBox 8"/>
          <p:cNvSpPr txBox="1">
            <a:spLocks noChangeArrowheads="1"/>
          </p:cNvSpPr>
          <p:nvPr/>
        </p:nvSpPr>
        <p:spPr bwMode="auto">
          <a:xfrm>
            <a:off x="1536700" y="5638800"/>
            <a:ext cx="6553200" cy="396875"/>
          </a:xfrm>
          <a:prstGeom prst="rect">
            <a:avLst/>
          </a:prstGeom>
          <a:noFill/>
          <a:ln w="9525">
            <a:noFill/>
            <a:miter lim="800000"/>
            <a:headEnd/>
            <a:tailEnd/>
          </a:ln>
        </p:spPr>
        <p:txBody>
          <a:bodyPr wrap="none">
            <a:spAutoFit/>
          </a:bodyPr>
          <a:lstStyle/>
          <a:p>
            <a:r>
              <a:rPr lang="es-ES" sz="2000" b="1" smtClean="0"/>
              <a:t>Inserte un Nº de publicación en lugar de “xxxx-xxxx”</a:t>
            </a:r>
            <a:endParaRPr lang="es-ES" sz="20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2"/>
          </p:nvPr>
        </p:nvSpPr>
        <p:spPr>
          <a:xfrm>
            <a:off x="9067800" y="6400800"/>
            <a:ext cx="571500" cy="155575"/>
          </a:xfrm>
          <a:noFill/>
        </p:spPr>
        <p:txBody>
          <a:bodyPr/>
          <a:lstStyle/>
          <a:p>
            <a:r>
              <a:rPr lang="en-US" altLang="zh-TW" smtClean="0">
                <a:latin typeface="Arial" pitchFamily="34" charset="0"/>
                <a:ea typeface="PMingLiU" pitchFamily="18" charset="-120"/>
                <a:cs typeface="Arial" pitchFamily="34" charset="0"/>
              </a:rPr>
              <a:t>Página </a:t>
            </a:r>
            <a:fld id="{C23767F1-110C-4DFC-8E38-9D58E189EEB5}" type="slidenum">
              <a:rPr lang="en-US" altLang="zh-TW" smtClean="0">
                <a:latin typeface="Arial" pitchFamily="34" charset="0"/>
                <a:ea typeface="PMingLiU" pitchFamily="18" charset="-120"/>
                <a:cs typeface="Arial" pitchFamily="34" charset="0"/>
              </a:rPr>
              <a:pPr/>
              <a:t>29</a:t>
            </a:fld>
            <a:endParaRPr lang="en-US" altLang="zh-TW" smtClean="0">
              <a:latin typeface="Arial" pitchFamily="34" charset="0"/>
              <a:ea typeface="PMingLiU" pitchFamily="18" charset="-120"/>
              <a:cs typeface="Arial" pitchFamily="34" charset="0"/>
            </a:endParaRPr>
          </a:p>
        </p:txBody>
      </p:sp>
      <p:sp>
        <p:nvSpPr>
          <p:cNvPr id="106498" name="Rectangle 2"/>
          <p:cNvSpPr>
            <a:spLocks noGrp="1" noChangeArrowheads="1"/>
          </p:cNvSpPr>
          <p:nvPr>
            <p:ph type="title"/>
          </p:nvPr>
        </p:nvSpPr>
        <p:spPr/>
        <p:txBody>
          <a:bodyPr/>
          <a:lstStyle/>
          <a:p>
            <a:pPr>
              <a:spcBef>
                <a:spcPts val="0"/>
              </a:spcBef>
              <a:spcAft>
                <a:spcPts val="336"/>
              </a:spcAft>
              <a:defRPr/>
            </a:pPr>
            <a:r>
              <a:rPr lang="en-US" altLang="en-US">
                <a:solidFill>
                  <a:srgbClr val="0099CC"/>
                </a:solidFill>
                <a:effectLst>
                  <a:outerShdw blurRad="38100" dist="38100" dir="2700000" algn="tl">
                    <a:srgbClr val="C0C0C0"/>
                  </a:outerShdw>
                </a:effectLst>
                <a:latin typeface="Agilent TT Cond"/>
              </a:rPr>
              <a:t>Preguntas y respuestas</a:t>
            </a:r>
          </a:p>
        </p:txBody>
      </p:sp>
      <p:sp>
        <p:nvSpPr>
          <p:cNvPr id="72707" name="WordArt 4"/>
          <p:cNvSpPr>
            <a:spLocks noChangeArrowheads="1" noChangeShapeType="1" noTextEdit="1"/>
          </p:cNvSpPr>
          <p:nvPr/>
        </p:nvSpPr>
        <p:spPr bwMode="auto">
          <a:xfrm>
            <a:off x="1752600" y="2968625"/>
            <a:ext cx="825500" cy="1600200"/>
          </a:xfrm>
          <a:prstGeom prst="rect">
            <a:avLst/>
          </a:prstGeom>
        </p:spPr>
        <p:txBody>
          <a:bodyPr wrap="none" fromWordArt="1">
            <a:prstTxWarp prst="textPlain">
              <a:avLst>
                <a:gd name="adj" fmla="val 50000"/>
              </a:avLst>
            </a:prstTxWarp>
          </a:bodyPr>
          <a:lstStyle/>
          <a:p>
            <a:pPr algn="ctr"/>
            <a:endParaRPr lang="pt-BR" sz="8000" b="1" kern="10">
              <a:ln w="9525">
                <a:noFill/>
                <a:round/>
                <a:headEnd/>
                <a:tailEnd/>
              </a:ln>
              <a:latin typeface="Arial"/>
              <a:cs typeface="Arial"/>
            </a:endParaRPr>
          </a:p>
        </p:txBody>
      </p:sp>
      <p:pic>
        <p:nvPicPr>
          <p:cNvPr id="72708" name="Picture 2"/>
          <p:cNvPicPr>
            <a:picLocks noChangeAspect="1" noChangeArrowheads="1"/>
          </p:cNvPicPr>
          <p:nvPr/>
        </p:nvPicPr>
        <p:blipFill>
          <a:blip r:embed="rId3" cstate="print"/>
          <a:srcRect/>
          <a:stretch>
            <a:fillRect/>
          </a:stretch>
        </p:blipFill>
        <p:spPr bwMode="auto">
          <a:xfrm>
            <a:off x="4232275" y="990600"/>
            <a:ext cx="5508625" cy="3276600"/>
          </a:xfrm>
          <a:prstGeom prst="rect">
            <a:avLst/>
          </a:prstGeom>
          <a:noFill/>
          <a:ln w="9525">
            <a:noFill/>
            <a:miter lim="800000"/>
            <a:headEnd/>
            <a:tailEnd/>
          </a:ln>
        </p:spPr>
      </p:pic>
      <p:sp>
        <p:nvSpPr>
          <p:cNvPr id="9" name="WordArt 3"/>
          <p:cNvSpPr>
            <a:spLocks noChangeArrowheads="1" noChangeShapeType="1" noTextEdit="1"/>
          </p:cNvSpPr>
          <p:nvPr/>
        </p:nvSpPr>
        <p:spPr bwMode="auto">
          <a:xfrm>
            <a:off x="533400" y="1524000"/>
            <a:ext cx="1403350" cy="2743200"/>
          </a:xfrm>
          <a:prstGeom prst="rect">
            <a:avLst/>
          </a:prstGeom>
        </p:spPr>
        <p:txBody>
          <a:bodyPr wrap="none" fromWordArt="1">
            <a:prstTxWarp prst="textPlain">
              <a:avLst>
                <a:gd name="adj" fmla="val 50000"/>
              </a:avLst>
            </a:prstTxWarp>
          </a:bodyPr>
          <a:lstStyle/>
          <a:p>
            <a:pPr algn="ctr">
              <a:defRPr/>
            </a:pPr>
            <a:r>
              <a:rPr lang="en-US" sz="8000" b="1" kern="10" dirty="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 </a:t>
            </a:r>
          </a:p>
        </p:txBody>
      </p:sp>
      <p:sp>
        <p:nvSpPr>
          <p:cNvPr id="11" name="WordArt 4"/>
          <p:cNvSpPr>
            <a:spLocks noChangeArrowheads="1" noChangeShapeType="1" noTextEdit="1"/>
          </p:cNvSpPr>
          <p:nvPr/>
        </p:nvSpPr>
        <p:spPr bwMode="auto">
          <a:xfrm>
            <a:off x="1828800" y="2968625"/>
            <a:ext cx="825500" cy="1600200"/>
          </a:xfrm>
          <a:prstGeom prst="rect">
            <a:avLst/>
          </a:prstGeom>
        </p:spPr>
        <p:txBody>
          <a:bodyPr wrap="none" fromWordArt="1">
            <a:prstTxWarp prst="textPlain">
              <a:avLst>
                <a:gd name="adj" fmla="val 50000"/>
              </a:avLst>
            </a:prstTxWarp>
          </a:bodyPr>
          <a:lstStyle/>
          <a:p>
            <a:pPr algn="ctr">
              <a:defRPr/>
            </a:pPr>
            <a:r>
              <a:rPr lang="en-US" sz="8000" b="1" kern="10" dirty="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 </a:t>
            </a:r>
          </a:p>
        </p:txBody>
      </p:sp>
      <p:sp>
        <p:nvSpPr>
          <p:cNvPr id="13" name="WordArt 3"/>
          <p:cNvSpPr>
            <a:spLocks noChangeArrowheads="1" noChangeShapeType="1" noTextEdit="1"/>
          </p:cNvSpPr>
          <p:nvPr/>
        </p:nvSpPr>
        <p:spPr bwMode="auto">
          <a:xfrm>
            <a:off x="2863850" y="3124200"/>
            <a:ext cx="1403350" cy="2743200"/>
          </a:xfrm>
          <a:prstGeom prst="rect">
            <a:avLst/>
          </a:prstGeom>
        </p:spPr>
        <p:txBody>
          <a:bodyPr wrap="none" fromWordArt="1">
            <a:prstTxWarp prst="textPlain">
              <a:avLst>
                <a:gd name="adj" fmla="val 50000"/>
              </a:avLst>
            </a:prstTxWarp>
          </a:bodyPr>
          <a:lstStyle/>
          <a:p>
            <a:pPr algn="ctr">
              <a:defRPr/>
            </a:pPr>
            <a:r>
              <a:rPr lang="en-US" sz="8000" b="1" kern="10" dirty="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¿Qué es un osciloscopio?</a:t>
            </a:r>
          </a:p>
        </p:txBody>
      </p:sp>
      <p:sp>
        <p:nvSpPr>
          <p:cNvPr id="19458" name="Rectangle 3"/>
          <p:cNvSpPr>
            <a:spLocks noGrp="1" noChangeArrowheads="1"/>
          </p:cNvSpPr>
          <p:nvPr>
            <p:ph type="body" idx="1"/>
          </p:nvPr>
        </p:nvSpPr>
        <p:spPr>
          <a:xfrm>
            <a:off x="247650" y="2971800"/>
            <a:ext cx="9493250" cy="1828800"/>
          </a:xfrm>
        </p:spPr>
        <p:txBody>
          <a:bodyPr/>
          <a:lstStyle/>
          <a:p>
            <a:pPr>
              <a:spcAft>
                <a:spcPts val="1200"/>
              </a:spcAft>
              <a:buClr>
                <a:srgbClr val="0099CC"/>
              </a:buClr>
              <a:buFont typeface="Wingdings" pitchFamily="2" charset="2"/>
              <a:buChar char="§"/>
            </a:pPr>
            <a:r>
              <a:rPr lang="es-AR" sz="2000" dirty="0" smtClean="0">
                <a:solidFill>
                  <a:srgbClr val="000000"/>
                </a:solidFill>
              </a:rPr>
              <a:t>Los osciloscopios convierten las señales eléctricas de entrada en una huella visible en una pantalla, es decir que convierten </a:t>
            </a:r>
            <a:r>
              <a:rPr lang="es-AR" sz="2000" dirty="0" smtClean="0">
                <a:solidFill>
                  <a:srgbClr val="000000"/>
                </a:solidFill>
              </a:rPr>
              <a:t>las </a:t>
            </a:r>
            <a:r>
              <a:rPr lang="es-AR" sz="2000" dirty="0" smtClean="0">
                <a:solidFill>
                  <a:srgbClr val="000000"/>
                </a:solidFill>
              </a:rPr>
              <a:t>señales eléctricas en </a:t>
            </a:r>
            <a:r>
              <a:rPr lang="es-AR" sz="2000" dirty="0" smtClean="0">
                <a:solidFill>
                  <a:srgbClr val="000000"/>
                </a:solidFill>
              </a:rPr>
              <a:t>puntos luminosos en la pantalla</a:t>
            </a:r>
            <a:r>
              <a:rPr lang="es-AR" sz="2000" dirty="0" smtClean="0">
                <a:solidFill>
                  <a:srgbClr val="000000"/>
                </a:solidFill>
              </a:rPr>
              <a:t>.</a:t>
            </a:r>
            <a:endParaRPr lang="es-AR" sz="2000" dirty="0" smtClean="0">
              <a:solidFill>
                <a:srgbClr val="000000"/>
              </a:solidFill>
            </a:endParaRPr>
          </a:p>
          <a:p>
            <a:pPr>
              <a:spcAft>
                <a:spcPts val="1200"/>
              </a:spcAft>
              <a:buClr>
                <a:srgbClr val="0099CC"/>
              </a:buClr>
              <a:buFont typeface="Wingdings" pitchFamily="2" charset="2"/>
              <a:buChar char="§"/>
            </a:pPr>
            <a:r>
              <a:rPr lang="es-AR" sz="2000" dirty="0" smtClean="0">
                <a:solidFill>
                  <a:srgbClr val="000000"/>
                </a:solidFill>
              </a:rPr>
              <a:t>Los osciloscopios grafican dinámicamente señales eléctricas variables en el tiempo en dos dimensiones (normalmente voltaje vs. tiempo).</a:t>
            </a:r>
          </a:p>
          <a:p>
            <a:pPr>
              <a:spcAft>
                <a:spcPts val="1200"/>
              </a:spcAft>
              <a:buClr>
                <a:srgbClr val="0099CC"/>
              </a:buClr>
              <a:buFont typeface="Wingdings" pitchFamily="2" charset="2"/>
              <a:buChar char="§"/>
            </a:pPr>
            <a:r>
              <a:rPr lang="es-AR" sz="2000" dirty="0" smtClean="0">
                <a:solidFill>
                  <a:srgbClr val="000000"/>
                </a:solidFill>
              </a:rPr>
              <a:t>Los ingenieros y técnicos utilizan osciloscopios para probar, verificar y depurar diseños electrónicos. </a:t>
            </a:r>
          </a:p>
          <a:p>
            <a:pPr>
              <a:spcAft>
                <a:spcPts val="1200"/>
              </a:spcAft>
              <a:buClr>
                <a:srgbClr val="0099CC"/>
              </a:buClr>
              <a:buFont typeface="Wingdings" pitchFamily="2" charset="2"/>
              <a:buChar char="§"/>
            </a:pPr>
            <a:r>
              <a:rPr lang="es-AR" sz="2000" dirty="0" smtClean="0">
                <a:solidFill>
                  <a:srgbClr val="000000"/>
                </a:solidFill>
              </a:rPr>
              <a:t>Los osciloscopios serán el instrumento principal que utilizará en su laboratorio de Ingeniería Electrónica/Física para probar experimentos asignados. </a:t>
            </a:r>
          </a:p>
        </p:txBody>
      </p:sp>
      <p:sp>
        <p:nvSpPr>
          <p:cNvPr id="19459" name="Rectangle 5"/>
          <p:cNvSpPr>
            <a:spLocks noChangeArrowheads="1"/>
          </p:cNvSpPr>
          <p:nvPr/>
        </p:nvSpPr>
        <p:spPr bwMode="auto">
          <a:xfrm>
            <a:off x="3470275" y="2514600"/>
            <a:ext cx="2451100" cy="457200"/>
          </a:xfrm>
          <a:prstGeom prst="rect">
            <a:avLst/>
          </a:prstGeom>
          <a:noFill/>
          <a:ln w="9525">
            <a:noFill/>
            <a:miter lim="800000"/>
            <a:headEnd/>
            <a:tailEnd/>
          </a:ln>
        </p:spPr>
        <p:txBody>
          <a:bodyPr wrap="none">
            <a:spAutoFit/>
          </a:bodyPr>
          <a:lstStyle/>
          <a:p>
            <a:r>
              <a:rPr lang="es-AR" b="1"/>
              <a:t>os-ci-los-co-pio</a:t>
            </a:r>
          </a:p>
        </p:txBody>
      </p:sp>
      <p:pic>
        <p:nvPicPr>
          <p:cNvPr id="19460" name="Picture 4" descr="http://www.openclipart.org/image/800px/svg_to_png/mothinator_Oscilloscope.png"/>
          <p:cNvPicPr>
            <a:picLocks noChangeAspect="1" noChangeArrowheads="1"/>
          </p:cNvPicPr>
          <p:nvPr/>
        </p:nvPicPr>
        <p:blipFill>
          <a:blip r:embed="rId3" cstate="print"/>
          <a:srcRect/>
          <a:stretch>
            <a:fillRect/>
          </a:stretch>
        </p:blipFill>
        <p:spPr bwMode="auto">
          <a:xfrm>
            <a:off x="3219450" y="838200"/>
            <a:ext cx="32194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dirty="0" err="1">
                <a:solidFill>
                  <a:srgbClr val="0099CC"/>
                </a:solidFill>
                <a:effectLst>
                  <a:outerShdw blurRad="38100" dist="38100" dir="2700000" algn="tl">
                    <a:srgbClr val="C0C0C0"/>
                  </a:outerShdw>
                </a:effectLst>
              </a:rPr>
              <a:t>Términos</a:t>
            </a:r>
            <a:r>
              <a:rPr lang="en-US" sz="3200" dirty="0">
                <a:solidFill>
                  <a:srgbClr val="0099CC"/>
                </a:solidFill>
                <a:effectLst>
                  <a:outerShdw blurRad="38100" dist="38100" dir="2700000" algn="tl">
                    <a:srgbClr val="C0C0C0"/>
                  </a:outerShdw>
                </a:effectLst>
              </a:rPr>
              <a:t> </a:t>
            </a:r>
            <a:r>
              <a:rPr lang="en-US" sz="3200" dirty="0" err="1">
                <a:solidFill>
                  <a:srgbClr val="0099CC"/>
                </a:solidFill>
                <a:effectLst>
                  <a:outerShdw blurRad="38100" dist="38100" dir="2700000" algn="tl">
                    <a:srgbClr val="C0C0C0"/>
                  </a:outerShdw>
                </a:effectLst>
              </a:rPr>
              <a:t>familiares</a:t>
            </a:r>
            <a:r>
              <a:rPr lang="en-US" sz="3200" dirty="0">
                <a:solidFill>
                  <a:srgbClr val="0099CC"/>
                </a:solidFill>
                <a:effectLst>
                  <a:outerShdw blurRad="38100" dist="38100" dir="2700000" algn="tl">
                    <a:srgbClr val="C0C0C0"/>
                  </a:outerShdw>
                </a:effectLst>
              </a:rPr>
              <a:t> (</a:t>
            </a:r>
            <a:r>
              <a:rPr lang="en-US" sz="3200" dirty="0" err="1">
                <a:solidFill>
                  <a:srgbClr val="0099CC"/>
                </a:solidFill>
                <a:effectLst>
                  <a:outerShdw blurRad="38100" dist="38100" dir="2700000" algn="tl">
                    <a:srgbClr val="C0C0C0"/>
                  </a:outerShdw>
                </a:effectLst>
              </a:rPr>
              <a:t>así</a:t>
            </a:r>
            <a:r>
              <a:rPr lang="en-US" sz="3200" dirty="0">
                <a:solidFill>
                  <a:srgbClr val="0099CC"/>
                </a:solidFill>
                <a:effectLst>
                  <a:outerShdw blurRad="38100" dist="38100" dir="2700000" algn="tl">
                    <a:srgbClr val="C0C0C0"/>
                  </a:outerShdw>
                </a:effectLst>
              </a:rPr>
              <a:t> se </a:t>
            </a:r>
            <a:r>
              <a:rPr lang="en-US" sz="3200" dirty="0" smtClean="0">
                <a:solidFill>
                  <a:srgbClr val="0099CC"/>
                </a:solidFill>
                <a:effectLst>
                  <a:outerShdw blurRad="38100" dist="38100" dir="2700000" algn="tl">
                    <a:srgbClr val="C0C0C0"/>
                  </a:outerShdw>
                </a:effectLst>
              </a:rPr>
              <a:t>les </a:t>
            </a:r>
            <a:r>
              <a:rPr lang="en-US" sz="3200" dirty="0">
                <a:solidFill>
                  <a:srgbClr val="0099CC"/>
                </a:solidFill>
                <a:effectLst>
                  <a:outerShdw blurRad="38100" dist="38100" dir="2700000" algn="tl">
                    <a:srgbClr val="C0C0C0"/>
                  </a:outerShdw>
                </a:effectLst>
              </a:rPr>
              <a:t>llama)</a:t>
            </a:r>
          </a:p>
        </p:txBody>
      </p:sp>
      <p:sp>
        <p:nvSpPr>
          <p:cNvPr id="21506" name="Rectangle 3"/>
          <p:cNvSpPr>
            <a:spLocks noGrp="1" noChangeArrowheads="1"/>
          </p:cNvSpPr>
          <p:nvPr>
            <p:ph type="body" idx="1"/>
          </p:nvPr>
        </p:nvSpPr>
        <p:spPr>
          <a:xfrm>
            <a:off x="171450" y="1447800"/>
            <a:ext cx="9658350" cy="4419600"/>
          </a:xfrm>
        </p:spPr>
        <p:txBody>
          <a:bodyPr/>
          <a:lstStyle/>
          <a:p>
            <a:pPr marL="0" indent="0">
              <a:lnSpc>
                <a:spcPct val="90000"/>
              </a:lnSpc>
              <a:spcAft>
                <a:spcPts val="1200"/>
              </a:spcAft>
            </a:pPr>
            <a:r>
              <a:rPr lang="es-AR" sz="2000" b="1" u="sng" dirty="0" smtClean="0">
                <a:solidFill>
                  <a:srgbClr val="000000"/>
                </a:solidFill>
              </a:rPr>
              <a:t>Osciloscopio</a:t>
            </a:r>
            <a:r>
              <a:rPr lang="es-AR" sz="2000" b="1" dirty="0" smtClean="0">
                <a:solidFill>
                  <a:srgbClr val="000000"/>
                </a:solidFill>
              </a:rPr>
              <a:t> – Terminología comúnmente utilizada</a:t>
            </a:r>
          </a:p>
          <a:p>
            <a:pPr marL="0" indent="0">
              <a:lnSpc>
                <a:spcPct val="90000"/>
              </a:lnSpc>
              <a:spcAft>
                <a:spcPts val="1200"/>
              </a:spcAft>
            </a:pPr>
            <a:r>
              <a:rPr lang="es-AR" sz="2000" b="1" u="sng" dirty="0" smtClean="0">
                <a:solidFill>
                  <a:srgbClr val="000000"/>
                </a:solidFill>
              </a:rPr>
              <a:t>DSO</a:t>
            </a:r>
            <a:r>
              <a:rPr lang="es-AR" sz="2000" b="1" dirty="0" smtClean="0">
                <a:solidFill>
                  <a:srgbClr val="000000"/>
                </a:solidFill>
              </a:rPr>
              <a:t> – </a:t>
            </a:r>
            <a:r>
              <a:rPr lang="es-AR" sz="2000" b="1" u="sng" dirty="0" smtClean="0">
                <a:solidFill>
                  <a:srgbClr val="000000"/>
                </a:solidFill>
              </a:rPr>
              <a:t>O</a:t>
            </a:r>
            <a:r>
              <a:rPr lang="es-AR" sz="2000" b="1" dirty="0" smtClean="0">
                <a:solidFill>
                  <a:srgbClr val="000000"/>
                </a:solidFill>
              </a:rPr>
              <a:t>sciloscopio de </a:t>
            </a:r>
            <a:r>
              <a:rPr lang="es-AR" sz="2000" b="1" u="sng" dirty="0" smtClean="0">
                <a:solidFill>
                  <a:srgbClr val="000000"/>
                </a:solidFill>
              </a:rPr>
              <a:t>A</a:t>
            </a:r>
            <a:r>
              <a:rPr lang="es-AR" sz="2000" b="1" dirty="0" smtClean="0">
                <a:solidFill>
                  <a:srgbClr val="000000"/>
                </a:solidFill>
              </a:rPr>
              <a:t>lmacenamiento </a:t>
            </a:r>
            <a:r>
              <a:rPr lang="es-AR" sz="2000" b="1" u="sng" dirty="0" smtClean="0">
                <a:solidFill>
                  <a:srgbClr val="000000"/>
                </a:solidFill>
              </a:rPr>
              <a:t>D</a:t>
            </a:r>
            <a:r>
              <a:rPr lang="es-AR" sz="2000" b="1" dirty="0" smtClean="0">
                <a:solidFill>
                  <a:srgbClr val="000000"/>
                </a:solidFill>
              </a:rPr>
              <a:t>igital</a:t>
            </a:r>
          </a:p>
          <a:p>
            <a:pPr marL="0" indent="0">
              <a:lnSpc>
                <a:spcPct val="90000"/>
              </a:lnSpc>
              <a:spcAft>
                <a:spcPts val="1200"/>
              </a:spcAft>
            </a:pPr>
            <a:r>
              <a:rPr lang="es-AR" sz="2000" b="1" u="sng" dirty="0" smtClean="0">
                <a:solidFill>
                  <a:srgbClr val="000000"/>
                </a:solidFill>
              </a:rPr>
              <a:t>Osciloscopio Digital</a:t>
            </a:r>
          </a:p>
          <a:p>
            <a:pPr marL="0" indent="0">
              <a:lnSpc>
                <a:spcPct val="90000"/>
              </a:lnSpc>
              <a:spcAft>
                <a:spcPts val="1200"/>
              </a:spcAft>
            </a:pPr>
            <a:r>
              <a:rPr lang="es-AR" sz="2000" b="1" u="sng" dirty="0" smtClean="0">
                <a:solidFill>
                  <a:srgbClr val="000000"/>
                </a:solidFill>
              </a:rPr>
              <a:t>Digitalización del Osciloscopio</a:t>
            </a:r>
          </a:p>
          <a:p>
            <a:pPr marL="0" indent="0">
              <a:lnSpc>
                <a:spcPct val="90000"/>
              </a:lnSpc>
              <a:spcAft>
                <a:spcPts val="1200"/>
              </a:spcAft>
            </a:pPr>
            <a:r>
              <a:rPr lang="es-AR" sz="2000" b="1" u="sng" dirty="0" smtClean="0">
                <a:solidFill>
                  <a:srgbClr val="000000"/>
                </a:solidFill>
              </a:rPr>
              <a:t>Osciloscopio análogo</a:t>
            </a:r>
            <a:r>
              <a:rPr lang="es-AR" sz="2000" b="1" dirty="0" smtClean="0">
                <a:solidFill>
                  <a:srgbClr val="000000"/>
                </a:solidFill>
              </a:rPr>
              <a:t>: Osciloscopio con tecnología más antigua, aún en uso.</a:t>
            </a:r>
          </a:p>
          <a:p>
            <a:pPr marL="0" indent="0">
              <a:lnSpc>
                <a:spcPct val="90000"/>
              </a:lnSpc>
              <a:spcAft>
                <a:spcPts val="1200"/>
              </a:spcAft>
            </a:pPr>
            <a:r>
              <a:rPr lang="es-AR" sz="2000" b="1" u="sng" dirty="0" smtClean="0">
                <a:solidFill>
                  <a:srgbClr val="000000"/>
                </a:solidFill>
              </a:rPr>
              <a:t>CRO</a:t>
            </a:r>
            <a:r>
              <a:rPr lang="es-AR" sz="2000" b="1" dirty="0" smtClean="0">
                <a:solidFill>
                  <a:srgbClr val="000000"/>
                </a:solidFill>
              </a:rPr>
              <a:t> – </a:t>
            </a:r>
            <a:r>
              <a:rPr lang="es-AR" sz="2000" b="1" u="sng" dirty="0" smtClean="0">
                <a:solidFill>
                  <a:srgbClr val="000000"/>
                </a:solidFill>
              </a:rPr>
              <a:t>O</a:t>
            </a:r>
            <a:r>
              <a:rPr lang="es-AR" sz="2000" b="1" dirty="0" smtClean="0">
                <a:solidFill>
                  <a:srgbClr val="000000"/>
                </a:solidFill>
              </a:rPr>
              <a:t>sciloscopio de </a:t>
            </a:r>
            <a:r>
              <a:rPr lang="es-AR" sz="2000" b="1" u="sng" dirty="0" smtClean="0">
                <a:solidFill>
                  <a:srgbClr val="000000"/>
                </a:solidFill>
              </a:rPr>
              <a:t>R</a:t>
            </a:r>
            <a:r>
              <a:rPr lang="es-AR" sz="2000" b="1" dirty="0" smtClean="0">
                <a:solidFill>
                  <a:srgbClr val="000000"/>
                </a:solidFill>
              </a:rPr>
              <a:t>ayos </a:t>
            </a:r>
            <a:r>
              <a:rPr lang="es-AR" sz="2000" b="1" u="sng" dirty="0" smtClean="0">
                <a:solidFill>
                  <a:srgbClr val="000000"/>
                </a:solidFill>
              </a:rPr>
              <a:t>C</a:t>
            </a:r>
            <a:r>
              <a:rPr lang="es-AR" sz="2000" b="1" dirty="0" smtClean="0">
                <a:solidFill>
                  <a:srgbClr val="000000"/>
                </a:solidFill>
              </a:rPr>
              <a:t>atódicos (se pronuncia “</a:t>
            </a:r>
            <a:r>
              <a:rPr lang="es-AR" sz="2000" b="1" dirty="0" err="1" smtClean="0">
                <a:solidFill>
                  <a:srgbClr val="000000"/>
                </a:solidFill>
              </a:rPr>
              <a:t>crou</a:t>
            </a:r>
            <a:r>
              <a:rPr lang="es-AR" sz="2000" b="1" dirty="0" smtClean="0">
                <a:solidFill>
                  <a:srgbClr val="000000"/>
                </a:solidFill>
              </a:rPr>
              <a:t>”). Aunque la mayoría de los osciloscopios ya no utilizan tubos de rayos catódicos para mostrar formas de onda, los australianos y los neozelandeses aún los llaman afectuosamente </a:t>
            </a:r>
            <a:r>
              <a:rPr lang="es-AR" sz="2000" b="1" dirty="0" err="1" smtClean="0">
                <a:solidFill>
                  <a:srgbClr val="000000"/>
                </a:solidFill>
              </a:rPr>
              <a:t>CROs</a:t>
            </a:r>
            <a:r>
              <a:rPr lang="es-AR" sz="2000" b="1" dirty="0" smtClean="0">
                <a:solidFill>
                  <a:srgbClr val="000000"/>
                </a:solidFill>
              </a:rPr>
              <a:t>.</a:t>
            </a:r>
          </a:p>
          <a:p>
            <a:pPr marL="0" indent="0">
              <a:lnSpc>
                <a:spcPct val="90000"/>
              </a:lnSpc>
              <a:spcAft>
                <a:spcPts val="1200"/>
              </a:spcAft>
            </a:pPr>
            <a:r>
              <a:rPr lang="es-AR" sz="2200" b="1" i="1" u="sng" dirty="0" smtClean="0">
                <a:solidFill>
                  <a:srgbClr val="000000"/>
                </a:solidFill>
              </a:rPr>
              <a:t>O-</a:t>
            </a:r>
            <a:r>
              <a:rPr lang="es-AR" sz="2200" b="1" i="1" u="sng" dirty="0" err="1" smtClean="0">
                <a:solidFill>
                  <a:srgbClr val="000000"/>
                </a:solidFill>
              </a:rPr>
              <a:t>Scope</a:t>
            </a:r>
            <a:endParaRPr lang="es-AR" sz="2000" b="1" i="1" u="sng" dirty="0" smtClean="0">
              <a:solidFill>
                <a:srgbClr val="000000"/>
              </a:solidFill>
            </a:endParaRPr>
          </a:p>
          <a:p>
            <a:pPr marL="0" indent="0">
              <a:lnSpc>
                <a:spcPct val="90000"/>
              </a:lnSpc>
              <a:spcAft>
                <a:spcPts val="1200"/>
              </a:spcAft>
            </a:pPr>
            <a:r>
              <a:rPr lang="es-AR" sz="2000" b="1" u="sng" dirty="0" smtClean="0">
                <a:solidFill>
                  <a:srgbClr val="000000"/>
                </a:solidFill>
              </a:rPr>
              <a:t>MSO</a:t>
            </a:r>
            <a:r>
              <a:rPr lang="es-AR" sz="2000" b="1" dirty="0" smtClean="0">
                <a:solidFill>
                  <a:srgbClr val="000000"/>
                </a:solidFill>
              </a:rPr>
              <a:t> – </a:t>
            </a:r>
            <a:r>
              <a:rPr lang="es-AR" sz="2000" b="1" u="sng" dirty="0" smtClean="0">
                <a:solidFill>
                  <a:srgbClr val="000000"/>
                </a:solidFill>
              </a:rPr>
              <a:t>O</a:t>
            </a:r>
            <a:r>
              <a:rPr lang="es-AR" sz="2000" b="1" dirty="0" smtClean="0">
                <a:solidFill>
                  <a:srgbClr val="000000"/>
                </a:solidFill>
              </a:rPr>
              <a:t>sciloscopios de </a:t>
            </a:r>
            <a:r>
              <a:rPr lang="es-AR" sz="2000" b="1" u="sng" dirty="0" smtClean="0">
                <a:solidFill>
                  <a:srgbClr val="000000"/>
                </a:solidFill>
              </a:rPr>
              <a:t>S</a:t>
            </a:r>
            <a:r>
              <a:rPr lang="es-AR" sz="2000" b="1" dirty="0" smtClean="0">
                <a:solidFill>
                  <a:srgbClr val="000000"/>
                </a:solidFill>
              </a:rPr>
              <a:t>eñal </a:t>
            </a:r>
            <a:r>
              <a:rPr lang="es-AR" sz="2000" b="1" u="sng" dirty="0" smtClean="0">
                <a:solidFill>
                  <a:srgbClr val="000000"/>
                </a:solidFill>
              </a:rPr>
              <a:t>M</a:t>
            </a:r>
            <a:r>
              <a:rPr lang="es-AR" sz="2000" b="1" dirty="0" smtClean="0">
                <a:solidFill>
                  <a:srgbClr val="000000"/>
                </a:solidFill>
              </a:rPr>
              <a:t>ixta (incluyen canales digitales para capturar estados lógico)</a:t>
            </a:r>
          </a:p>
        </p:txBody>
      </p:sp>
      <p:pic>
        <p:nvPicPr>
          <p:cNvPr id="21507" name="Picture 6" descr="Oscilloscope diagram.png">
            <a:hlinkClick r:id="rId3"/>
          </p:cNvPr>
          <p:cNvPicPr>
            <a:picLocks noChangeAspect="1" noChangeArrowheads="1"/>
          </p:cNvPicPr>
          <p:nvPr/>
        </p:nvPicPr>
        <p:blipFill>
          <a:blip r:embed="rId4" cstate="print"/>
          <a:srcRect/>
          <a:stretch>
            <a:fillRect/>
          </a:stretch>
        </p:blipFill>
        <p:spPr bwMode="auto">
          <a:xfrm>
            <a:off x="6604000" y="762000"/>
            <a:ext cx="2703513"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s-ES" sz="3200" dirty="0" smtClean="0">
                <a:solidFill>
                  <a:srgbClr val="0099CC"/>
                </a:solidFill>
                <a:effectLst>
                  <a:outerShdw blurRad="38100" dist="38100" dir="2700000" algn="tl">
                    <a:srgbClr val="C0C0C0"/>
                  </a:outerShdw>
                </a:effectLst>
              </a:rPr>
              <a:t>Mediciones básicas con </a:t>
            </a:r>
            <a:br>
              <a:rPr lang="es-ES" sz="3200" dirty="0" smtClean="0">
                <a:solidFill>
                  <a:srgbClr val="0099CC"/>
                </a:solidFill>
                <a:effectLst>
                  <a:outerShdw blurRad="38100" dist="38100" dir="2700000" algn="tl">
                    <a:srgbClr val="C0C0C0"/>
                  </a:outerShdw>
                </a:effectLst>
              </a:rPr>
            </a:br>
            <a:r>
              <a:rPr lang="es-ES" sz="3200" dirty="0" smtClean="0">
                <a:solidFill>
                  <a:srgbClr val="0099CC"/>
                </a:solidFill>
                <a:effectLst>
                  <a:outerShdw blurRad="38100" dist="38100" dir="2700000" algn="tl">
                    <a:srgbClr val="C0C0C0"/>
                  </a:outerShdw>
                </a:effectLst>
              </a:rPr>
              <a:t>puntas de prueba</a:t>
            </a:r>
            <a:endParaRPr lang="es-ES" sz="3200" dirty="0">
              <a:solidFill>
                <a:srgbClr val="0099CC"/>
              </a:solidFill>
              <a:effectLst>
                <a:outerShdw blurRad="38100" dist="38100" dir="2700000" algn="tl">
                  <a:srgbClr val="C0C0C0"/>
                </a:outerShdw>
              </a:effectLst>
            </a:endParaRPr>
          </a:p>
        </p:txBody>
      </p:sp>
      <p:sp>
        <p:nvSpPr>
          <p:cNvPr id="23554" name="Rectangle 3"/>
          <p:cNvSpPr>
            <a:spLocks noGrp="1" noChangeArrowheads="1"/>
          </p:cNvSpPr>
          <p:nvPr>
            <p:ph type="body" idx="1"/>
          </p:nvPr>
        </p:nvSpPr>
        <p:spPr>
          <a:xfrm>
            <a:off x="330200" y="1066800"/>
            <a:ext cx="5448300" cy="5486400"/>
          </a:xfrm>
        </p:spPr>
        <p:txBody>
          <a:bodyPr/>
          <a:lstStyle/>
          <a:p>
            <a:pPr>
              <a:spcAft>
                <a:spcPts val="1438"/>
              </a:spcAft>
              <a:buClr>
                <a:srgbClr val="0099CC"/>
              </a:buClr>
              <a:buFont typeface="Wingdings" pitchFamily="2" charset="2"/>
              <a:buChar char="§"/>
            </a:pPr>
            <a:r>
              <a:rPr lang="es-ES" b="1" dirty="0" smtClean="0">
                <a:solidFill>
                  <a:srgbClr val="000000"/>
                </a:solidFill>
              </a:rPr>
              <a:t>Las puntas de prueba se utilizan para transferir la señal del dispositivo bajo prueba a los respectivos canales del osciloscopio.</a:t>
            </a:r>
          </a:p>
        </p:txBody>
      </p:sp>
      <p:pic>
        <p:nvPicPr>
          <p:cNvPr id="23555" name="Picture 2" descr="http://upload.wikimedia.org/wikipedia/commons/thumb/6/67/ScopeProbe.JPG/220px-ScopeProbe.JPG">
            <a:hlinkClick r:id="rId3"/>
          </p:cNvPr>
          <p:cNvPicPr>
            <a:picLocks noChangeAspect="1" noChangeArrowheads="1"/>
          </p:cNvPicPr>
          <p:nvPr/>
        </p:nvPicPr>
        <p:blipFill>
          <a:blip r:embed="rId4" cstate="print"/>
          <a:srcRect/>
          <a:stretch>
            <a:fillRect/>
          </a:stretch>
        </p:blipFill>
        <p:spPr bwMode="auto">
          <a:xfrm>
            <a:off x="5970588" y="457200"/>
            <a:ext cx="3522662" cy="2438400"/>
          </a:xfrm>
          <a:prstGeom prst="rect">
            <a:avLst/>
          </a:prstGeom>
          <a:noFill/>
          <a:ln w="9525">
            <a:noFill/>
            <a:miter lim="800000"/>
            <a:headEnd/>
            <a:tailEnd/>
          </a:ln>
        </p:spPr>
      </p:pic>
      <p:sp>
        <p:nvSpPr>
          <p:cNvPr id="5" name="Rectangle 3"/>
          <p:cNvSpPr txBox="1">
            <a:spLocks noChangeArrowheads="1"/>
          </p:cNvSpPr>
          <p:nvPr/>
        </p:nvSpPr>
        <p:spPr bwMode="black">
          <a:xfrm>
            <a:off x="330200" y="3200400"/>
            <a:ext cx="8915400" cy="2895600"/>
          </a:xfrm>
          <a:prstGeom prst="rect">
            <a:avLst/>
          </a:prstGeom>
          <a:noFill/>
          <a:ln w="9525">
            <a:noFill/>
            <a:miter lim="800000"/>
            <a:headEnd/>
            <a:tailEnd/>
          </a:ln>
          <a:effectLst/>
        </p:spPr>
        <p:txBody>
          <a:bodyPr lIns="0" tIns="0" rIns="0" bIns="0"/>
          <a:lstStyle/>
          <a:p>
            <a:pPr marL="342900" indent="-342900">
              <a:spcBef>
                <a:spcPts val="0"/>
              </a:spcBef>
              <a:spcAft>
                <a:spcPts val="1440"/>
              </a:spcAft>
              <a:buClr>
                <a:srgbClr val="0099CC"/>
              </a:buClr>
              <a:buFont typeface="Wingdings" pitchFamily="2" charset="2"/>
              <a:buChar char="§"/>
              <a:defRPr/>
            </a:pPr>
            <a:r>
              <a:rPr lang="es-ES" b="1" dirty="0" smtClean="0">
                <a:solidFill>
                  <a:srgbClr val="000000"/>
                </a:solidFill>
                <a:latin typeface="Arial"/>
                <a:cs typeface="+mn-cs"/>
              </a:rPr>
              <a:t>Hay diferentes tipos de </a:t>
            </a:r>
            <a:r>
              <a:rPr lang="es-ES" b="1" dirty="0" smtClean="0">
                <a:solidFill>
                  <a:srgbClr val="000000"/>
                </a:solidFill>
              </a:rPr>
              <a:t>puntas de prueba </a:t>
            </a:r>
            <a:r>
              <a:rPr lang="es-ES" b="1" dirty="0" smtClean="0">
                <a:solidFill>
                  <a:srgbClr val="000000"/>
                </a:solidFill>
                <a:latin typeface="Arial"/>
                <a:cs typeface="+mn-cs"/>
              </a:rPr>
              <a:t>utilizadas para fines diferentes y especiales (aplicaciones de alta frecuencia, aplicaciones de alto voltaje, corriente, etc.).</a:t>
            </a:r>
          </a:p>
          <a:p>
            <a:pPr marL="342900" indent="-342900">
              <a:spcBef>
                <a:spcPts val="0"/>
              </a:spcBef>
              <a:spcAft>
                <a:spcPts val="1440"/>
              </a:spcAft>
              <a:buClr>
                <a:srgbClr val="0099CC"/>
              </a:buClr>
              <a:buFont typeface="Wingdings" pitchFamily="2" charset="2"/>
              <a:buChar char="§"/>
              <a:defRPr/>
            </a:pPr>
            <a:endParaRPr lang="es-ES" dirty="0" smtClean="0">
              <a:latin typeface="+mn-lt"/>
              <a:cs typeface="+mn-cs"/>
            </a:endParaRPr>
          </a:p>
          <a:p>
            <a:pPr marL="342900" indent="-342900">
              <a:spcBef>
                <a:spcPts val="0"/>
              </a:spcBef>
              <a:spcAft>
                <a:spcPts val="1440"/>
              </a:spcAft>
              <a:buClr>
                <a:srgbClr val="0099CC"/>
              </a:buClr>
              <a:buFont typeface="Wingdings" pitchFamily="2" charset="2"/>
              <a:buChar char="§"/>
              <a:defRPr/>
            </a:pPr>
            <a:r>
              <a:rPr lang="es-ES" b="1" dirty="0" smtClean="0">
                <a:solidFill>
                  <a:srgbClr val="000000"/>
                </a:solidFill>
                <a:latin typeface="Arial"/>
                <a:cs typeface="+mn-cs"/>
              </a:rPr>
              <a:t>El tipo de </a:t>
            </a:r>
            <a:r>
              <a:rPr lang="es-ES" b="1" dirty="0" smtClean="0">
                <a:solidFill>
                  <a:srgbClr val="000000"/>
                </a:solidFill>
              </a:rPr>
              <a:t>puntas de prueba </a:t>
            </a:r>
            <a:r>
              <a:rPr lang="es-ES" b="1" dirty="0" smtClean="0">
                <a:solidFill>
                  <a:srgbClr val="000000"/>
                </a:solidFill>
                <a:latin typeface="Arial"/>
                <a:cs typeface="+mn-cs"/>
              </a:rPr>
              <a:t>más comúnmente utilizado se denomina "</a:t>
            </a:r>
            <a:r>
              <a:rPr lang="es-ES" b="1" dirty="0" smtClean="0">
                <a:solidFill>
                  <a:srgbClr val="000000"/>
                </a:solidFill>
              </a:rPr>
              <a:t> puntas de prueba </a:t>
            </a:r>
            <a:r>
              <a:rPr lang="es-ES" b="1" dirty="0" smtClean="0">
                <a:solidFill>
                  <a:srgbClr val="000000"/>
                </a:solidFill>
                <a:latin typeface="Arial"/>
                <a:cs typeface="+mn-cs"/>
              </a:rPr>
              <a:t>pasiva 10:01 divisora de voltaje.</a:t>
            </a:r>
            <a:endParaRPr lang="es-ES" b="1"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dirty="0" err="1" smtClean="0">
                <a:solidFill>
                  <a:srgbClr val="0099CC"/>
                </a:solidFill>
                <a:effectLst>
                  <a:outerShdw blurRad="38100" dist="38100" dir="2700000" algn="tl">
                    <a:srgbClr val="C0C0C0"/>
                  </a:outerShdw>
                </a:effectLst>
              </a:rPr>
              <a:t>Puntas</a:t>
            </a:r>
            <a:r>
              <a:rPr lang="en-US" sz="3200" dirty="0" smtClean="0">
                <a:solidFill>
                  <a:srgbClr val="0099CC"/>
                </a:solidFill>
                <a:effectLst>
                  <a:outerShdw blurRad="38100" dist="38100" dir="2700000" algn="tl">
                    <a:srgbClr val="C0C0C0"/>
                  </a:outerShdw>
                </a:effectLst>
              </a:rPr>
              <a:t> de </a:t>
            </a:r>
            <a:r>
              <a:rPr lang="en-US" sz="3200" dirty="0" err="1" smtClean="0">
                <a:solidFill>
                  <a:srgbClr val="0099CC"/>
                </a:solidFill>
                <a:effectLst>
                  <a:outerShdw blurRad="38100" dist="38100" dir="2700000" algn="tl">
                    <a:srgbClr val="C0C0C0"/>
                  </a:outerShdw>
                </a:effectLst>
              </a:rPr>
              <a:t>prueba</a:t>
            </a:r>
            <a:r>
              <a:rPr lang="en-US" sz="3200" dirty="0" smtClean="0">
                <a:solidFill>
                  <a:srgbClr val="0099CC"/>
                </a:solidFill>
                <a:effectLst>
                  <a:outerShdw blurRad="38100" dist="38100" dir="2700000" algn="tl">
                    <a:srgbClr val="C0C0C0"/>
                  </a:outerShdw>
                </a:effectLst>
              </a:rPr>
              <a:t> </a:t>
            </a:r>
            <a:r>
              <a:rPr lang="en-US" sz="3200" dirty="0" err="1" smtClean="0">
                <a:solidFill>
                  <a:srgbClr val="0099CC"/>
                </a:solidFill>
                <a:effectLst>
                  <a:outerShdw blurRad="38100" dist="38100" dir="2700000" algn="tl">
                    <a:srgbClr val="C0C0C0"/>
                  </a:outerShdw>
                </a:effectLst>
              </a:rPr>
              <a:t>pasiva</a:t>
            </a:r>
            <a:r>
              <a:rPr lang="en-US" sz="3200" dirty="0" smtClean="0">
                <a:solidFill>
                  <a:srgbClr val="0099CC"/>
                </a:solidFill>
                <a:effectLst>
                  <a:outerShdw blurRad="38100" dist="38100" dir="2700000" algn="tl">
                    <a:srgbClr val="C0C0C0"/>
                  </a:outerShdw>
                </a:effectLst>
              </a:rPr>
              <a:t> </a:t>
            </a:r>
            <a:r>
              <a:rPr lang="en-US" sz="3200" dirty="0">
                <a:solidFill>
                  <a:srgbClr val="0099CC"/>
                </a:solidFill>
                <a:effectLst>
                  <a:outerShdw blurRad="38100" dist="38100" dir="2700000" algn="tl">
                    <a:srgbClr val="C0C0C0"/>
                  </a:outerShdw>
                </a:effectLst>
              </a:rPr>
              <a:t>10:01 </a:t>
            </a:r>
            <a:r>
              <a:rPr lang="en-US" sz="3200" dirty="0" err="1">
                <a:solidFill>
                  <a:srgbClr val="0099CC"/>
                </a:solidFill>
                <a:effectLst>
                  <a:outerShdw blurRad="38100" dist="38100" dir="2700000" algn="tl">
                    <a:srgbClr val="C0C0C0"/>
                  </a:outerShdw>
                </a:effectLst>
              </a:rPr>
              <a:t>divisora</a:t>
            </a:r>
            <a:r>
              <a:rPr lang="en-US" sz="3200" dirty="0">
                <a:solidFill>
                  <a:srgbClr val="0099CC"/>
                </a:solidFill>
                <a:effectLst>
                  <a:outerShdw blurRad="38100" dist="38100" dir="2700000" algn="tl">
                    <a:srgbClr val="C0C0C0"/>
                  </a:outerShdw>
                </a:effectLst>
              </a:rPr>
              <a:t> de </a:t>
            </a:r>
            <a:r>
              <a:rPr lang="en-US" sz="3200" dirty="0" err="1" smtClean="0">
                <a:solidFill>
                  <a:srgbClr val="0099CC"/>
                </a:solidFill>
                <a:effectLst>
                  <a:outerShdw blurRad="38100" dist="38100" dir="2700000" algn="tl">
                    <a:srgbClr val="C0C0C0"/>
                  </a:outerShdw>
                </a:effectLst>
              </a:rPr>
              <a:t>voltaje</a:t>
            </a:r>
            <a:endParaRPr lang="en-US" sz="3200" dirty="0">
              <a:solidFill>
                <a:srgbClr val="0099CC"/>
              </a:solidFill>
              <a:effectLst>
                <a:outerShdw blurRad="38100" dist="38100" dir="2700000" algn="tl">
                  <a:srgbClr val="C0C0C0"/>
                </a:outerShdw>
              </a:effectLst>
            </a:endParaRPr>
          </a:p>
        </p:txBody>
      </p:sp>
      <p:sp>
        <p:nvSpPr>
          <p:cNvPr id="25602" name="Rectangle 3"/>
          <p:cNvSpPr>
            <a:spLocks noGrp="1" noChangeArrowheads="1"/>
          </p:cNvSpPr>
          <p:nvPr>
            <p:ph type="body" idx="1"/>
          </p:nvPr>
        </p:nvSpPr>
        <p:spPr>
          <a:xfrm>
            <a:off x="330200" y="3276600"/>
            <a:ext cx="9575800" cy="3048000"/>
          </a:xfrm>
        </p:spPr>
        <p:txBody>
          <a:bodyPr/>
          <a:lstStyle/>
          <a:p>
            <a:pPr marL="228600" indent="-228600">
              <a:spcAft>
                <a:spcPts val="1200"/>
              </a:spcAft>
            </a:pPr>
            <a:r>
              <a:rPr lang="es-AR" sz="2000" u="sng" dirty="0" smtClean="0">
                <a:solidFill>
                  <a:srgbClr val="000000"/>
                </a:solidFill>
              </a:rPr>
              <a:t>Pasiva:</a:t>
            </a:r>
            <a:r>
              <a:rPr lang="es-AR" sz="2000" dirty="0" smtClean="0">
                <a:solidFill>
                  <a:srgbClr val="000000"/>
                </a:solidFill>
              </a:rPr>
              <a:t> No incluye elementos activos tales como transistores o amplificadores. </a:t>
            </a:r>
          </a:p>
          <a:p>
            <a:pPr marL="228600" indent="-228600">
              <a:spcAft>
                <a:spcPts val="1200"/>
              </a:spcAft>
            </a:pPr>
            <a:r>
              <a:rPr lang="es-AR" sz="2000" u="sng" smtClean="0">
                <a:solidFill>
                  <a:srgbClr val="000000"/>
                </a:solidFill>
              </a:rPr>
              <a:t>10-a-1:</a:t>
            </a:r>
            <a:r>
              <a:rPr lang="es-AR" sz="2000" smtClean="0">
                <a:solidFill>
                  <a:srgbClr val="000000"/>
                </a:solidFill>
              </a:rPr>
              <a:t> Reduce la amplitud de la señal entregada a la entrada BNC del osciloscopio en un factor de 10. </a:t>
            </a:r>
            <a:r>
              <a:rPr lang="es-AR" sz="2000" dirty="0" smtClean="0">
                <a:solidFill>
                  <a:srgbClr val="000000"/>
                </a:solidFill>
              </a:rPr>
              <a:t>También aumenta la impedancia de entrada 10 veces.</a:t>
            </a:r>
          </a:p>
          <a:p>
            <a:pPr marL="228600" indent="-228600">
              <a:spcAft>
                <a:spcPts val="1200"/>
              </a:spcAft>
            </a:pPr>
            <a:endParaRPr lang="es-AR" sz="2000" dirty="0" smtClean="0"/>
          </a:p>
          <a:p>
            <a:pPr marL="228600" indent="-228600">
              <a:spcAft>
                <a:spcPts val="1200"/>
              </a:spcAft>
            </a:pPr>
            <a:r>
              <a:rPr lang="es-AR" sz="2000" dirty="0" smtClean="0">
                <a:solidFill>
                  <a:srgbClr val="FF0000"/>
                </a:solidFill>
              </a:rPr>
              <a:t>	    </a:t>
            </a:r>
            <a:r>
              <a:rPr lang="es-AR" sz="2000" b="1" i="1" dirty="0" smtClean="0">
                <a:solidFill>
                  <a:srgbClr val="FF0000"/>
                </a:solidFill>
              </a:rPr>
              <a:t>Nota: ¡Todas las mediciones deben realizarse en relación con la tierra!</a:t>
            </a:r>
          </a:p>
          <a:p>
            <a:pPr marL="228600" indent="-228600">
              <a:spcAft>
                <a:spcPts val="1200"/>
              </a:spcAft>
            </a:pPr>
            <a:endParaRPr lang="es-AR" sz="2000" dirty="0" smtClean="0">
              <a:solidFill>
                <a:srgbClr val="FF0000"/>
              </a:solidFill>
            </a:endParaRPr>
          </a:p>
        </p:txBody>
      </p:sp>
      <p:pic>
        <p:nvPicPr>
          <p:cNvPr id="25603" name="Picture 2"/>
          <p:cNvPicPr>
            <a:picLocks noChangeAspect="1" noChangeArrowheads="1"/>
          </p:cNvPicPr>
          <p:nvPr/>
        </p:nvPicPr>
        <p:blipFill>
          <a:blip r:embed="rId3" cstate="print"/>
          <a:srcRect/>
          <a:stretch>
            <a:fillRect/>
          </a:stretch>
        </p:blipFill>
        <p:spPr bwMode="auto">
          <a:xfrm>
            <a:off x="0" y="1295400"/>
            <a:ext cx="3467100" cy="1803400"/>
          </a:xfrm>
          <a:prstGeom prst="rect">
            <a:avLst/>
          </a:prstGeom>
          <a:noFill/>
          <a:ln w="9525">
            <a:noFill/>
            <a:miter lim="800000"/>
            <a:headEnd/>
            <a:tailEnd/>
          </a:ln>
        </p:spPr>
      </p:pic>
      <p:sp>
        <p:nvSpPr>
          <p:cNvPr id="25604" name="Rectangle 9"/>
          <p:cNvSpPr>
            <a:spLocks noChangeArrowheads="1"/>
          </p:cNvSpPr>
          <p:nvPr/>
        </p:nvSpPr>
        <p:spPr bwMode="auto">
          <a:xfrm>
            <a:off x="8832850" y="2357438"/>
            <a:ext cx="165100" cy="457200"/>
          </a:xfrm>
          <a:prstGeom prst="rect">
            <a:avLst/>
          </a:prstGeom>
          <a:solidFill>
            <a:schemeClr val="bg1"/>
          </a:solidFill>
          <a:ln w="12700" algn="ctr">
            <a:noFill/>
            <a:round/>
            <a:headEnd/>
            <a:tailEnd/>
          </a:ln>
        </p:spPr>
        <p:txBody>
          <a:bodyPr lIns="0" tIns="0" rIns="0" bIns="0"/>
          <a:lstStyle/>
          <a:p>
            <a:endParaRPr lang="es-AR"/>
          </a:p>
        </p:txBody>
      </p:sp>
      <p:pic>
        <p:nvPicPr>
          <p:cNvPr id="25605" name="Picture 2"/>
          <p:cNvPicPr>
            <a:picLocks noChangeAspect="1" noChangeArrowheads="1"/>
          </p:cNvPicPr>
          <p:nvPr/>
        </p:nvPicPr>
        <p:blipFill>
          <a:blip r:embed="rId4" cstate="print"/>
          <a:srcRect/>
          <a:stretch>
            <a:fillRect/>
          </a:stretch>
        </p:blipFill>
        <p:spPr bwMode="auto">
          <a:xfrm>
            <a:off x="3467100" y="762000"/>
            <a:ext cx="6207125" cy="2233613"/>
          </a:xfrm>
          <a:prstGeom prst="rect">
            <a:avLst/>
          </a:prstGeom>
          <a:noFill/>
          <a:ln w="9525">
            <a:noFill/>
            <a:miter lim="800000"/>
            <a:headEnd/>
            <a:tailEnd/>
          </a:ln>
        </p:spPr>
      </p:pic>
      <p:sp>
        <p:nvSpPr>
          <p:cNvPr id="25606" name="TextBox 16"/>
          <p:cNvSpPr txBox="1">
            <a:spLocks noChangeArrowheads="1"/>
          </p:cNvSpPr>
          <p:nvPr/>
        </p:nvSpPr>
        <p:spPr bwMode="auto">
          <a:xfrm>
            <a:off x="4953000" y="2743200"/>
            <a:ext cx="4129657" cy="338554"/>
          </a:xfrm>
          <a:prstGeom prst="rect">
            <a:avLst/>
          </a:prstGeom>
          <a:noFill/>
          <a:ln w="9525">
            <a:noFill/>
            <a:miter lim="800000"/>
            <a:headEnd/>
            <a:tailEnd/>
          </a:ln>
        </p:spPr>
        <p:txBody>
          <a:bodyPr wrap="none">
            <a:spAutoFit/>
          </a:bodyPr>
          <a:lstStyle/>
          <a:p>
            <a:r>
              <a:rPr lang="es-AR" sz="1600" b="1" dirty="0"/>
              <a:t>Modelo de </a:t>
            </a:r>
            <a:r>
              <a:rPr lang="es-AR" sz="1600" b="1" dirty="0" smtClean="0"/>
              <a:t>punta de prueba pasiva </a:t>
            </a:r>
            <a:r>
              <a:rPr lang="es-AR" sz="1600" b="1" dirty="0"/>
              <a:t>10:01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3" cstate="print"/>
          <a:srcRect/>
          <a:stretch>
            <a:fillRect/>
          </a:stretch>
        </p:blipFill>
        <p:spPr bwMode="auto">
          <a:xfrm>
            <a:off x="3467100" y="609600"/>
            <a:ext cx="520065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pPr>
              <a:spcBef>
                <a:spcPts val="0"/>
              </a:spcBef>
              <a:spcAft>
                <a:spcPts val="384"/>
              </a:spcAft>
              <a:defRPr/>
            </a:pPr>
            <a:r>
              <a:rPr lang="es-ES" sz="3200" smtClean="0">
                <a:solidFill>
                  <a:srgbClr val="0099CC"/>
                </a:solidFill>
                <a:effectLst>
                  <a:outerShdw blurRad="38100" dist="38100" dir="2700000" algn="tl">
                    <a:srgbClr val="C0C0C0"/>
                  </a:outerShdw>
                </a:effectLst>
              </a:rPr>
              <a:t>Modelo CC/baja frecuencia</a:t>
            </a:r>
            <a:endParaRPr lang="es-ES" sz="3200">
              <a:solidFill>
                <a:srgbClr val="0099CC"/>
              </a:solidFill>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330200" y="2895600"/>
            <a:ext cx="9575800" cy="3276600"/>
          </a:xfrm>
        </p:spPr>
        <p:txBody>
          <a:bodyPr/>
          <a:lstStyle/>
          <a:p>
            <a:pPr marL="228600" indent="-228600">
              <a:spcBef>
                <a:spcPts val="0"/>
              </a:spcBef>
              <a:spcAft>
                <a:spcPts val="1200"/>
              </a:spcAft>
              <a:defRPr/>
            </a:pPr>
            <a:r>
              <a:rPr lang="es-ES" sz="2000" u="sng" dirty="0" smtClean="0">
                <a:solidFill>
                  <a:srgbClr val="000000"/>
                </a:solidFill>
              </a:rPr>
              <a:t>Modelo DC/De baja frecuencia:</a:t>
            </a:r>
            <a:r>
              <a:rPr lang="es-ES" sz="2000" dirty="0" smtClean="0">
                <a:solidFill>
                  <a:srgbClr val="000000"/>
                </a:solidFill>
              </a:rPr>
              <a:t> Se simplifica a un resistor de 9-MΩ en serie con la terminación de entrada del osciloscopio 1-MΩ.</a:t>
            </a:r>
          </a:p>
          <a:p>
            <a:pPr marL="228600" indent="-228600">
              <a:spcBef>
                <a:spcPts val="0"/>
              </a:spcBef>
              <a:spcAft>
                <a:spcPts val="1200"/>
              </a:spcAft>
              <a:defRPr/>
            </a:pPr>
            <a:r>
              <a:rPr lang="es-ES" sz="2000" u="sng" dirty="0" smtClean="0">
                <a:solidFill>
                  <a:srgbClr val="000000"/>
                </a:solidFill>
              </a:rPr>
              <a:t>Factores de atenuación de </a:t>
            </a:r>
            <a:r>
              <a:rPr lang="es-ES" sz="2000" u="sng" dirty="0" smtClean="0">
                <a:solidFill>
                  <a:srgbClr val="000000"/>
                </a:solidFill>
              </a:rPr>
              <a:t>punta de prueba :</a:t>
            </a:r>
            <a:endParaRPr lang="es-ES" sz="2000" u="sng" dirty="0" smtClean="0">
              <a:solidFill>
                <a:srgbClr val="000000"/>
              </a:solidFill>
            </a:endParaRPr>
          </a:p>
          <a:p>
            <a:pPr marL="523494" lvl="1" indent="-285750">
              <a:spcBef>
                <a:spcPts val="0"/>
              </a:spcBef>
              <a:spcAft>
                <a:spcPts val="200"/>
              </a:spcAft>
              <a:buClr>
                <a:srgbClr val="0099CC"/>
              </a:buClr>
              <a:buFont typeface="Wingdings" pitchFamily="2" charset="2"/>
              <a:buChar char="ü"/>
              <a:defRPr/>
            </a:pPr>
            <a:r>
              <a:rPr lang="es-ES" sz="1600" dirty="0" smtClean="0">
                <a:solidFill>
                  <a:srgbClr val="000000"/>
                </a:solidFill>
                <a:ea typeface="+mn-ea"/>
                <a:cs typeface="+mn-cs"/>
              </a:rPr>
              <a:t>Algunos osciloscopios tales como </a:t>
            </a:r>
            <a:r>
              <a:rPr lang="es-ES" sz="1600" dirty="0" err="1" smtClean="0">
                <a:solidFill>
                  <a:srgbClr val="000000"/>
                </a:solidFill>
                <a:ea typeface="+mn-ea"/>
                <a:cs typeface="+mn-cs"/>
              </a:rPr>
              <a:t>Agilent</a:t>
            </a:r>
            <a:r>
              <a:rPr lang="es-ES" sz="1600" dirty="0" smtClean="0">
                <a:solidFill>
                  <a:srgbClr val="000000"/>
                </a:solidFill>
                <a:ea typeface="+mn-ea"/>
                <a:cs typeface="+mn-cs"/>
              </a:rPr>
              <a:t> 3000 de la serie X detectan de forma </a:t>
            </a:r>
            <a:r>
              <a:rPr lang="es-ES" sz="1600" dirty="0" smtClean="0">
                <a:solidFill>
                  <a:srgbClr val="000000"/>
                </a:solidFill>
                <a:ea typeface="+mn-ea"/>
                <a:cs typeface="+mn-cs"/>
              </a:rPr>
              <a:t>automática </a:t>
            </a:r>
            <a:r>
              <a:rPr lang="es-AR" sz="1600" dirty="0" smtClean="0">
                <a:solidFill>
                  <a:srgbClr val="000000"/>
                </a:solidFill>
                <a:latin typeface="Arial" pitchFamily="34" charset="0"/>
              </a:rPr>
              <a:t>puntas </a:t>
            </a:r>
            <a:r>
              <a:rPr lang="es-AR" sz="1600" dirty="0" smtClean="0">
                <a:solidFill>
                  <a:srgbClr val="000000"/>
                </a:solidFill>
                <a:latin typeface="Arial" pitchFamily="34" charset="0"/>
              </a:rPr>
              <a:t>de prueba </a:t>
            </a:r>
            <a:r>
              <a:rPr lang="es-ES" sz="1600" dirty="0" smtClean="0">
                <a:solidFill>
                  <a:srgbClr val="000000"/>
                </a:solidFill>
                <a:ea typeface="+mn-ea"/>
                <a:cs typeface="+mn-cs"/>
              </a:rPr>
              <a:t>10:01 </a:t>
            </a:r>
            <a:r>
              <a:rPr lang="es-ES" sz="1600" dirty="0" smtClean="0">
                <a:solidFill>
                  <a:srgbClr val="000000"/>
                </a:solidFill>
                <a:ea typeface="+mn-ea"/>
                <a:cs typeface="+mn-cs"/>
              </a:rPr>
              <a:t>y ajustan todos los parámetros verticales y mediciones de </a:t>
            </a:r>
            <a:r>
              <a:rPr lang="es-ES" sz="1600" dirty="0" smtClean="0">
                <a:solidFill>
                  <a:srgbClr val="000000"/>
                </a:solidFill>
                <a:ea typeface="+mn-ea"/>
                <a:cs typeface="+mn-cs"/>
              </a:rPr>
              <a:t>voltaje con </a:t>
            </a:r>
            <a:r>
              <a:rPr lang="es-ES" sz="1600" dirty="0" smtClean="0">
                <a:solidFill>
                  <a:srgbClr val="000000"/>
                </a:solidFill>
                <a:ea typeface="+mn-ea"/>
                <a:cs typeface="+mn-cs"/>
              </a:rPr>
              <a:t>respecto a la </a:t>
            </a:r>
            <a:r>
              <a:rPr lang="es-AR" sz="1600" dirty="0" smtClean="0">
                <a:solidFill>
                  <a:srgbClr val="000000"/>
                </a:solidFill>
                <a:latin typeface="Arial" pitchFamily="34" charset="0"/>
              </a:rPr>
              <a:t>punta de prueba </a:t>
            </a:r>
            <a:r>
              <a:rPr lang="es-ES" sz="1600" dirty="0" smtClean="0">
                <a:solidFill>
                  <a:srgbClr val="000000"/>
                </a:solidFill>
                <a:ea typeface="+mn-ea"/>
                <a:cs typeface="+mn-cs"/>
              </a:rPr>
              <a:t>.</a:t>
            </a:r>
            <a:endParaRPr lang="es-ES" sz="1600" dirty="0" smtClean="0">
              <a:solidFill>
                <a:srgbClr val="000000"/>
              </a:solidFill>
              <a:ea typeface="+mn-ea"/>
              <a:cs typeface="+mn-cs"/>
            </a:endParaRPr>
          </a:p>
          <a:p>
            <a:pPr marL="523494" lvl="1" indent="-285750">
              <a:spcBef>
                <a:spcPts val="0"/>
              </a:spcBef>
              <a:spcAft>
                <a:spcPts val="200"/>
              </a:spcAft>
              <a:buClr>
                <a:srgbClr val="0099CC"/>
              </a:buClr>
              <a:buFont typeface="Wingdings" pitchFamily="2" charset="2"/>
              <a:buChar char="ü"/>
              <a:defRPr/>
            </a:pPr>
            <a:r>
              <a:rPr lang="es-ES" sz="1600" dirty="0" smtClean="0">
                <a:solidFill>
                  <a:srgbClr val="000000"/>
                </a:solidFill>
                <a:ea typeface="+mn-ea"/>
                <a:cs typeface="+mn-cs"/>
              </a:rPr>
              <a:t>Algunos osciloscopios tales como </a:t>
            </a:r>
            <a:r>
              <a:rPr lang="es-ES" sz="1600" dirty="0" err="1" smtClean="0">
                <a:solidFill>
                  <a:srgbClr val="000000"/>
                </a:solidFill>
                <a:ea typeface="+mn-ea"/>
                <a:cs typeface="+mn-cs"/>
              </a:rPr>
              <a:t>Agilent</a:t>
            </a:r>
            <a:r>
              <a:rPr lang="es-ES" sz="1600" dirty="0" smtClean="0">
                <a:solidFill>
                  <a:srgbClr val="000000"/>
                </a:solidFill>
                <a:ea typeface="+mn-ea"/>
                <a:cs typeface="+mn-cs"/>
              </a:rPr>
              <a:t> 2000 de la serie X requieren la introducción manual de un factor de atenuación de la </a:t>
            </a:r>
            <a:r>
              <a:rPr lang="es-AR" sz="1600" dirty="0" smtClean="0">
                <a:solidFill>
                  <a:srgbClr val="000000"/>
                </a:solidFill>
                <a:latin typeface="Arial" pitchFamily="34" charset="0"/>
              </a:rPr>
              <a:t>punta de prueba </a:t>
            </a:r>
            <a:r>
              <a:rPr lang="es-ES" sz="1600" dirty="0" smtClean="0">
                <a:solidFill>
                  <a:srgbClr val="000000"/>
                </a:solidFill>
                <a:ea typeface="+mn-ea"/>
                <a:cs typeface="+mn-cs"/>
              </a:rPr>
              <a:t>10:01</a:t>
            </a:r>
            <a:r>
              <a:rPr lang="es-ES" sz="1600" dirty="0" smtClean="0">
                <a:solidFill>
                  <a:srgbClr val="000000"/>
                </a:solidFill>
                <a:ea typeface="+mn-ea"/>
                <a:cs typeface="+mn-cs"/>
              </a:rPr>
              <a:t>.</a:t>
            </a:r>
          </a:p>
          <a:p>
            <a:pPr marL="237744" lvl="1" indent="0">
              <a:spcBef>
                <a:spcPts val="0"/>
              </a:spcBef>
              <a:spcAft>
                <a:spcPts val="200"/>
              </a:spcAft>
              <a:buClr>
                <a:srgbClr val="0099CC"/>
              </a:buClr>
              <a:buFontTx/>
              <a:buNone/>
              <a:defRPr/>
            </a:pPr>
            <a:endParaRPr lang="es-ES" sz="900" dirty="0" smtClean="0">
              <a:solidFill>
                <a:srgbClr val="000000"/>
              </a:solidFill>
              <a:ea typeface="+mn-ea"/>
              <a:cs typeface="+mn-cs"/>
            </a:endParaRPr>
          </a:p>
          <a:p>
            <a:pPr marL="228600" indent="-228600">
              <a:spcBef>
                <a:spcPts val="0"/>
              </a:spcBef>
              <a:spcAft>
                <a:spcPts val="0"/>
              </a:spcAft>
              <a:defRPr/>
            </a:pPr>
            <a:r>
              <a:rPr lang="es-ES" sz="2000" u="sng" dirty="0" smtClean="0">
                <a:solidFill>
                  <a:srgbClr val="000000"/>
                </a:solidFill>
              </a:rPr>
              <a:t>Modelo CA/Dinámico:</a:t>
            </a:r>
            <a:r>
              <a:rPr lang="es-ES" sz="2000" dirty="0" smtClean="0">
                <a:solidFill>
                  <a:srgbClr val="000000"/>
                </a:solidFill>
              </a:rPr>
              <a:t> Este tema se trata más adelante y durante la práctica de laboratorio Nº 5.</a:t>
            </a:r>
          </a:p>
          <a:p>
            <a:pPr marL="228600" indent="-228600">
              <a:spcBef>
                <a:spcPts val="0"/>
              </a:spcBef>
              <a:spcAft>
                <a:spcPts val="1200"/>
              </a:spcAft>
              <a:defRPr/>
            </a:pPr>
            <a:r>
              <a:rPr lang="es-ES" sz="2000" dirty="0" smtClean="0">
                <a:solidFill>
                  <a:srgbClr val="000000"/>
                </a:solidFill>
              </a:rPr>
              <a:t>	</a:t>
            </a:r>
            <a:endParaRPr lang="es-ES" sz="2000" dirty="0">
              <a:solidFill>
                <a:srgbClr val="000000"/>
              </a:solidFill>
            </a:endParaRPr>
          </a:p>
        </p:txBody>
      </p:sp>
      <p:pic>
        <p:nvPicPr>
          <p:cNvPr id="27652" name="Picture 2"/>
          <p:cNvPicPr>
            <a:picLocks noChangeAspect="1" noChangeArrowheads="1"/>
          </p:cNvPicPr>
          <p:nvPr/>
        </p:nvPicPr>
        <p:blipFill>
          <a:blip r:embed="rId4" cstate="print"/>
          <a:srcRect/>
          <a:stretch>
            <a:fillRect/>
          </a:stretch>
        </p:blipFill>
        <p:spPr bwMode="auto">
          <a:xfrm>
            <a:off x="0" y="838200"/>
            <a:ext cx="3467100" cy="1803400"/>
          </a:xfrm>
          <a:prstGeom prst="rect">
            <a:avLst/>
          </a:prstGeom>
          <a:noFill/>
          <a:ln w="9525">
            <a:noFill/>
            <a:miter lim="800000"/>
            <a:headEnd/>
            <a:tailEnd/>
          </a:ln>
        </p:spPr>
      </p:pic>
      <p:sp>
        <p:nvSpPr>
          <p:cNvPr id="27653" name="TextBox 6"/>
          <p:cNvSpPr txBox="1">
            <a:spLocks noChangeArrowheads="1"/>
          </p:cNvSpPr>
          <p:nvPr/>
        </p:nvSpPr>
        <p:spPr bwMode="auto">
          <a:xfrm>
            <a:off x="4800600" y="2514600"/>
            <a:ext cx="4129657" cy="338554"/>
          </a:xfrm>
          <a:prstGeom prst="rect">
            <a:avLst/>
          </a:prstGeom>
          <a:noFill/>
          <a:ln w="9525">
            <a:noFill/>
            <a:miter lim="800000"/>
            <a:headEnd/>
            <a:tailEnd/>
          </a:ln>
        </p:spPr>
        <p:txBody>
          <a:bodyPr wrap="none">
            <a:spAutoFit/>
          </a:bodyPr>
          <a:lstStyle/>
          <a:p>
            <a:r>
              <a:rPr lang="es-ES" sz="1600" b="1" dirty="0" smtClean="0"/>
              <a:t>Modelo de </a:t>
            </a:r>
            <a:r>
              <a:rPr lang="es-ES" sz="1600" b="1" dirty="0" smtClean="0"/>
              <a:t>punta de prueba pasiva </a:t>
            </a:r>
            <a:r>
              <a:rPr lang="es-ES" sz="1600" b="1" dirty="0" smtClean="0"/>
              <a:t>10:01</a:t>
            </a:r>
            <a:endParaRPr lang="es-E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Comprensión de la pantalla del osciloscopio</a:t>
            </a:r>
          </a:p>
        </p:txBody>
      </p:sp>
      <p:sp>
        <p:nvSpPr>
          <p:cNvPr id="29698" name="Rectangle 3"/>
          <p:cNvSpPr>
            <a:spLocks noGrp="1" noChangeArrowheads="1"/>
          </p:cNvSpPr>
          <p:nvPr>
            <p:ph type="body" idx="1"/>
          </p:nvPr>
        </p:nvSpPr>
        <p:spPr>
          <a:xfrm>
            <a:off x="533400" y="4648200"/>
            <a:ext cx="9328150" cy="1524000"/>
          </a:xfrm>
        </p:spPr>
        <p:txBody>
          <a:bodyPr/>
          <a:lstStyle/>
          <a:p>
            <a:pPr marL="271463" indent="-271463">
              <a:spcAft>
                <a:spcPts val="1200"/>
              </a:spcAft>
              <a:buClr>
                <a:srgbClr val="0099CC"/>
              </a:buClr>
              <a:buFont typeface="Wingdings" pitchFamily="2" charset="2"/>
              <a:buChar char="§"/>
            </a:pPr>
            <a:r>
              <a:rPr lang="es-AR" sz="1900" dirty="0" smtClean="0">
                <a:solidFill>
                  <a:srgbClr val="000000"/>
                </a:solidFill>
              </a:rPr>
              <a:t>Área de presentación de la forma de onda que se muestra con líneas de retícula    (o divisiones).</a:t>
            </a:r>
          </a:p>
          <a:p>
            <a:pPr marL="271463" indent="-271463">
              <a:spcAft>
                <a:spcPts val="1200"/>
              </a:spcAft>
              <a:buClr>
                <a:srgbClr val="0099CC"/>
              </a:buClr>
              <a:buFont typeface="Wingdings" pitchFamily="2" charset="2"/>
              <a:buChar char="§"/>
            </a:pPr>
            <a:r>
              <a:rPr lang="es-AR" sz="1900" dirty="0" smtClean="0">
                <a:solidFill>
                  <a:srgbClr val="000000"/>
                </a:solidFill>
              </a:rPr>
              <a:t>Espaciado vertical de las líneas de retícula en relación con el ajuste </a:t>
            </a:r>
            <a:r>
              <a:rPr lang="es-AR" sz="1900" dirty="0" smtClean="0">
                <a:solidFill>
                  <a:srgbClr val="000000"/>
                </a:solidFill>
              </a:rPr>
              <a:t>volts/división</a:t>
            </a:r>
            <a:r>
              <a:rPr lang="es-AR" sz="1900" dirty="0" smtClean="0">
                <a:solidFill>
                  <a:srgbClr val="000000"/>
                </a:solidFill>
              </a:rPr>
              <a:t>.</a:t>
            </a:r>
          </a:p>
          <a:p>
            <a:pPr marL="271463" indent="-271463">
              <a:spcAft>
                <a:spcPts val="1200"/>
              </a:spcAft>
              <a:buClr>
                <a:srgbClr val="0099CC"/>
              </a:buClr>
              <a:buFont typeface="Wingdings" pitchFamily="2" charset="2"/>
              <a:buChar char="§"/>
            </a:pPr>
            <a:r>
              <a:rPr lang="es-AR" sz="1900" dirty="0" smtClean="0">
                <a:solidFill>
                  <a:srgbClr val="000000"/>
                </a:solidFill>
              </a:rPr>
              <a:t>Espaciado horizontal de las líneas de retícula en relación con el ajuste </a:t>
            </a:r>
            <a:r>
              <a:rPr lang="es-AR" sz="1900" dirty="0" err="1" smtClean="0">
                <a:solidFill>
                  <a:srgbClr val="000000"/>
                </a:solidFill>
              </a:rPr>
              <a:t>seg</a:t>
            </a:r>
            <a:r>
              <a:rPr lang="es-AR" sz="1900" dirty="0" smtClean="0">
                <a:solidFill>
                  <a:srgbClr val="000000"/>
                </a:solidFill>
              </a:rPr>
              <a:t>/división.</a:t>
            </a:r>
          </a:p>
        </p:txBody>
      </p:sp>
      <p:grpSp>
        <p:nvGrpSpPr>
          <p:cNvPr id="29699" name="Grupo 1"/>
          <p:cNvGrpSpPr>
            <a:grpSpLocks/>
          </p:cNvGrpSpPr>
          <p:nvPr/>
        </p:nvGrpSpPr>
        <p:grpSpPr bwMode="auto">
          <a:xfrm>
            <a:off x="1666875" y="762000"/>
            <a:ext cx="6327775" cy="3978275"/>
            <a:chOff x="1667639" y="762000"/>
            <a:chExt cx="6327673" cy="3978335"/>
          </a:xfrm>
        </p:grpSpPr>
        <p:pic>
          <p:nvPicPr>
            <p:cNvPr id="29700" name="Picture 23" descr="Scope Screen1.png"/>
            <p:cNvPicPr>
              <a:picLocks noChangeAspect="1"/>
            </p:cNvPicPr>
            <p:nvPr/>
          </p:nvPicPr>
          <p:blipFill>
            <a:blip r:embed="rId3" cstate="print"/>
            <a:srcRect/>
            <a:stretch>
              <a:fillRect/>
            </a:stretch>
          </p:blipFill>
          <p:spPr bwMode="auto">
            <a:xfrm>
              <a:off x="2063750" y="838200"/>
              <a:ext cx="5931562" cy="3511550"/>
            </a:xfrm>
            <a:prstGeom prst="rect">
              <a:avLst/>
            </a:prstGeom>
            <a:noFill/>
            <a:ln w="9525">
              <a:noFill/>
              <a:miter lim="800000"/>
              <a:headEnd/>
              <a:tailEnd/>
            </a:ln>
          </p:spPr>
        </p:pic>
        <p:sp>
          <p:nvSpPr>
            <p:cNvPr id="29701" name="TextBox 7"/>
            <p:cNvSpPr txBox="1">
              <a:spLocks noChangeArrowheads="1"/>
            </p:cNvSpPr>
            <p:nvPr/>
          </p:nvSpPr>
          <p:spPr bwMode="auto">
            <a:xfrm rot="-5400000">
              <a:off x="1350922" y="2480501"/>
              <a:ext cx="1030303" cy="396869"/>
            </a:xfrm>
            <a:prstGeom prst="rect">
              <a:avLst/>
            </a:prstGeom>
            <a:noFill/>
            <a:ln w="9525">
              <a:noFill/>
              <a:miter lim="800000"/>
              <a:headEnd/>
              <a:tailEnd/>
            </a:ln>
          </p:spPr>
          <p:txBody>
            <a:bodyPr wrap="none">
              <a:spAutoFit/>
            </a:bodyPr>
            <a:lstStyle/>
            <a:p>
              <a:r>
                <a:rPr lang="es-AR" sz="2000" b="1"/>
                <a:t>Voltios</a:t>
              </a:r>
            </a:p>
          </p:txBody>
        </p:sp>
        <p:sp>
          <p:nvSpPr>
            <p:cNvPr id="29702" name="TextBox 8"/>
            <p:cNvSpPr txBox="1">
              <a:spLocks noChangeArrowheads="1"/>
            </p:cNvSpPr>
            <p:nvPr/>
          </p:nvSpPr>
          <p:spPr bwMode="auto">
            <a:xfrm>
              <a:off x="4644154" y="4343454"/>
              <a:ext cx="1087419" cy="396881"/>
            </a:xfrm>
            <a:prstGeom prst="rect">
              <a:avLst/>
            </a:prstGeom>
            <a:noFill/>
            <a:ln w="9525">
              <a:noFill/>
              <a:miter lim="800000"/>
              <a:headEnd/>
              <a:tailEnd/>
            </a:ln>
          </p:spPr>
          <p:txBody>
            <a:bodyPr wrap="none">
              <a:spAutoFit/>
            </a:bodyPr>
            <a:lstStyle/>
            <a:p>
              <a:r>
                <a:rPr lang="es-AR" sz="2000" b="1"/>
                <a:t>Tiempo</a:t>
              </a:r>
            </a:p>
          </p:txBody>
        </p:sp>
        <p:cxnSp>
          <p:nvCxnSpPr>
            <p:cNvPr id="29703" name="Straight Arrow Connector 10"/>
            <p:cNvCxnSpPr>
              <a:cxnSpLocks noChangeShapeType="1"/>
            </p:cNvCxnSpPr>
            <p:nvPr/>
          </p:nvCxnSpPr>
          <p:spPr bwMode="auto">
            <a:xfrm rot="5400000" flipH="1" flipV="1">
              <a:off x="1331714" y="1600928"/>
              <a:ext cx="1066800" cy="1720"/>
            </a:xfrm>
            <a:prstGeom prst="straightConnector1">
              <a:avLst/>
            </a:prstGeom>
            <a:noFill/>
            <a:ln w="25400" algn="ctr">
              <a:solidFill>
                <a:schemeClr val="tx1"/>
              </a:solidFill>
              <a:round/>
              <a:headEnd/>
              <a:tailEnd type="arrow" w="med" len="med"/>
            </a:ln>
          </p:spPr>
        </p:cxnSp>
        <p:cxnSp>
          <p:nvCxnSpPr>
            <p:cNvPr id="29704" name="Straight Arrow Connector 11"/>
            <p:cNvCxnSpPr>
              <a:cxnSpLocks noChangeShapeType="1"/>
            </p:cNvCxnSpPr>
            <p:nvPr/>
          </p:nvCxnSpPr>
          <p:spPr bwMode="auto">
            <a:xfrm rot="16200000" flipH="1">
              <a:off x="1295335" y="3771041"/>
              <a:ext cx="1143000" cy="1719"/>
            </a:xfrm>
            <a:prstGeom prst="straightConnector1">
              <a:avLst/>
            </a:prstGeom>
            <a:noFill/>
            <a:ln w="25400" algn="ctr">
              <a:solidFill>
                <a:schemeClr val="tx1"/>
              </a:solidFill>
              <a:round/>
              <a:headEnd/>
              <a:tailEnd type="arrow" w="med" len="med"/>
            </a:ln>
          </p:spPr>
        </p:cxnSp>
        <p:cxnSp>
          <p:nvCxnSpPr>
            <p:cNvPr id="29705" name="Straight Arrow Connector 13"/>
            <p:cNvCxnSpPr>
              <a:cxnSpLocks noChangeShapeType="1"/>
            </p:cNvCxnSpPr>
            <p:nvPr/>
          </p:nvCxnSpPr>
          <p:spPr bwMode="auto">
            <a:xfrm rot="10800000">
              <a:off x="2251208" y="4572000"/>
              <a:ext cx="2227130" cy="1588"/>
            </a:xfrm>
            <a:prstGeom prst="straightConnector1">
              <a:avLst/>
            </a:prstGeom>
            <a:noFill/>
            <a:ln w="25400" algn="ctr">
              <a:solidFill>
                <a:schemeClr val="tx1"/>
              </a:solidFill>
              <a:round/>
              <a:headEnd/>
              <a:tailEnd type="arrow" w="med" len="med"/>
            </a:ln>
          </p:spPr>
        </p:cxnSp>
        <p:cxnSp>
          <p:nvCxnSpPr>
            <p:cNvPr id="29706" name="Straight Arrow Connector 15"/>
            <p:cNvCxnSpPr>
              <a:cxnSpLocks noChangeShapeType="1"/>
            </p:cNvCxnSpPr>
            <p:nvPr/>
          </p:nvCxnSpPr>
          <p:spPr bwMode="auto">
            <a:xfrm>
              <a:off x="5716588" y="4572000"/>
              <a:ext cx="2230570" cy="1588"/>
            </a:xfrm>
            <a:prstGeom prst="straightConnector1">
              <a:avLst/>
            </a:prstGeom>
            <a:noFill/>
            <a:ln w="25400" algn="ctr">
              <a:solidFill>
                <a:schemeClr val="tx1"/>
              </a:solidFill>
              <a:round/>
              <a:headEnd/>
              <a:tailEnd type="arrow" w="med" len="med"/>
            </a:ln>
          </p:spPr>
        </p:cxnSp>
        <p:sp>
          <p:nvSpPr>
            <p:cNvPr id="29707" name="Oval 19"/>
            <p:cNvSpPr>
              <a:spLocks noChangeArrowheads="1"/>
            </p:cNvSpPr>
            <p:nvPr/>
          </p:nvSpPr>
          <p:spPr bwMode="auto">
            <a:xfrm>
              <a:off x="6428581" y="762000"/>
              <a:ext cx="742950" cy="381000"/>
            </a:xfrm>
            <a:prstGeom prst="ellipse">
              <a:avLst/>
            </a:prstGeom>
            <a:noFill/>
            <a:ln w="25400" algn="ctr">
              <a:solidFill>
                <a:srgbClr val="FF3300"/>
              </a:solidFill>
              <a:round/>
              <a:headEnd/>
              <a:tailEnd/>
            </a:ln>
          </p:spPr>
          <p:txBody>
            <a:bodyPr lIns="0" tIns="0" rIns="0" bIns="0"/>
            <a:lstStyle/>
            <a:p>
              <a:endParaRPr lang="es-AR"/>
            </a:p>
          </p:txBody>
        </p:sp>
        <p:sp>
          <p:nvSpPr>
            <p:cNvPr id="29708" name="Oval 20"/>
            <p:cNvSpPr>
              <a:spLocks noChangeArrowheads="1"/>
            </p:cNvSpPr>
            <p:nvPr/>
          </p:nvSpPr>
          <p:spPr bwMode="auto">
            <a:xfrm>
              <a:off x="2151460" y="762000"/>
              <a:ext cx="742950" cy="381000"/>
            </a:xfrm>
            <a:prstGeom prst="ellipse">
              <a:avLst/>
            </a:prstGeom>
            <a:noFill/>
            <a:ln w="25400" algn="ctr">
              <a:solidFill>
                <a:srgbClr val="FF3300"/>
              </a:solidFill>
              <a:round/>
              <a:headEnd/>
              <a:tailEnd/>
            </a:ln>
          </p:spPr>
          <p:txBody>
            <a:bodyPr lIns="0" tIns="0" rIns="0" bIns="0"/>
            <a:lstStyle/>
            <a:p>
              <a:endParaRPr lang="es-AR"/>
            </a:p>
          </p:txBody>
        </p:sp>
        <p:sp>
          <p:nvSpPr>
            <p:cNvPr id="29709" name="TextBox 21"/>
            <p:cNvSpPr txBox="1">
              <a:spLocks noChangeArrowheads="1"/>
            </p:cNvSpPr>
            <p:nvPr/>
          </p:nvSpPr>
          <p:spPr bwMode="auto">
            <a:xfrm>
              <a:off x="2250242" y="1143006"/>
              <a:ext cx="1808133" cy="336555"/>
            </a:xfrm>
            <a:prstGeom prst="rect">
              <a:avLst/>
            </a:prstGeom>
            <a:noFill/>
            <a:ln w="9525">
              <a:noFill/>
              <a:miter lim="800000"/>
              <a:headEnd/>
              <a:tailEnd/>
            </a:ln>
          </p:spPr>
          <p:txBody>
            <a:bodyPr wrap="none">
              <a:spAutoFit/>
            </a:bodyPr>
            <a:lstStyle/>
            <a:p>
              <a:r>
                <a:rPr lang="es-AR" sz="1600" b="1">
                  <a:solidFill>
                    <a:srgbClr val="FFFF00"/>
                  </a:solidFill>
                </a:rPr>
                <a:t>Vertical = 1 V/div</a:t>
              </a:r>
            </a:p>
          </p:txBody>
        </p:sp>
        <p:sp>
          <p:nvSpPr>
            <p:cNvPr id="29710" name="TextBox 22"/>
            <p:cNvSpPr txBox="1">
              <a:spLocks noChangeArrowheads="1"/>
            </p:cNvSpPr>
            <p:nvPr/>
          </p:nvSpPr>
          <p:spPr bwMode="auto">
            <a:xfrm>
              <a:off x="5634738" y="1143006"/>
              <a:ext cx="2162140" cy="336555"/>
            </a:xfrm>
            <a:prstGeom prst="rect">
              <a:avLst/>
            </a:prstGeom>
            <a:noFill/>
            <a:ln w="9525">
              <a:noFill/>
              <a:miter lim="800000"/>
              <a:headEnd/>
              <a:tailEnd/>
            </a:ln>
          </p:spPr>
          <p:txBody>
            <a:bodyPr wrap="none">
              <a:spAutoFit/>
            </a:bodyPr>
            <a:lstStyle/>
            <a:p>
              <a:r>
                <a:rPr lang="es-AR" sz="1600" b="1">
                  <a:solidFill>
                    <a:srgbClr val="FFFF00"/>
                  </a:solidFill>
                </a:rPr>
                <a:t>Horizontal = 1 µs/div</a:t>
              </a:r>
            </a:p>
          </p:txBody>
        </p:sp>
        <p:cxnSp>
          <p:nvCxnSpPr>
            <p:cNvPr id="29711" name="Straight Arrow Connector 14"/>
            <p:cNvCxnSpPr>
              <a:cxnSpLocks noChangeShapeType="1"/>
            </p:cNvCxnSpPr>
            <p:nvPr/>
          </p:nvCxnSpPr>
          <p:spPr bwMode="auto">
            <a:xfrm rot="10800000" flipV="1">
              <a:off x="6800057" y="1609725"/>
              <a:ext cx="299244" cy="1588"/>
            </a:xfrm>
            <a:prstGeom prst="straightConnector1">
              <a:avLst/>
            </a:prstGeom>
            <a:noFill/>
            <a:ln w="25400" algn="ctr">
              <a:solidFill>
                <a:srgbClr val="FFFF00"/>
              </a:solidFill>
              <a:round/>
              <a:headEnd/>
              <a:tailEnd type="arrow" w="med" len="med"/>
            </a:ln>
          </p:spPr>
        </p:cxnSp>
        <p:cxnSp>
          <p:nvCxnSpPr>
            <p:cNvPr id="29712" name="Straight Arrow Connector 16"/>
            <p:cNvCxnSpPr>
              <a:cxnSpLocks noChangeShapeType="1"/>
            </p:cNvCxnSpPr>
            <p:nvPr/>
          </p:nvCxnSpPr>
          <p:spPr bwMode="auto">
            <a:xfrm>
              <a:off x="5922963" y="1609725"/>
              <a:ext cx="319881" cy="1588"/>
            </a:xfrm>
            <a:prstGeom prst="straightConnector1">
              <a:avLst/>
            </a:prstGeom>
            <a:noFill/>
            <a:ln w="25400" algn="ctr">
              <a:solidFill>
                <a:srgbClr val="FFFF00"/>
              </a:solidFill>
              <a:round/>
              <a:headEnd/>
              <a:tailEnd type="arrow" w="med" len="med"/>
            </a:ln>
          </p:spPr>
        </p:cxnSp>
        <p:sp>
          <p:nvSpPr>
            <p:cNvPr id="29713" name="TextBox 17"/>
            <p:cNvSpPr txBox="1">
              <a:spLocks noChangeArrowheads="1"/>
            </p:cNvSpPr>
            <p:nvPr/>
          </p:nvSpPr>
          <p:spPr bwMode="auto">
            <a:xfrm>
              <a:off x="6233215" y="1466861"/>
              <a:ext cx="517517" cy="260354"/>
            </a:xfrm>
            <a:prstGeom prst="rect">
              <a:avLst/>
            </a:prstGeom>
            <a:noFill/>
            <a:ln w="9525">
              <a:noFill/>
              <a:miter lim="800000"/>
              <a:headEnd/>
              <a:tailEnd/>
            </a:ln>
          </p:spPr>
          <p:txBody>
            <a:bodyPr wrap="none">
              <a:spAutoFit/>
            </a:bodyPr>
            <a:lstStyle/>
            <a:p>
              <a:r>
                <a:rPr lang="es-AR" sz="1100" b="1">
                  <a:solidFill>
                    <a:srgbClr val="FFFF00"/>
                  </a:solidFill>
                </a:rPr>
                <a:t>1 Div</a:t>
              </a:r>
            </a:p>
          </p:txBody>
        </p:sp>
        <p:cxnSp>
          <p:nvCxnSpPr>
            <p:cNvPr id="29714" name="Straight Arrow Connector 29"/>
            <p:cNvCxnSpPr>
              <a:cxnSpLocks noChangeShapeType="1"/>
            </p:cNvCxnSpPr>
            <p:nvPr/>
          </p:nvCxnSpPr>
          <p:spPr bwMode="auto">
            <a:xfrm rot="5400000" flipH="1" flipV="1">
              <a:off x="4177706" y="2042254"/>
              <a:ext cx="276225" cy="1719"/>
            </a:xfrm>
            <a:prstGeom prst="straightConnector1">
              <a:avLst/>
            </a:prstGeom>
            <a:noFill/>
            <a:ln w="25400" algn="ctr">
              <a:solidFill>
                <a:srgbClr val="FFFF00"/>
              </a:solidFill>
              <a:round/>
              <a:headEnd/>
              <a:tailEnd type="arrow" w="med" len="med"/>
            </a:ln>
          </p:spPr>
        </p:cxnSp>
        <p:cxnSp>
          <p:nvCxnSpPr>
            <p:cNvPr id="29715" name="Straight Arrow Connector 32"/>
            <p:cNvCxnSpPr>
              <a:cxnSpLocks noChangeShapeType="1"/>
            </p:cNvCxnSpPr>
            <p:nvPr/>
          </p:nvCxnSpPr>
          <p:spPr bwMode="auto">
            <a:xfrm rot="16200000" flipH="1">
              <a:off x="4163418" y="1332641"/>
              <a:ext cx="304800" cy="1719"/>
            </a:xfrm>
            <a:prstGeom prst="straightConnector1">
              <a:avLst/>
            </a:prstGeom>
            <a:noFill/>
            <a:ln w="25400" algn="ctr">
              <a:solidFill>
                <a:srgbClr val="FFFF00"/>
              </a:solidFill>
              <a:round/>
              <a:headEnd/>
              <a:tailEnd type="arrow" w="med" len="med"/>
            </a:ln>
          </p:spPr>
        </p:cxnSp>
        <p:sp>
          <p:nvSpPr>
            <p:cNvPr id="29716" name="TextBox 35"/>
            <p:cNvSpPr txBox="1">
              <a:spLocks noChangeArrowheads="1"/>
            </p:cNvSpPr>
            <p:nvPr/>
          </p:nvSpPr>
          <p:spPr bwMode="auto">
            <a:xfrm rot="-5400000">
              <a:off x="4058367" y="1566879"/>
              <a:ext cx="517533" cy="260346"/>
            </a:xfrm>
            <a:prstGeom prst="rect">
              <a:avLst/>
            </a:prstGeom>
            <a:noFill/>
            <a:ln w="9525">
              <a:noFill/>
              <a:miter lim="800000"/>
              <a:headEnd/>
              <a:tailEnd/>
            </a:ln>
          </p:spPr>
          <p:txBody>
            <a:bodyPr wrap="none">
              <a:spAutoFit/>
            </a:bodyPr>
            <a:lstStyle/>
            <a:p>
              <a:r>
                <a:rPr lang="es-AR" sz="1100" b="1">
                  <a:solidFill>
                    <a:srgbClr val="FFFF00"/>
                  </a:solidFill>
                </a:rPr>
                <a:t>1 Div</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3" descr="Scope Screen1.png"/>
          <p:cNvPicPr>
            <a:picLocks noChangeAspect="1"/>
          </p:cNvPicPr>
          <p:nvPr/>
        </p:nvPicPr>
        <p:blipFill>
          <a:blip r:embed="rId3" cstate="print"/>
          <a:srcRect/>
          <a:stretch>
            <a:fillRect/>
          </a:stretch>
        </p:blipFill>
        <p:spPr bwMode="auto">
          <a:xfrm>
            <a:off x="2063750" y="1441450"/>
            <a:ext cx="5930900" cy="3511550"/>
          </a:xfrm>
          <a:prstGeom prst="rect">
            <a:avLst/>
          </a:prstGeom>
          <a:noFill/>
          <a:ln w="9525">
            <a:noFill/>
            <a:miter lim="800000"/>
            <a:headEnd/>
            <a:tailEnd/>
          </a:ln>
        </p:spPr>
      </p:pic>
      <p:sp>
        <p:nvSpPr>
          <p:cNvPr id="162818" name="Rectangle 2"/>
          <p:cNvSpPr>
            <a:spLocks noGrp="1" noChangeArrowheads="1"/>
          </p:cNvSpPr>
          <p:nvPr>
            <p:ph type="title"/>
          </p:nvPr>
        </p:nvSpPr>
        <p:spPr>
          <a:xfrm>
            <a:off x="246063" y="227013"/>
            <a:ext cx="9659937" cy="992187"/>
          </a:xfrm>
        </p:spPr>
        <p:txBody>
          <a:bodyPr/>
          <a:lstStyle/>
          <a:p>
            <a:pPr>
              <a:spcBef>
                <a:spcPts val="0"/>
              </a:spcBef>
              <a:spcAft>
                <a:spcPts val="384"/>
              </a:spcAft>
              <a:defRPr/>
            </a:pPr>
            <a:r>
              <a:rPr lang="en-US" sz="3200">
                <a:solidFill>
                  <a:srgbClr val="0099CC"/>
                </a:solidFill>
                <a:effectLst>
                  <a:outerShdw blurRad="38100" dist="38100" dir="2700000" algn="tl">
                    <a:srgbClr val="C0C0C0"/>
                  </a:outerShdw>
                </a:effectLst>
              </a:rPr>
              <a:t>Cómo realizar mediciones por estimación visual</a:t>
            </a:r>
          </a:p>
        </p:txBody>
      </p:sp>
      <p:sp>
        <p:nvSpPr>
          <p:cNvPr id="31747" name="Rectangle 3"/>
          <p:cNvSpPr>
            <a:spLocks noGrp="1" noChangeArrowheads="1"/>
          </p:cNvSpPr>
          <p:nvPr>
            <p:ph type="body" idx="1"/>
          </p:nvPr>
        </p:nvSpPr>
        <p:spPr>
          <a:xfrm>
            <a:off x="825500" y="5105400"/>
            <a:ext cx="8337550" cy="1524000"/>
          </a:xfrm>
        </p:spPr>
        <p:txBody>
          <a:bodyPr/>
          <a:lstStyle/>
          <a:p>
            <a:pPr marL="271463" indent="-271463">
              <a:spcAft>
                <a:spcPts val="500"/>
              </a:spcAft>
              <a:buClr>
                <a:srgbClr val="0099CC"/>
              </a:buClr>
              <a:buFont typeface="Wingdings" pitchFamily="2" charset="2"/>
              <a:buChar char="§"/>
            </a:pPr>
            <a:r>
              <a:rPr lang="es-AR" sz="2000" smtClean="0">
                <a:solidFill>
                  <a:srgbClr val="000000"/>
                </a:solidFill>
              </a:rPr>
              <a:t>Período (T) = 4 divisiones x 1 µs/div = 4 µs, Frec = 1/T = 250 kHz.</a:t>
            </a:r>
          </a:p>
          <a:p>
            <a:pPr marL="271463" indent="-271463">
              <a:spcAft>
                <a:spcPts val="500"/>
              </a:spcAft>
              <a:buClr>
                <a:srgbClr val="0099CC"/>
              </a:buClr>
              <a:buFont typeface="Wingdings" pitchFamily="2" charset="2"/>
              <a:buChar char="§"/>
            </a:pPr>
            <a:r>
              <a:rPr lang="es-AR" sz="2000" smtClean="0">
                <a:solidFill>
                  <a:srgbClr val="000000"/>
                </a:solidFill>
              </a:rPr>
              <a:t>V p-p = 6 divisiones x 1 V/div = 6 V p-p</a:t>
            </a:r>
          </a:p>
          <a:p>
            <a:pPr marL="271463" indent="-271463">
              <a:spcAft>
                <a:spcPts val="500"/>
              </a:spcAft>
              <a:buClr>
                <a:srgbClr val="0099CC"/>
              </a:buClr>
              <a:buFont typeface="Wingdings" pitchFamily="2" charset="2"/>
              <a:buChar char="§"/>
            </a:pPr>
            <a:r>
              <a:rPr lang="es-AR" sz="2000" smtClean="0">
                <a:solidFill>
                  <a:srgbClr val="000000"/>
                </a:solidFill>
              </a:rPr>
              <a:t>V máx = +4 divisiones x 1 V/div = +4 V, </a:t>
            </a:r>
            <a:r>
              <a:rPr lang="es-AR" sz="2000" smtClean="0">
                <a:solidFill>
                  <a:srgbClr val="FF0000"/>
                </a:solidFill>
              </a:rPr>
              <a:t>V mín = ?</a:t>
            </a:r>
          </a:p>
        </p:txBody>
      </p:sp>
      <p:sp>
        <p:nvSpPr>
          <p:cNvPr id="31748" name="TextBox 7"/>
          <p:cNvSpPr txBox="1">
            <a:spLocks noChangeArrowheads="1"/>
          </p:cNvSpPr>
          <p:nvPr/>
        </p:nvSpPr>
        <p:spPr bwMode="auto">
          <a:xfrm rot="-5400000">
            <a:off x="4161631" y="3110707"/>
            <a:ext cx="627063" cy="304800"/>
          </a:xfrm>
          <a:prstGeom prst="rect">
            <a:avLst/>
          </a:prstGeom>
          <a:noFill/>
          <a:ln w="9525">
            <a:noFill/>
            <a:miter lim="800000"/>
            <a:headEnd/>
            <a:tailEnd/>
          </a:ln>
        </p:spPr>
        <p:txBody>
          <a:bodyPr wrap="none">
            <a:spAutoFit/>
          </a:bodyPr>
          <a:lstStyle/>
          <a:p>
            <a:r>
              <a:rPr lang="es-AR" sz="1400" b="1">
                <a:solidFill>
                  <a:srgbClr val="FFFF00"/>
                </a:solidFill>
              </a:rPr>
              <a:t>V p-p</a:t>
            </a:r>
          </a:p>
        </p:txBody>
      </p:sp>
      <p:sp>
        <p:nvSpPr>
          <p:cNvPr id="31749" name="TextBox 8"/>
          <p:cNvSpPr txBox="1">
            <a:spLocks noChangeArrowheads="1"/>
          </p:cNvSpPr>
          <p:nvPr/>
        </p:nvSpPr>
        <p:spPr bwMode="auto">
          <a:xfrm>
            <a:off x="5253038" y="4500563"/>
            <a:ext cx="844550" cy="304800"/>
          </a:xfrm>
          <a:prstGeom prst="rect">
            <a:avLst/>
          </a:prstGeom>
          <a:noFill/>
          <a:ln w="9525">
            <a:noFill/>
            <a:miter lim="800000"/>
            <a:headEnd/>
            <a:tailEnd/>
          </a:ln>
        </p:spPr>
        <p:txBody>
          <a:bodyPr wrap="none">
            <a:spAutoFit/>
          </a:bodyPr>
          <a:lstStyle/>
          <a:p>
            <a:r>
              <a:rPr lang="es-AR" sz="1400" b="1">
                <a:solidFill>
                  <a:srgbClr val="FFFF00"/>
                </a:solidFill>
              </a:rPr>
              <a:t>Período</a:t>
            </a:r>
          </a:p>
        </p:txBody>
      </p:sp>
      <p:cxnSp>
        <p:nvCxnSpPr>
          <p:cNvPr id="31750" name="Straight Arrow Connector 11"/>
          <p:cNvCxnSpPr>
            <a:cxnSpLocks noChangeShapeType="1"/>
          </p:cNvCxnSpPr>
          <p:nvPr/>
        </p:nvCxnSpPr>
        <p:spPr bwMode="auto">
          <a:xfrm rot="16200000" flipH="1">
            <a:off x="4091782" y="4050506"/>
            <a:ext cx="838200" cy="1587"/>
          </a:xfrm>
          <a:prstGeom prst="straightConnector1">
            <a:avLst/>
          </a:prstGeom>
          <a:noFill/>
          <a:ln w="25400" algn="ctr">
            <a:solidFill>
              <a:srgbClr val="FFFF00"/>
            </a:solidFill>
            <a:round/>
            <a:headEnd/>
            <a:tailEnd type="arrow" w="med" len="med"/>
          </a:ln>
        </p:spPr>
      </p:cxnSp>
      <p:cxnSp>
        <p:nvCxnSpPr>
          <p:cNvPr id="31751" name="Straight Arrow Connector 15"/>
          <p:cNvCxnSpPr>
            <a:cxnSpLocks noChangeShapeType="1"/>
          </p:cNvCxnSpPr>
          <p:nvPr/>
        </p:nvCxnSpPr>
        <p:spPr bwMode="auto">
          <a:xfrm>
            <a:off x="6210300" y="4648200"/>
            <a:ext cx="660400" cy="1588"/>
          </a:xfrm>
          <a:prstGeom prst="straightConnector1">
            <a:avLst/>
          </a:prstGeom>
          <a:noFill/>
          <a:ln w="25400" algn="ctr">
            <a:solidFill>
              <a:srgbClr val="FFFF00"/>
            </a:solidFill>
            <a:round/>
            <a:headEnd/>
            <a:tailEnd type="arrow" w="med" len="med"/>
          </a:ln>
        </p:spPr>
      </p:cxnSp>
      <p:sp>
        <p:nvSpPr>
          <p:cNvPr id="31752" name="Oval 19"/>
          <p:cNvSpPr>
            <a:spLocks noChangeArrowheads="1"/>
          </p:cNvSpPr>
          <p:nvPr/>
        </p:nvSpPr>
        <p:spPr bwMode="auto">
          <a:xfrm>
            <a:off x="6427788" y="1343025"/>
            <a:ext cx="742950" cy="381000"/>
          </a:xfrm>
          <a:prstGeom prst="ellipse">
            <a:avLst/>
          </a:prstGeom>
          <a:noFill/>
          <a:ln w="25400" algn="ctr">
            <a:solidFill>
              <a:srgbClr val="FF3300"/>
            </a:solidFill>
            <a:round/>
            <a:headEnd/>
            <a:tailEnd/>
          </a:ln>
        </p:spPr>
        <p:txBody>
          <a:bodyPr lIns="0" tIns="0" rIns="0" bIns="0"/>
          <a:lstStyle/>
          <a:p>
            <a:endParaRPr lang="es-AR"/>
          </a:p>
        </p:txBody>
      </p:sp>
      <p:sp>
        <p:nvSpPr>
          <p:cNvPr id="31753" name="Oval 20"/>
          <p:cNvSpPr>
            <a:spLocks noChangeArrowheads="1"/>
          </p:cNvSpPr>
          <p:nvPr/>
        </p:nvSpPr>
        <p:spPr bwMode="auto">
          <a:xfrm>
            <a:off x="2151063" y="1357313"/>
            <a:ext cx="742950" cy="381000"/>
          </a:xfrm>
          <a:prstGeom prst="ellipse">
            <a:avLst/>
          </a:prstGeom>
          <a:noFill/>
          <a:ln w="25400" algn="ctr">
            <a:solidFill>
              <a:srgbClr val="FF3300"/>
            </a:solidFill>
            <a:round/>
            <a:headEnd/>
            <a:tailEnd/>
          </a:ln>
        </p:spPr>
        <p:txBody>
          <a:bodyPr lIns="0" tIns="0" rIns="0" bIns="0"/>
          <a:lstStyle/>
          <a:p>
            <a:endParaRPr lang="es-AR"/>
          </a:p>
        </p:txBody>
      </p:sp>
      <p:sp>
        <p:nvSpPr>
          <p:cNvPr id="31754" name="TextBox 21"/>
          <p:cNvSpPr txBox="1">
            <a:spLocks noChangeArrowheads="1"/>
          </p:cNvSpPr>
          <p:nvPr/>
        </p:nvSpPr>
        <p:spPr bwMode="auto">
          <a:xfrm>
            <a:off x="2249488" y="1719263"/>
            <a:ext cx="1598612" cy="304800"/>
          </a:xfrm>
          <a:prstGeom prst="rect">
            <a:avLst/>
          </a:prstGeom>
          <a:noFill/>
          <a:ln w="9525">
            <a:noFill/>
            <a:miter lim="800000"/>
            <a:headEnd/>
            <a:tailEnd/>
          </a:ln>
        </p:spPr>
        <p:txBody>
          <a:bodyPr wrap="none">
            <a:spAutoFit/>
          </a:bodyPr>
          <a:lstStyle/>
          <a:p>
            <a:r>
              <a:rPr lang="es-AR" sz="1400" b="1">
                <a:solidFill>
                  <a:srgbClr val="FFFF00"/>
                </a:solidFill>
              </a:rPr>
              <a:t>Vertical = 1 V/div</a:t>
            </a:r>
          </a:p>
        </p:txBody>
      </p:sp>
      <p:sp>
        <p:nvSpPr>
          <p:cNvPr id="31755" name="TextBox 22"/>
          <p:cNvSpPr txBox="1">
            <a:spLocks noChangeArrowheads="1"/>
          </p:cNvSpPr>
          <p:nvPr/>
        </p:nvSpPr>
        <p:spPr bwMode="auto">
          <a:xfrm>
            <a:off x="5634038" y="1719263"/>
            <a:ext cx="1906587" cy="304800"/>
          </a:xfrm>
          <a:prstGeom prst="rect">
            <a:avLst/>
          </a:prstGeom>
          <a:noFill/>
          <a:ln w="9525">
            <a:noFill/>
            <a:miter lim="800000"/>
            <a:headEnd/>
            <a:tailEnd/>
          </a:ln>
        </p:spPr>
        <p:txBody>
          <a:bodyPr wrap="none">
            <a:spAutoFit/>
          </a:bodyPr>
          <a:lstStyle/>
          <a:p>
            <a:r>
              <a:rPr lang="es-AR" sz="1400" b="1">
                <a:solidFill>
                  <a:srgbClr val="FFFF00"/>
                </a:solidFill>
              </a:rPr>
              <a:t>Horizontal = 1 µs/div</a:t>
            </a:r>
          </a:p>
        </p:txBody>
      </p:sp>
      <p:cxnSp>
        <p:nvCxnSpPr>
          <p:cNvPr id="31756" name="Straight Arrow Connector 16"/>
          <p:cNvCxnSpPr>
            <a:cxnSpLocks noChangeShapeType="1"/>
          </p:cNvCxnSpPr>
          <p:nvPr/>
        </p:nvCxnSpPr>
        <p:spPr bwMode="auto">
          <a:xfrm rot="5400000" flipH="1" flipV="1">
            <a:off x="4053682" y="2455069"/>
            <a:ext cx="914400" cy="1587"/>
          </a:xfrm>
          <a:prstGeom prst="straightConnector1">
            <a:avLst/>
          </a:prstGeom>
          <a:noFill/>
          <a:ln w="25400" algn="ctr">
            <a:solidFill>
              <a:srgbClr val="FFFF00"/>
            </a:solidFill>
            <a:round/>
            <a:headEnd/>
            <a:tailEnd type="arrow" w="med" len="med"/>
          </a:ln>
        </p:spPr>
      </p:cxnSp>
      <p:cxnSp>
        <p:nvCxnSpPr>
          <p:cNvPr id="31757" name="Straight Arrow Connector 29"/>
          <p:cNvCxnSpPr>
            <a:cxnSpLocks noChangeShapeType="1"/>
          </p:cNvCxnSpPr>
          <p:nvPr/>
        </p:nvCxnSpPr>
        <p:spPr bwMode="auto">
          <a:xfrm rot="10800000" flipV="1">
            <a:off x="4524375" y="4648200"/>
            <a:ext cx="676275" cy="1588"/>
          </a:xfrm>
          <a:prstGeom prst="straightConnector1">
            <a:avLst/>
          </a:prstGeom>
          <a:noFill/>
          <a:ln w="25400" algn="ctr">
            <a:solidFill>
              <a:srgbClr val="FFFF00"/>
            </a:solidFill>
            <a:round/>
            <a:headEnd/>
            <a:tailEnd type="arrow" w="med" len="med"/>
          </a:ln>
        </p:spPr>
      </p:cxnSp>
      <p:sp>
        <p:nvSpPr>
          <p:cNvPr id="31758" name="TextBox 31"/>
          <p:cNvSpPr txBox="1">
            <a:spLocks noChangeArrowheads="1"/>
          </p:cNvSpPr>
          <p:nvPr/>
        </p:nvSpPr>
        <p:spPr bwMode="auto">
          <a:xfrm rot="-5400000">
            <a:off x="3006725" y="2646363"/>
            <a:ext cx="708025" cy="304800"/>
          </a:xfrm>
          <a:prstGeom prst="rect">
            <a:avLst/>
          </a:prstGeom>
          <a:noFill/>
          <a:ln w="9525">
            <a:noFill/>
            <a:miter lim="800000"/>
            <a:headEnd/>
            <a:tailEnd/>
          </a:ln>
        </p:spPr>
        <p:txBody>
          <a:bodyPr wrap="none">
            <a:spAutoFit/>
          </a:bodyPr>
          <a:lstStyle/>
          <a:p>
            <a:r>
              <a:rPr lang="es-AR" sz="1400" b="1">
                <a:solidFill>
                  <a:srgbClr val="FFFF00"/>
                </a:solidFill>
              </a:rPr>
              <a:t>V máx</a:t>
            </a:r>
          </a:p>
        </p:txBody>
      </p:sp>
      <p:cxnSp>
        <p:nvCxnSpPr>
          <p:cNvPr id="31759" name="Straight Arrow Connector 32"/>
          <p:cNvCxnSpPr>
            <a:cxnSpLocks noChangeShapeType="1"/>
          </p:cNvCxnSpPr>
          <p:nvPr/>
        </p:nvCxnSpPr>
        <p:spPr bwMode="auto">
          <a:xfrm rot="5400000" flipH="1" flipV="1">
            <a:off x="3184526" y="2246312"/>
            <a:ext cx="381000" cy="3175"/>
          </a:xfrm>
          <a:prstGeom prst="straightConnector1">
            <a:avLst/>
          </a:prstGeom>
          <a:noFill/>
          <a:ln w="25400" algn="ctr">
            <a:solidFill>
              <a:srgbClr val="FFFF00"/>
            </a:solidFill>
            <a:round/>
            <a:headEnd/>
            <a:tailEnd type="arrow" w="med" len="med"/>
          </a:ln>
        </p:spPr>
      </p:cxnSp>
      <p:cxnSp>
        <p:nvCxnSpPr>
          <p:cNvPr id="31760" name="Straight Arrow Connector 34"/>
          <p:cNvCxnSpPr>
            <a:cxnSpLocks noChangeShapeType="1"/>
          </p:cNvCxnSpPr>
          <p:nvPr/>
        </p:nvCxnSpPr>
        <p:spPr bwMode="auto">
          <a:xfrm rot="5400000" flipH="1" flipV="1">
            <a:off x="3145632" y="3434556"/>
            <a:ext cx="457200" cy="4763"/>
          </a:xfrm>
          <a:prstGeom prst="straightConnector1">
            <a:avLst/>
          </a:prstGeom>
          <a:noFill/>
          <a:ln w="25400" algn="ctr">
            <a:solidFill>
              <a:srgbClr val="FFFF00"/>
            </a:solidFill>
            <a:round/>
            <a:headEnd type="oval" w="med" len="med"/>
            <a:tailEnd/>
          </a:ln>
        </p:spPr>
      </p:cxnSp>
      <p:sp>
        <p:nvSpPr>
          <p:cNvPr id="31761" name="TextBox 38"/>
          <p:cNvSpPr txBox="1">
            <a:spLocks noChangeArrowheads="1"/>
          </p:cNvSpPr>
          <p:nvPr/>
        </p:nvSpPr>
        <p:spPr bwMode="auto">
          <a:xfrm>
            <a:off x="0" y="3319463"/>
            <a:ext cx="2063750" cy="517525"/>
          </a:xfrm>
          <a:prstGeom prst="rect">
            <a:avLst/>
          </a:prstGeom>
          <a:noFill/>
          <a:ln w="9525">
            <a:noFill/>
            <a:miter lim="800000"/>
            <a:headEnd/>
            <a:tailEnd/>
          </a:ln>
        </p:spPr>
        <p:txBody>
          <a:bodyPr>
            <a:spAutoFit/>
          </a:bodyPr>
          <a:lstStyle/>
          <a:p>
            <a:pPr algn="ctr"/>
            <a:r>
              <a:rPr lang="es-AR" sz="1400" b="1"/>
              <a:t>Indicador de nivel de tierra (0,0 V)</a:t>
            </a:r>
          </a:p>
        </p:txBody>
      </p:sp>
      <p:cxnSp>
        <p:nvCxnSpPr>
          <p:cNvPr id="31762" name="Straight Arrow Connector 43"/>
          <p:cNvCxnSpPr>
            <a:cxnSpLocks noChangeShapeType="1"/>
          </p:cNvCxnSpPr>
          <p:nvPr/>
        </p:nvCxnSpPr>
        <p:spPr bwMode="auto">
          <a:xfrm>
            <a:off x="1568450" y="3705225"/>
            <a:ext cx="412750" cy="1588"/>
          </a:xfrm>
          <a:prstGeom prst="straightConnector1">
            <a:avLst/>
          </a:prstGeom>
          <a:noFill/>
          <a:ln w="25400" algn="ctr">
            <a:solidFill>
              <a:schemeClr val="tx1"/>
            </a:solidFill>
            <a:round/>
            <a:headEnd/>
            <a:tailEnd type="arrow" w="med" len="med"/>
          </a:ln>
        </p:spPr>
      </p:cxnSp>
      <p:sp>
        <p:nvSpPr>
          <p:cNvPr id="31763" name="TextBox 24"/>
          <p:cNvSpPr txBox="1">
            <a:spLocks noChangeArrowheads="1"/>
          </p:cNvSpPr>
          <p:nvPr/>
        </p:nvSpPr>
        <p:spPr bwMode="auto">
          <a:xfrm>
            <a:off x="1727200" y="762000"/>
            <a:ext cx="4897438" cy="427038"/>
          </a:xfrm>
          <a:prstGeom prst="rect">
            <a:avLst/>
          </a:prstGeom>
          <a:noFill/>
          <a:ln w="9525">
            <a:noFill/>
            <a:miter lim="800000"/>
            <a:headEnd/>
            <a:tailEnd/>
          </a:ln>
        </p:spPr>
        <p:txBody>
          <a:bodyPr wrap="none">
            <a:spAutoFit/>
          </a:bodyPr>
          <a:lstStyle/>
          <a:p>
            <a:r>
              <a:rPr lang="es-AR" sz="2200" b="1" i="1"/>
              <a:t>La técnica de medición más común</a:t>
            </a:r>
          </a:p>
        </p:txBody>
      </p:sp>
      <p:sp>
        <p:nvSpPr>
          <p:cNvPr id="31764" name="Oval 25"/>
          <p:cNvSpPr>
            <a:spLocks noChangeArrowheads="1"/>
          </p:cNvSpPr>
          <p:nvPr/>
        </p:nvSpPr>
        <p:spPr bwMode="auto">
          <a:xfrm>
            <a:off x="1997075" y="3552825"/>
            <a:ext cx="330200" cy="304800"/>
          </a:xfrm>
          <a:prstGeom prst="ellipse">
            <a:avLst/>
          </a:prstGeom>
          <a:noFill/>
          <a:ln w="25400" algn="ctr">
            <a:solidFill>
              <a:srgbClr val="FF3300"/>
            </a:solidFill>
            <a:round/>
            <a:headEnd/>
            <a:tailEnd/>
          </a:ln>
        </p:spPr>
        <p:txBody>
          <a:bodyPr lIns="0" tIns="0" rIns="0" bIns="0"/>
          <a:lstStyle/>
          <a:p>
            <a:endParaRPr lang="es-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587PHOTO" val="/9j/4AAQSkZJRgABAQAAAQABAAD/2wBDAAMCAgMCAgMDAwMEAwMEBQgFBQQEBQoHBwYIDAoMDAsKCwsNDhIQDQ4RDgsLEBYQERMUFRUVDA8XGBYUGBIUFRT/2wBDAQMEBAUEBQkFBQkUDQsNFBQUFBQUFBQUFBQUFBQUFBQUFBQUFBQUFBQUFBQUFBQUFBQUFBQUFBQUFBQUFBQUFBT/wAARCASuA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AxjpRsqQDinhK6CCNUxVhEoSP24qdExQAwJSEYqxtqGQYOaAIyKRulB6ikPWgAoz0prU5RQAo/yKeBim1IgoEx23NKBinKKcF4oCwyk204jAoIxQIbjijbTiMU0nFABtpSM0Z7UU0A2kAxTtv+zQFqgBRmngZoVPapVXFAkNVMU8DFFNY1BViNuDTP4qc3TpTDmqQhf4qeoqMdalRc0wDGVPFMYVY24FMdMmgCAj0oPWnbCaUJzUAM2Zppjx0FWVjzS+UaB2Kvl804Jmp/LxTljz9aAREseeamCetTJFjrTtgAqC7EATn2p6jFSbDSbcYqyRQKdtpFHNSBaCuhAQRQGxUrpUJWgkUvxUbc9KdtppGKAIiuTTttO280u3BNAERGBmmHpUzLmmleaAsNUYFPXpSBeKcBg0CQ0g496TGBTyM0Fc9KBjAPoadtpQtKFoAZg0hWpdtG2gCAp9KQL7VNs9qNhqAItvtShak2ZpdnpQBGFOKXGBUhTpTSDVgMwRTlo2+2acFoAaRmomGCanK461GyZzQBDjmhelOZKbj3oAa55xSHg04jFNagBv0pN1Lto2kCgBB7U4cnmjbjiigB9KOTTFqQDFBIUUUUAFBOKKTbVgKRmg9qTbS0AI3SkI59aXgcUlQAYwaTHNKOtFACEZppHrT6QrQBGw4qNlP5VNt+lRleKaGiIjNJtAqTGaTbVDIiv51GRmpyvFR7cVAEW3ikxg8VKRTCOtOwFgDtUq9aTZgU4DFICaMZqYLio061IrVLAcVqJ1zxUof3prYPekBVZcVE1WmXrVdxVgMAqRRkU1V5qzFHkCgCILjpUinAqTyzntSbOelAmKnWngU1VwKkUcUDGleabjmpaQrQBERmmkc1IRk0m36UCsM24op9FAhPalVeaQDFPUUAKBmnAZFNyaFNBQ6msKkAzQyUAQ7aaUqbZ60/y80CsVNp3VLGtPMdKowadwsPAzSFKeopwXNIdiAp3pNmDU5XrTGoAFGBT9uaYD/k04HFACMgpyrSjmnAcelJlIQHFLnnFOK596YV5qRjqcVxTU4NSMeKsSIwMVItRnmlGRQDHt1qBhzT2amZyaCRuDTSOfapQM0jrxQVYix0op+O1GDQSN28UlPx7UUAMC80mOMU/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XpSFsGkY1GTmpsBKJB3pfMzVfdSb/AHp2AsZ4xUbdKaG96UHmmAqLVuEZxVdKnjyKTAs7BimOnOMU9WyKQnpUgRhRmndBQTim07gFBXmnAdKXbmqAiYU3+KpttN2UAMxmlK07YR1o/Q0ANC08JQBzUqqOO1AFdlwaKsMmai8vBoAcn+c0pIApVGRSE0CYgNOHSmZ5xUijNVYLiEUBfwqXZilWPJNJjGqtOC45qRY6Ux0gIGFRlaslKZsp2C5EBmlCVKsdPVMUgIwpFOUU8x4oCUFXHKuRSNH1qRBT6CSvsxSE4BzUzDrVd6TKQ3qRS/hTOtPHI60xjWFNA5qXbzShaCCMLQR+FSbcCmEcUAMopc80lAARmiiigBNtIRin44pD0oAaOtOpAMGn/wANADaCcU4DNB6CgBhOKPWmng0mcdDzSYDi1MoJpdtSWAFOAzQBzTgMU0An8VDdKWjGKogTdShqaetGec0FIdTT+dOpOvOKBkbc1GRmpyMU0pSsQRLTttKRmjApMBtNYVJgU2kBGRTdtS7aAnNAEYXFO25qUJS7c1YEOMU4DFSbcU0DtQA3bRj3pwWlC80AREHFIRUxWmEc4xQBHjmginlcUUAN28UpFO20mDQBGRmmnintxTG4pskQ89qY1KT6U0mkA3bSHmlJ4pKB7hQV9+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IqvIKnaom5qRkQH5U9VoI5p1ACgZpQtA6UtAAVqNlxUu2mEYoAgPSm1I/wB2mkZoAZ1NOUUAZp6rmgBQMUhXnpT9tO289KAIttJjB96l2ikK0AM+9QRxTwMUhGKAIGFMIqcrk1Gy0AR0D3p2zPtRtxU2AUHFOHFNAzTulCLHA5peoqMHin54zVAIRim/rTjxmmnqKCAXpS0m6k3ECgBeKSkz60BqADGRRt+tGfWnY49qAGEU0jNTdabSsBGBingUhFOHWmkAu2loHvTh0p2AYVNN2/WpSM00jmkA0DjmlAx04paKAGkZphFSN0pp+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9OU5pw61dhXFXrS0YxS4z3oEMOaAv4U8LSleaAGbaUDFOxxik6UAOUU/qaaDxTjjFNCY1qa1KxphNDBEbVHUrDNRn3qGWN3U8dqZtqReaQCdqcO1KABxS4NADQTiginYNB5FAFdhwaaRipiuT7VGV5oAYBT1FKq8U8LQAi9adShOaft4oAZtpp6VKVpjL3oAjJxRSkYo/CgBhBpjCp9nApjCgCCkbpT2FNxigA5z0op23ilC0FIjHU08DFO2U4LQSRkZppNS7T60wqc0AMwTTSKk20u2gCLBxntS4NSbeKNtAEXIpc8YqTy6TbzQA3GBQeop+2m0AI3SgDHNDdKWnYApQ1JjBo6VQrjsig9KYvWpAaVh3EJxSbqUnPrSfrRYAJzTKdRRYVyNhTCMVORxTStMLEIBzS7afto+9QIhK0hGRU23NIV+tAFdhxTcYqZhTCKB2GU0daeRikqBCDqaWl20lACE81G33RTz1ppHWrAcwpAKfs9qMf5FQUNIxSYwakAz2oK5oAYrkU4y0wilC0AKCWNSp0pqpg1KoBFQAKMmnFacFp4XNBViu603BqyUyKYY8VSJIwuakVMe1LtxTkGOtUgHrxQRkU7+GkXGaoSIylKF5FTBc0bagtEfQU1m7VMRUbLxzUDK7c0KnPINS+XxTlXFNEDQtOC1IBRVANC8UuBS04dKAGBcGpV6UBc0EYqxbjg2McVIrgVBQDgU7iLQcE0oOKrK/NSo+aQE1FMBzTt1AC0ylLVGz02BLvxQXqINx1o6ihCY4txTAfrRz0p1IdrBUZ5+tPIphPOaBoUdqKVaG5HNKwxN3Sngj8ai3U8HFKwEnUU0jFIGpCeKQCHmkx7UmeaeBQAAdKUdKNv1p22gBQMUoOKSigB2BTSM0b/elJzQAwjNNxgVJTDnPpQAjVG/enscVGxpXAaRzSAU7JoouUhAMU5elJSA+1MkfgY/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lAE6pTwv401KkAoLE24NIV4qQDNGOM1VxMrkYpOlTMmDTNhqkyWgIzTlGaQLj6VIBihsSDpSbqGpAMUhjhzRsyOmaci04LxzQBEVxTcc5qZ6bSQDKOopp4NKq5NMBaeP8AOKFSl20ALRRS44p2ASmtkVJ/DTGqhMZ0NPVs1HQowaBE4c0u+od31o3ZoAkZzTRyaQHJqVIyalsoUDJqTy+KekXtUgT8qm4FfZg0banMeKjZcVaEyJuKYcZqRkpvl02wQigmhkOOKlWPAp7JigRUxzRz6VOV/GjZ9KBohHBoJzTmSmEflQMKkWowP/11Ko4FQA4DFGMCj+GkP60ALupetNyaeFoAZyKdTtvNLtxQAym4NOJ/GmnnpSYDT1qFjyamaoiMmkgGbqXPtTtvFJt71QDcfhRtpSKRqAHU0mnUhHFADM4FGRS00jFAC7uach5qP9Keg5oAn/hpCMUoX1oZCM1YDacAKNtCigB4FLt/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xUDpVEjvWnquaFHNSAcUAIoxT26UBaXbmgCPBJpjCrQSo5EwagpFWlQUrrilqySRRTgM0xetSL0oAQqKYRipDimHnNWA2mnrT8HFIRU3AYB7UuOcU8DBpdtUBCetJUjJzSxpzilcVgRORVmJcYpqIKlQYNSMmA4p69KRD70/AqAGbaikAAqw3WoCrSOQoycZqwIhzSqM1p6f4Zvb9ZWEZTYhZVbgvjsK2NG8Jo9tLNeSqhDiOM5BX/aJ+mRjtUucY7spQk9kcsB6DNTRWctxMIwuw5xl+APqa9AvvCtvoMF7LHFKISf3ElxgF1DcHj+98vI6ZqK7uRDYWarGgV7g3U+VHyqRgKRjnAOR9RmsJYi2yNlRvucTHoF/M0irbtvTkqeDj2/OtrRPAk10ztfSQ2+1tkdrLOI2nYkAYcgqq88kntgV1NhHC10yR27PLtURu7gb3ZQdwJ7E5HpWppYlSKwlklt5DbRiFsqrkb2PDI65YjbyAD3x14z+sN9CvYo4eL4b6rFqT6fdWZWXcU25IdSMH+XPvV6y+F93JbxXFoUu3nYRRx7QGRicHcpOOBghunY129z4ghudZtGbVZreONhGTGmfs8qnjaWOQGIBBzwRjmul8MeLdK1jWrX+279o7m4Lwm/uoF2sTlQW2kdeATg9Oc4rP28rl+yVjxeDwQ2nXYW5RJSjkbJgQmehDH6/55rQt/hnun23G61IjMpjjOQ3XpnJxx78Gvpg+A83NollENQtgyF2CGReoGY2OCOcjIOOOQDiq3iHwlpGv3dpazzyWmq2n72SKKF0eVM7vu464J5T1GV6mm6k+4KnHsfKp8Bao5OIMNgPsU7jtJI/p/KpNP8ABFzqVq+0EeSSXJ6qACcY75wcfWvoyCbRbfWra683ZFakxT+duEhABKccjPOOpB5z0q1FJo8+q3N5ZJJoGt3cTFIIwWtpwV6vjIwSQcKp9duRmj27BUUfL154K1O0Tm2+YKGZSwBGTjqTg846eorKm0q8trlreW2lSZRkoyEEDGc19KLFdyNcf2da26ajDAHm09t84uV6lkJbDrtH3kORnBA5rndZ0vSIbi1ktI5biG5LTTabbwNO8BzlthwrupHO0gOmOcjmnHEO2qJdFdGeHHT5xaC52HyidpP90+h9zTptMnt7pLa6Asp2IBS5BjMY7FgRkD3r1Y6Z4cvb2bCXEllcHzBErPEOB95Qy7kZdxz97oM5Bpz+E7i40yHTpbr+2bABjbw3zt59oA3zbGwdvHJCsV6Er2reNaLM3SkjySfTjaTmC6BgdlBjcnKZ+oyCp9RUEtnJbnEg284DrypP1rub7wPLbWwlhulv9GEpRmRgrxk/d3IeVPUbhlT6npWfe+Gns7eQQE3kSllWXBBBHJjZexxg469ccVftIsjkfU44xkEhgQQOlM21ovatc2xkjywUYK4+Ze/PqMdKn17F1qTzqAnmxRykHjnYu79c1UZJkuLW5kbCwJAJwMn2pCMVo6PAJL+NZGxG4bccA4GDn+VQXUKrPLtwVByNoIHXoM1VwsUyM0mOcVKU5pWi2gA9TRcki207GRT9lIRRcCEg00jJqQr7UmDTAZtzToxzTwv+RSqpoAkQU4j2pKUnHWgBCMUijmnZyKFGBQA9BzUgUEUxeDUg57UAKV4ppXipaQjNWSQBeaXbUgGKKAE20wrk1LtpNntQBGExTqeOtNI5oAiPSo3HepnqJx1oKIwc0nFB+lIBmhAJTwc0gGKdjmgBMZFNZalprDIoAgYflTCM1MwwKjK1RJGelMapCMU0jn1pMCOkIyKkwaZSAZjFFOwKbQAqnmpRyKrg4qUPUFD6QikDZ706gBlMpzdKZ/FQA1hQBin0UAAFPUYNIvApy9aAJ4jirAPFVl6VLuwKAHs+Khd6Ccmo6EgFbrT1pAKcooAlWnjmolNSqfxqbFXHY4py9etNB4o3VRJKvSkcZpBmmkUAQMvNJs9qn20gSgBgWn4NOC04JQBFjmlC1Ls70oTFAERWo2Wp2FQsKAGgCnqKZjnNSLxQAbMigLg1MiF2AA5PSnC2Yk8dPSgCIHFLkVq6doM2p+asMbM0aFnc8KpB5/ADP1Nbdv4GEmrPDJIixpCvyoxJMhAAH/fWSR2qHJLcpRbOURjkHBx0zWlpumz6lcJFFG7FnCDauTuPQfWuo1XTNI0t47awRrpreIy3FwzBlzgbnwOmOgB5/Hir3g2xvYbe4aZS5kAcW7LsMSHndI3VM56ZBOfaueVZdDeNLuYsHgi4vb+G0Qos2wGQ7sgDkl89MY/ka6TSfB8en6mrPYG4RzE0O5crIP4W9s53e+PSsyz1eTT2uJIrWMfaWxHCAREijI3c8gAHgn9a6/wtrF1b30KtEzp5WY9vE0oHUhTnBO0AHjCjJ9sXVkzVU4oS7gttLjuPscDG9lItzuXGxD8zAE9DkYJPXPpWBb20gut1laCRvmnUypujCL6Kep69eg7ZpuveK7kQ6n5pmitTKC0KfLChAyW4+8QAQCcnkmsCTWry0kRiXlhSPzCWGAUlUFVJHOAO3tUXL2R0+szS3OnrPJOZPIjW4mGATIiliQoOBwWLbeePTbis+61A399NbxGBUlEar5Y5ljcLgEHAICgnjuK5q48TR6jLBfyXEzLDt3KcbSxO3C98YHTpgEd6y7iO8vL1kWP7JbLI0cDFMhU6/jwR781mO51TX72fknZIloEKIy8sjIxyFzkHljkHg9OMZqfWZ4NVLTWMkEUnkKghtITGk5XJLhf4G5yRgDrye/NeG9KuJfEdzBLK0axTGJ48ZLKoJyw9CcevWpLNZdLlTyoDcRuvmJNKhIQd2Ved2OMq3ABPB61VmMvaml3dyXwx59vHjODjeMfLkY6jiui0+WfzbVEVbu4CYeIMwYjqGyQc8cg49azY/GNz9qe91HUpb64SXyjDC+2ORAmOgAA+XjG3HByKpGSLWr5ZkmurMu5ytvEXdNvIdcHnAz0/unIIqQPZPDPi1tJ1OOyvbe3tYZ4CJ4nV4229QVIf5zjPCjoM4NT3MuqaRrEMVjFIC6AxJOBOsyH7oRiB25B6kcDByK5G212a80Sz07xEY7mGH/UzN++t5lByFLH5onwTkjGO/rXqWn6Tomv+HIjbR3FulkhWPTpZg8kbfeHls/JVs5AyRkEjvlabM0RW03XHvNLMMnh6STqkhCead3ccAOvOfvbh8wHYVz2q61GNlxbaTPew4DyXFu7W8+4dlUEB2GCPmB6ZBzzXSWXi9LbSbXVLZ5NTt41CzwXe1pbY4IGG2BsKcHkHkdehrn7zxpFeXMCnVJbSzv2HnLBtZPN27hkN03c5JJ55yelS7jRahurXxHpEFtc2Uuly3LC5gvby5aJGc5G9AU5ccZ+Y574qCJfFENrcrYaxpfiOK1JjutPYRXE7RA5DFQN3Dd8HBbOOazb4rcRzxGWS3aJ8PHID5Mpw5Ei5yA+CnXI5PKg4rH0vx5ZW+pLdXlrFfSCURRX8zSxzRDaM4ZHG3gk9DyPai3Viv0RjeI9eurG+P2rSGtYCgaSwZ2aM55UqGO5cj0OMdhS23iy3vNJaWSYrAp3SW0s5DSEDaNrHDCQLwNw5GACcDPS6vq9r4jsb7Ubm4t5tUKTIzapMXVcTJg/KvAMZGM8Z3YxgVweveHJZLmaaG10mzmiiUpNZPEYmZjk5Gck8dgOgqloid2XNT8eQ6nbWkd45Fy7eULryW3PGvUS7MbwCBllAYAgnfzjP1TxLDLE9vaRNbTTYl3q+9GCn5SVI6KcjeOoJyOtcXdzFrtB5bRzM7GQbiAJAQTt7jI+tXrdLnUbz+zbdCWjaQgr8pt3HLSIScbWUZI6cHv1qxFyLSNXiF/cJOghjlYxeXnPlyMSv5EkH8c1ZbRZbi+jt5FYuFKRkAsZcHjPoQCM+w9c1zVzbJHr129nzBNGX3yLgs6H5Dz68dPXtXrC3KWviO2kXYTBcs7HP3Rtww/Mc+laRk47EOKlucdLYjSvtEMhkX70fmgDbjdgk+g5H6VnXNp5Ub5IbJGCpyD2/xroNRt3iW7edoQ8dtGZWaQZDZ+YAd+mO45z2q6uh2Oq6nezwAWVsrg2tvczbldSm7HmYHQ8EnruWto1NdTKVPTQ5y08PfaLqyTzQY5xGScEEbjyD9Ofrwe9S3mkLLql6zcQQsTIsODtG7aFH5gE/Wuti05tHsJtQuJSot9iQgA/PM2fbrkg8c4VRSazZQ6Zp9tb26N9tfJMe3McZJ3MzN1IRdox3Y49ap1OxPs7LU4I26QwTs6gucJGp7E9T+AGPxqkY+K7G/spbpFgSyAuCMAuuTEh6bsZy7dePujoMnNYOo6TPpsgEscio/KPIhTePUA84reMjJoyTHTfL5q4Y8imbOa0IuQCOl2VMF5oK8VYrkIWlC1LSqtTYEQlaAvNT7KTaBmkMao5p449qAMUoGaAFHSnbaFp2DVXFYZtzRjmnkYop3EMoAxT6a1UA0jNNPNPb7oplFgI2ph609qSgCErSBealxxSUAMAoxxT6RulSA0nFIWzSNx7UygoUnNRt3qTORUZ6UAMbpTCcGnsO9RtxQApOKbjNBOKTdQSJTH709vamUAB6U0nNSnpUbDmoKE3/AIU4P6GozwaQGgCUnikPBpAfzp1ABS44pE7VIFzQJjQMVIo5pduKcvWqsIASBTt3FJg02lYocTik3UlFUJj1P4VJuqDocU7dQFyUHNPU1CpNSAkVAyUNSg4qIHFOBoAmX0p2M1GG4p6nNArihaXb0pw60v8ADQMaFp4XHagCnDNACEYoPNKTx7Uh6jt700K5EwzSPAQRj5weQQK6GPQo5bTS5/mxNJJDKccBlwcZ9SDV/wAHWIvdaewLCKKd/lZhngNuA59doFQ5LctROYh0W4kuPJdfJIbaxfHynGeR9K6DWPAkukatc2pctbpObWOduN8gxuOB2H9RW/e2wOr+EJHQS/Z7lUe2ICl/mLR59Q20D6CrniS7Fxr0CXEyw21pb/v5AM5mLM8mT/ESxcZ9h6VzyqvobKmupgab4D+13rQCd2IA2+WucjOGb6dfxxWzdeF9O0u5trhnee0eQgrGP3m1RjjIxy3G70BNLB4ilsbV7q7UyyzYjiX7gSP723gdsjP1x71BHHfau9vJcThIk2z7JDsWV+xb/ZHUdgAeORWTqSZqoJGjCln4XVZ3CXLNKk7WJjLpGTkr5h9hjH1binQ2k9taPPqF1F+/cujPJuwSc/PjJAxnC+/uK5G/8SRXmoNYRfahpFu7PcyQNlriTpwQMLnOM9geOTU2nak8+uia5sBFbWSH/iXjcGZgDjOeh5Hpj65Jx1ZorI9K0bwxo2nxI120VgInF5czS7RHEB915G/hPJ2oOc4JBPS1FPo2r3aw6VBfzaTE5nSzgB/0ibqZJHYZIyR1x9DXEWelReK7yVtQSOzggb7TJa/vXjiB58yQnOeOnBZicBcV2l9fXFtDDZXmoW0MMKfarPTEA3upHBeNPlQnn759ic/LUq6KdjnfENvYaBOlxq93E95I29dPjfFrANuQGIBViDk4BPv3rmB4htlX7cnmW/yllmkVcSM/C4U8k9SCenWoNU0d/F8gI1We6uw3zKkO6MIOvoAAcDPQ4HzYJFR3HhSKzUyXjRXJhYiC3fUIZHLnHzPtJQEY6ZOMgYbtXL1EmUhc/wDCQagsDSiS1t18xpG+4n95yMYGOwOe3risvxHqTapazvYS3FxctGiyGXBdjnAKnHPyqOuMVma1dgR3UIlezjV/NnlHB57ADrz0AH1qhpsiX81vawLLbW0LMH+2ElmPQ5Hr2/HFAzV0Hw/qeoLBFM++RmDhEUYLEnjIwBge3euvvdDu5QJppYriK3iYv5Mo2xkcAZHGT6gnlvY1Zsjb6PZyHUpBpaOhQJHhp5PQEDHJwM9B6k5rkJvE17rc5sgq6dYiVQihMFwOpP8Ae9TjgYoA3rt7u3sBcQMJrg3WUktgCV2qoK5GeFz1PGOtZeia2iWNwWYGFG8t38xlZG3ZDEgjYpJwSCOOtQnxdBBayzpbqYEzDbRscmXvjA6nguf/ANVcza+Jb+4S4lcLNJuKuB8qkkgkggHgd/rRa5Ox1Go+CtavjNHcX1lDNPiaCV5WyWyRw6gq4OSM5P8ASruh+CNS01Yrq+Om6yGRoy2n37JNE47MMDBHXDDHoawbHXInu45422xRoxEIcIAcDo6ggc56j0rs/C3iCC/uzPa6tb2EsSfM97vhuI2OMDKBgy9cMpHHoKltopJM7Kz1NHaC5XVIhciNYrk3TeTuJGF3FowoYDAzuwR1I6VleIfFF5psIs5Y5rQAKpijCqmM8EqONp9V45BxnBrB13VmOpsb2CADYY2lsxH5Uw7HKHazY/PrwazY9btNPtWgjv1ubcZH2S7UrknsgwQp46jGeR7Vn11L6aHTN4uM2+SWMStcqPtCL8ouF7EkcLJx1GMke9ZF3qchlsVgu5bqFPIuckZcHdgLk9cDKjn+ZrldVvn0+IXlo2YwQ2xhuCE9QR3B4z+daWk39vqunecqSQuEztDEhUEwLLn0yQw981pYjmN241u4hhkiSaW6hit/NlQDOzBVVIz1+X+XrzVe3uUe4vbW43xTopMEJAZTJkfI2c/KRzk9McdTWXdsEvbgSbzFIqoEHB+9jOfz/KptanY6peahBEwDFdz5xxkjkj12kAehx2o2DcZZeI59Aa8mjihknmDJuuGBVCCoWQZyCQGJA6cA9q2fCGpX0d/pumSWa3LXcuyPOFkgOxjhW6BSTkhvl+UnjrXEz3FuqxuudwZzGwP3GG0Dr/Kuh03VJtKjuruGQW73T/YtwGSIWYNMq9xkMiZz0JHeqE2c/dq73KtZ5kaVuUUAMpwcbRz0IPQnOR61u6YWhS4E2Le4VSs5VvlZvmypA9/TqayvC91FcRyyzK6yacoktsLlmEYIUE8DaNwAzk/KvbJrRXfqNneJNMkUkZjW3CDLSIF8x41I6n5RjPU5A5NBIuhRXXiW5+xXEjXFnaIqmPp5cAmLvj35c5NTvfy65qaeXCYreUsU3Nwu98gt7/xH261LqEMmh6WYY2eK5utsBKgAhAS0uT9W2/8A6q1/A8sv9pWNzKqDT4bd2FtEpZyhXbluMEszDjPOAOOyuVYkm8ISalNqMk0kNiEgimzdS7UjUJneS3uyDBOSflAyakgudOutTZ5ne4UurythELIqsThQDt3YGenfryKyfHF3J4ieG0hVkt3kWZY0fLlscu7cA7VAxxgbmPFYEuoR2FrqSQz5d3VDMBy/Azj0UdvXFJsZ3Wj+IIZZLYebOIraV2tY4ipV5XbJDhwfl27RkYPJrftfEl/pJfVIZJr/AFq+JLMWaPCgEKDt+/xuO0dByeM15RbyvPOIzsgjWFnDjgLkYJx39/XitFblrVIjaXIhhEZiOWIfaQGPbGSD0/OlrYLo9e2a5qOnXH9p6pBb3MGy4dLOKOdFA5EckxYYzklgpzxj2rE8W+GYtUiWbTtEtlv2jyzKH82cNysnk52RjB49sHGTxb8Ei11BbaeW58yCNAdlrmdRIABnDHb5h6kAFV4GRXSalo9lPJDc6nJeW64eOOPyxI85YAhCzYUE/wB5wAMDhe+0JNbESSZ4DqOkz6bcTQy7HkiG6TynDiMdPmIyBycdetUGFe3674glitZtBt7nwz4at7aEyp++tBNMeVK+YqlVb1P38d+ePHL3TLizjikli2wy5MciOrowHoQSD2rvhUUjilBopA4p4HrTPunpT1bNbGdhDHShMVIBnFO2mgRFtxSEYqUrTSvrQO4zbQVxT9vpRjigRHUi9ajc7aFagdyUjikbpSg5pSMUCGU1qewpvSqJ2G0x+9PppOaBEZX86TbUlJgCixYzbxSAYp5OaYc0mA3bSEU73pG60gImFMIxUpxSAegxQNEeMYppGan2ZprJigZXIwaiYZFTstRkc0AQ/wAVJ171Iw59qZ92gkOhppGaduppPHtQADgUxjzTicimHrUFDTwaYvWnnrTQOaAHKakoRM08RelACIKnjGBTFhNTImKBWG4FHepdvFMIx+NWMTpSEZpenvQTU3AaRigDNOHNLtouA0LxSgU4cfSlwMUXAQCn00dadSAQnFKDmkxzTlAoAeD+dSUxe1SKMmrEyRTT+nvSBePWlC0CFXrU8FpJcrIYwGMY3Fc84zjIHfFQ4FadjpGoNFDd2sTNmUxIU5beE3YI68rnHrhvQ1BRUiBRZoXVldgMA9iPaq5Rgfun34rtr3w5eeIdGHiKxPnOH8q7RXBaMhRhsdcHGM/h9d/4i+H0v/Dmg+KdMhWMNaKb9AME7SuXx3IbOcdgKxc7amijfQoeBoVNiILiYmGVnmRAMqkyIwPHqUYHj+lQ6nc2djrOl29jZPbzwyRGSeWQs7H0OMKB9B3rN0i8l0o+YzLFZTAGOTqRJtyCOemGIP1Ap3jDUfK8R6fOYZUkbyywYYDk4bIAPA+YYrmc9zoUdjat9QsdN8a2rGNJksrhJA7hiFALcD6gAVz7Sx6ilqcSb2u2Yl+dxXADHPXksQPXNbc+nSWurW2x0Mk8jsgXqVLHL5+gH5GqXim8FprN9FDGxkdhaqxGBBGsaoAB2ZuufQn1NZmhS1C8S7vbLSbOT7TOJxLcThdyxY52r/eKjJ9M46nFV9c8WqLx4LUbg37sRqA2wnjavZmx3IIFaVp4Klt7OOGwlMVz5DeZMxG04UM5A42gKwyT3x6VlXmkaZczmPToGWeKNIlYucKCMPz7kcnsPlHU0NpArmbYW2tvcyWWgRsWH3r6Rf3VkpPGwnAMmB198j1rrG0FfCXh9p4NRaSeYeW13Ox8+d8/MYwf4exfgdh606bWLfwfZaPZwEXmpXCblUqSuzIC5zwFyD9azb5p9S1aO5vZp5725XbK0jA+So6hMDhj0HBx26VDdxpFWK0u49QuLqNZdSSMZto5l2wwuf8AlowBwxHYc5PfAwdmbQtZuUV77UJ576T9+8QYiJZCDtLYH3gMklumQOK2tF8TW9nIulWMkEAXAlW4Qt5ijDHd1yMgdeMc4NLqd7Z38TI9zLJc3J3GB5/LVhnJZ9uNi8565xwMZzSuVYrXEdtp3h6Swh0waldMRKHSYJawY425IzK/OTjp0BNc3pvhu8WdLrUrCaWWXcFhyIQyjHUDlVP4ZyCeK3YPGnhvRPshdjqc6/LFZafEUAGSfvjLHJJ5z681qXHiNtHtjd3lta2j3MJuBZSss1w6HgPITny1Y9AccA4qlK+yC1t2eft4F0zWJbxb7ULW0hhjEcdjp6iSJZDxh5CcZz6E5I+92rFdbrRr37RFDOkrHi6OTM55BbzGO1R7genWuitfEGr3pE2jW6IAxC3lzhViBGMqWySTnHAx0rjfEdnv8qPVtWF/Nnm2tZQ+T0+ZyQDz0AFUtdyNjU0nVrOHJu5DLK4PlQW5ypOesjnlgPTcAT2xxSal9kjhuZoS32llMaXUYxHGrcMQxHzttyMKqqM9TXJXOqP5wihg+yomGaSRvlUdiAOPxOa3rG9kt7SG6uWeWHH7p5lALMe6IOce/X3oAz9VupEa2jt7No4xiJpJEPlqG/h6fLu/M+1Gi2VpNcSQtbO91Goc/ZZPkUFSSeeOMc8/jWnfatqdzB5LyNFZysCowyqfcKANx49unXFZlvNc3Ti1t55mti2+YwIB0HCqAMEnjrnPFAFRvCWozyJe2M5a3IMpn4V1GeeM/Meegzmr9vqEsd1HY6xDabVlVHuI0MbHsHDhSMcg8j3q7rWvpp+o+XExV3BiuLfJMMZz91W5yR03Z5wT3qR7jTvEUVvFPHslw8YEowpOMxYx64xzmp20HuOtL+4eN7YEvLG/kywz/u5SF4+j4IAB4PpUlhaWt5LLBP8A6QGykbs3KMASpYY/vACs06VdX0lnPbMsk+YkOX4kYHaD/s/Jzk0eGNSk0vWnS52HaRJA0hJZWVuAfx6fUilZbhrcs+JLW20g2VphmW6tnlnUE/L+8dVBB6MuzNTeFXkh8MybyHaSdoQOzAjt9doNN+Je2TWoJo8GKJXX5TztYu+CPXMhqhor7bPSIg/JvEBOfusrLx6YO7OaYjodJdLrxJYJO3y+YyyKeflDEDP0IP51f8SSx+RLY2nzNOyuifdA2qTyfTLkfhmuasLh5viGkSjEjSzN+JLMD+FXvEmox26zeZiT90wZx/EQrcD8AOlBZi35+2rDDAcQQR7EfH3z1ZvxIP4AelaV5ueGweIP5KRSO2Buw7sCuffCZx/s1D8PR9vvYdRljZrGxhlmnZVyEUjCjHf5iAB3zWtfWzW/iHSLO4gZrOGMTpEzndgkoeV6sRnnH8Q7dHYg09G08zxX/wBgt44/tflwpBAMkMG5Jz2JG70yfaoXhmsNQVDcNfeRLJc/aJTtDDeVh4B4JCoduf4vSu28FabZxyQtfDybxHd/JhXChRGCy56NkAjnvj1rm/E6DRra/uLsqZbaSSRIYcFprgt5cQJ7KuCoHfaTxnNIsiWEXV9du5BtbCxluJN77TvAIjTPo0zFm9hTkkFj4ZVkuAt1eybMEsoeXBVVG0E4Ubj/AMC46VQsiYvDl1LNJkXE1vZkkcvgGSXp6sqg+1POtBBqeorHvisow9sdvAmYvGh6dR97P+xSRBJrup/YLS7j0+RBNZQrHcvGDvVw6KcMRjacHoSeTnAriJNRitikE22SWJQdvTk9iewyfrxSafdC3052lkMlu1yZ3TON4Re59yx/InrUWnaTLFP9olMSJKRIGlI5fHQA8nFFrjubMF4UjLiMq0jZCr1A4OPpnj3zXX6FYW99ZymZgkiOrz38zL9lhJ5cMCPnPQbQRnHPFZvhW2gvdSjd7+1s7aMGRbmfM8hYA8rCMMxGDw5Cg4ya63T/ABp9jht7ZbK0mjiffGk0YkuJSScF2UBF5yAqpj5sc9SadSi9p19c6jH5Gmf2jFjBkmMgiSVRnaxYjcq8/dAHsccnrLC20eCETa/eLb+aohXUrrY+VOB8gG18AgncMn1B61jefEJ3udRjtNM2sqrpouFESsQCHlLtmPHcDr0+Wrdv4P1LWtYdoE04NLiR5lhaWHOPvBEjxtx6ZHbJNTdpjSQ/xVF4Qs/EqW+nwaJrS2+GuXjguIzcJtBJQmUhjk8bRn2rF8QfD6HX7W5uPDJ0JLeNjJ9lF1JBdY64Ec4BOBx8rNnHWu2m8GeNtKkgdbqKeOYArHZ6SLEKuen7yVHOQM8AcjvmsXxN4Tu7S9l1S903yDJ1lu7syRuinBEiF9hLZHVuw+tdNOUr/wDBMJxXU8NZeeaRa19fNtJeO0EiM5Y70hhWONf90qxBH0wPSszbk16C1OIF/Opl5FRKOlSKaokcV4phUVITTSOtADNuKQjNO/GlIyKAKzrmmAYNWWWmFaBXBDT/AOKo1BFOqiQqN/u1ITim7c0th7kYGKQjFS7cCmsuKLlEOTSE4pxGaYwpgIWxSZNIRg0lADs84ptANJuqShCeaAcU7rSe1ACg8U1zxS7qR6AIG5qOpWHrTNv1oAifvUZ/Wpiue1MZcUEkROKbTmFNx+NAC4wKaRmpKQjNQUR7e1AXmnY5opoTJUxipoxk1VBK4qVJcGiw7l5EFPKDFQQzjgGpzICKQETLimN1p7Nk1ExoAbRn8KCMiigBRyKftoRcCn7aAGgYoAxTttBGaAGEc0DFOIxSAYoAAKUHFKBxRgUAOU1OvaoVFSrTQmSr0p/aolbFT25i8xfP3iPuY8bh+dUIdDH5rqmcFuB9e1el/BqK2udS1DTNVimS2nRAJRw1vMrgo2D3DYH/AAIg8NWnoPwDv7jSJ9Yjv7CaO2t2mktZ3KTR45DFMEMpBHOSOfatvRreItatrVqLe5vIFmaa3kEjzR9UcN0fDxqCMbgRgnBFc06itZG8YNasx9PA8G+Ir6O2mjkDuxbfGRGj9l2nqnJU+34V0FlfWl3e22gRxpHbzRy31tZySbxFcJtMtt7q6McA5zj8azfEEVnqLbRewytiQreQEnAxkE9xjnIPIB9qi8OafLdy2+rwxbtT0SeNpI4zu3gfKvPbIJUHoQwHYEcDk72Z1qKscR8Q7CDSHtF0uaOfTo5HhhVCT5JXLMjZ5J5B3dD07USTRanfmWYSCLT7RbxUI5LY8qTHqMlX/Acc1rfEzw+NF8V6XcGJjpOqPLcQIWwFbjzYweqlT27ZFc/pQ1NfFbWsdtN++QJGpQnzIfMGcD+IAEn0GMnpQtw6Hqum6LovjLxHYWEKy6bLaWcrHyAXEiF22sMgnPynAyBnIxya4mz0WdPE/iTR7+7ijkRIt8TEmVuUIdeMEHYR13YwcYOa9a8P6Wuh30csUkm63tZJLCbywrRXCyEXFs2Rlo23lgpzjbkfeIND4h6bYalr+neIrKFPtVkyNLKpwZ4MOV3+rISR9VHuaObXUaWhxsuoFbzVbaNVXzZGsxK4KrmRl3KPUBhjPfb6CvMbzUZNJsLvg+cyhGcNguxOOM9OT1963dY1OXQdbmCsJTLe+ZPE5Lq5LbjuHqcHp0xxXH+K7WKTU3kW9MOngCUlUMjnOCAR0B4wMnvntU7lbFizvvtus6bdSxCcwWEO5QMGRgC20ewLYz711N/DD9vuljAItEEc04H3ZOd4Xnrnefrj0rAilsLDxDbFdyzJbxvbwqu5iEhVtz+5IOBjv2rS8KRRajqlxqN5EjadokbMRt2xGYgl5McDl9wz1+8apIV7lLxZrI0jT4Y7S3FleSRqxhw0hVCSVYkcu7HBxwMYwMVb0DQL2O3s5ntpbnWLmM3N5Jc7XNvCT+7/AHR4DPjuG6+xrJ8Lw3PjTWLrWLuKa7iuJglpbp0kY9Mj+6Mjr1IwAa9XmtDqWpzQWN//AGXp0CiKRoZD5l3Mi7S8jryigDAGB3OOaOgzmbnR7Lwmbu+N2tnqd6P9Y8ahm3E5xuwDxxjAUd1PFcvdm4vrv7JDAwnbbI8t04lmuH7FUIJ44A4x1+teq+F/AWjSmLU9ZuttvEP3VqmIzIem8A/6tcY+Y8+hJNYXj34t+HPBV/dLoNvDLKBtMwBIDYxlAfmY4zy31IHcuxWRz1z8MpHi8/xBdTQW6OreRdMzYDHICqvBOB7sfpW5c+EPC2m6GLiSytdLtTiIM7tDdXAOchVRTLg89lGOCa810vx1468YX5k0yKVNrEG4EOTGnoZGGF/DFblr/wAJNItzFYW91cXkq5lS8P7puRlmJz8vA+8R19qav1E7GdceENDF0PLaOK1GJo7GaTKA84LsQucDkLz16GmGCxS8RrpmaZkLvKyO2Bt+XZnaB+AUAd62bRJtHsLmPUNRtLfUpPkP2aBBFEOuE4+b/eY/Re9cTqWj3V1fmOK68wvgm4LsUVc9MsM8ep79KG+gJdS+9ta6qyfaWLad5ohKwRbQ7gZ2Y6uTxnkepNWdW1iz03SYNOghVLqSNgVhUrvkycYPbAyAT+HapbrST4at9P02LF5elxBAkf3jMxIYnJ6k4yewwK8633upX083mEzxSLAsWeMs4UfUDn8hRYLk89hLLfWRWCRzNGksUYk3IwGOMHkE/wBeetPfVWsby4S03B4m3xPn/aymD+Q/GrGoX8M3jSzuLWUlre6REHsOMjsQwH86u32mWt3eLBEjLulVRtIJUOU4B74II6d6rcnYsxaxDZ6j5kI/0W5AnjUn7nBIA91bcvvg0viNo31OZogDtO6OYcYOcjP6Vx8Elw+m5Vi8tqxPloAcKxznjp827r/e962W1H7Tc2u7kSQRA+4wo/lSegzQ8QXP2lY3m3SbofmA90Bzn8MfhSfDrWYtIv7W4lt4b4W0Zu0hmGVaWRiirj/c3t9UHpXQatYWsK3F1f8AywWsKWMEGdpm2RqpbJHAJDH1+bPHWuJMN9p50hooBbR3wa5SKLJBG9okGTk4yHxzQtGJnV6SkWneLNXvZHDumLeHdjADuu5v++A2KpeOrGV/Ef2IHELvHGNrAj5lJP6Yrd0zwvaXWs39vPcyraNb+Yk0aFpCwZVQlRnAKqeM9GycZFQXCC61m6kw1y0biG052gttVMn88Y92NAzV+HVmbeOO0hx9iBk+0ZO0YTG8fmAM+xrZuboan4+S3VUkitYmaVl6LHGo5PoNz559R3qeaxh0Sz1mW2aJbeFFjjjxxLIW3uoUdixLf7oqTwk8ElsFaPc+pzlL25k+QrCi+Zt+jBAT7snpUvcpbFu18Sixu4vICukCu+5+Nzt94nHq2APTBrzfVp5rsb3YGUzfaGX+LIGEA9cbs/U1budVj/tC78p2ih3mNFZsNtB6keucH86zY5vNuLq5lxyRFGqnAjOSXJPsDxS3JJ768lsdJ07ToQHVEkuHfPTO1Nx9/lP5e9JcX4tvDX9mqxy9sbic5+8xIZR6ccfnWG082rarJFBG7eaEt4ljX7q9ensN1blrY2UmpFdQnW4k+zb5bWMkxxqZBjew74wAAfxqtxXKN9cLpn2GwIW7EQVBHtwJXk+aTAxk9R29B3pb0WugxiTd/aGpSK6mY/MqFnKhUXu3J+bkf3fWoLvU5L7Xrqe2LLchWgDxqNtsj53MzscAhck8d1A7iu08HaPDrBiu7OKBLa3Kl7i+3KZlxtVE6bB8oyV+bk4yTihoa1OW0/S7yzkiSYLbzPGuIXYbge5fHfr8p6d69G8NaBfSWxi02C4tkdgzanMhjeQ/9MxgyN/2zUn6Criw6ToST3T382oXRPzi0tntrZG/ur5S+YQo9CvQZOTUcOo3Pmb7SfULeGVCsl1DbFCVJ/56uS5znp8vXFTe+w7W3Oi0bwgLa6dJLy6leVhGqxoFeQ8ZBgYgg5BPzHPTIHNd3p0ElnEPL1O5aMsUFrqjLHCsvQDgsCQDzlwcdD2rzPStE8OyR+dJqkduCcF1tp5ZHz1xsYDv/EO1dSnhbTHkjMeuXUxWIhXvNHdtseP4X3l1UEngY9qHZFJ3LmqWWoQRPFeaHb/2ffhZZYLeDy4rhVYFXNwrb25HUMwrNvrfxKJLSC31SWxtmUBFku1VTg52SrLhW2nj5xg1taFrmoi5tbCaS8ljR43jnkWUsqrwVDMysAwxjrjAJBxXo3iaHX7zw8WsZWvrgMXXVI/KaaJSo3RzwKrK4GPv8dASPTSG5MttT5b8Y+GNRsL26vtXgktbieRmBjtI1t5T32NCfLX6KMVy2yvYdeutMsb5YfEHhW2kmHzzXcdo9rI5wcfu7dkjOeDkk155f6ylyskcOm6dbwtkK8VqA+O3JJwfoa9CLujhkrMwClKBg1MyVGVrUyBelP2ZFIoqZVoAg2U0rxVorxUbL7U7AViOBTD0qZl9KjbrSAjB5ozg0Umc00QL3p1MAqQDNMaHUxhk04nFMZsUCIyBTGAp7Hio2OaCyJhTSKfSbaAGfw0lPI9KTHtUjuFJj2pccUv8qBCAYppGKk2/nSEYoGiArTanKjFNZeOKBkBGKYVqZl5ppUYoArleaaVFTkUwgUEkW2jbTwuTTlSoKI9nNBWpqQrmrJK5SlAxUhWkAzQAIMVMG4pgGaCMUDuOL00N2phPPpQDk0rBcmBp2BUYPNSKeakESr+lPqNSKfu5oGLTCKfnjFIRQA2gDilxzSgUAIBTh1pQtLQAgGKeBmmnigGgB9el/B2LwLrV1c6L4yhltZbxlWx1aGQp9ncnB3jlSD2yuPUjrXmf8Ve+fAj4d3lprC6zfaReG2TYY0QWkv3gTu2y8lcH+HBHrSm0lq7Dim3oj0u+8DD4d3Nxo0Zk1XQEtw8ayHbI8TA5eFWJDMv3vkdwy5XjiuZ0m40/wtY3On3hs9R8MXANxBPGStxo0z4+dOCfKfjK4IBGRxk17lq3iubStGOnahpCT6dNC7RJZRpPBIOhYxlQ0RyQDg9ecnrXiF3DZS3cvlCBLN2BurJvlltSw4dPVT3ALDPucHypO7ud8VoU9Y8NG01iLVbH7JCbmUfdH7qYtgIdy5Qo+fvdicHrTba0/wCELv7m3a0u9J1ESfujLnrjm3dOcryODz9Qwp03h+DwRPBCz3Op6VeNiO0McflOp6lWLbcknGMDkjoTWpbXWk6hJDbW+rR9I1iOqlgsg/hQyZJWReAC23HTPapavuUmaHiebT/HWn3F1cQrZaddGMvFdnL6bfjCrIG7JJu5OMEcnpXn+oNdiDSdP1c/YdR0i2Sexv7ZdjwqoAZCy/fUlASevXPv63f6HPb2IlOn+Ut9Z+RcQO6M0igY6E/Mc5Py5+XkfeNcDd28j6XpdhcStLd28sttIkwJnBIz5i5HJI4K8ElNwzk4PIdinca5c3flyrML292r50KPtdcAEOmODyWBx2NcOfFSxa/NBcSNIsiDy7eQ/u5Ad5kX2/vAnoUHOCa17i7Tw1czW11b7fLfdvtThgcghkY9QM8ZGOccEVheIbODVjEzKsV90FzAMiYMDkDPRzySnfnaRnaU11K6aHP+Ow6RterufLIryY567VORx93I+o/2q4rXda+yy5RSjeXHuBHQBfvfnnHp1ro4xJp9sLW7voZYdrRhnLIHjP8AASRjjggnkEDgiuO8R20dnftBeIXjePMcsZA3x5yGUdP6dapakM1rS+GnzaxrE2S81ulhbsfvHcQQceoQMD9R60kl/M3hu202WcWSagoubl5GZgI8DYu0DqVOef7/AL1k6ay37WOjXhM+nSTmYXcRw8IGcjnttB4PTdkehS+eXUdauVvW8tJpGmLQEFfLGAApHGNowMdKrqLoeiaF4kTSdHN5H8yrG8VjbFvmOfleUL3kbART0XkjAHPQabr1j4LsVk1eW3u9VZN8dhF/x6acCOCezyjjk55PsBXkT+IktGe8WPbMyLBbjtBEOgUdi2M57ADuc1jSXVzqd3Cpdmjdstxnkd8VQXO8uvEWu+NtWjt9OJgRsvvkJ8x/VsYz+OB7YqXS9D8OeHpXu9RvJNc1OM7QsCiO3Tk/KT1Y98ZHuK5mXV5LCxmtbVvsMMmRJtf9/cH/AKaEcqv+z9Kn0G8v2eKWHT7cW6LtF1fyCOJec5GcLx6KPrmj0C/c7/UPilqOk6OZrhBa6aV8uKzt1Ecs4POASSwTPVlxXG618RdU1K2P22VLC0c747C0QJH04ZznJP1PNRJdadqGoSySf8TebcW/dsI1kYf3mOGYDsQPwqZ4tSvIgkGk29nApJCQYdyO7ZYdff8AWptcLtGDZ3VzezReW+1mBzOeNoHvj0HavQ9M0hNBvNMM97FITHDcbpclCXbcHcfeY4BGO1c1o2lz6rqUNu07xxR5DscOyoBkEnpnkj8ua2/Ht1YJ4kW1h3JaIYreeQDlEIEYXGeSEVyccbj7U0rBcxtKlhv/ABbc3DySTWtpI95byOnL+Vht+B/fDDj39q4WeNtO1W7lhDMEiB3MeC2SeB7ZBH0963/CurwjT5GWMpPFaTOsWcq0BkDLg9ipAGO4PtXMalcPPPJLDLuSSPIcDG4bgf6c/SrsTcp+Go/tPibTIJmPlyXMMAOeQWcDj6da729nj1T4s6rFEyxQPqcrwhDtCoZS6Aeg6cD2rjdCjW5v9NmXYktvcRyK6cEkODg/kOa0Q/meKnvVl8jexk8xuxRuvHfI6e4piLPhvTit/qzMhDPazIw/usmHxj/ejI/EVBoVmJdS09pdphhjgkbd02hASPx2muosBBD4plvZZHhs5bV7vee5dlRo/f5yB+Z71U8PWr2l9bPL5UsbJcROoH3QnzAn8+PbNS2NEniRJP7KtZ2le4VYHmkUvkq7v8270Od/HoBVW+eFtVF3IzBdLt0sooSfl3+WuxV/76kY/TNO8eX0d/eWqWkfl28/llVUnAKqFIHPI3NIf+BVoaJof9saS9/HsacXkt6iH+IKCq7vUAbj+BpIZrR3D2egXs4cvPPCY2AOGeSR0jHT0AOfTOKXT72NtZtrieJ1htfMxGhwxk8w/OfqfyHfisTUtSXT7CCGBS7QqJ2LnrvljVT9Ty2PVsVtaTCuiGGUKlxdwpu8qRh5cbk7RuZuCcsTj+dKw79DQvdTKaMhu5jsnlN2zpwxDZ2kDsCAVB44aq1vd3Nt4b1C8vJRY2l/sRp3BJjUnkIp+8TjgD0BJABNY3iG9a6v3imumuAy+bczxEsCEx1PGckms3x5q8t3pWixsx2wuzSKTnDMkchz74IHsBjpRYVyDU9Ut59VuZbZPs1tuJCyPuIUE8Fu5IBzx9Biq1rMZNHEodId7hZAx43BmJYjuSCR+FYHiC8WL7SqZUPtOPbaP8/jU9jK95Zy24G4I4aJF67gm4/XPzfnTsK5Zutf+xadPa6dvhFwdhcn95LnqSR0GOw9auQXsQEsCsY4UMMcshXqwAHT27Dvk1i2tkLu9i2t5ccQxl26L/e9q6jRJdMsyPs92vmENJ9rkib5Tn5mUdgB/EecdMVYi7YaZZ6UitdOVgVTJ9kIAkJP3ncngE4HzN2GAKmutVvvEGoQrZQ3UuloCq2dlE8kkrKMkL12jkbnxnnA68aWleF4PEN9JbWGs6ZHGmXklv4J15/vEtGw91BPTk+ge/imHQJbyxgnF7LIvky3hJKBPuhIU6c4yT36n0rPTdlK4uj+GdYsrY6lJq8KySxF0toLki2iToTK6H5iuT+7TOO5zmpb3xwdIvUi03VruaN4QUvbqBYVkYjJAZfmYAY6nrzxVGH+1NcuIoiF0+3XClJLlhIAB0Kj7mevJXPfpXaJoHhOwcLdWU+v27rHvmvJHg85wRysURLlB6syrwWbthXvuO1tjntPvrq+vkKssbiMPKkxHlgd5AR1XkDBz1xk5FdLZ+Lb3RI2jmtb6K0yz+ZZkKhyOD5bk7gB2yB19arazYRWSSr4a0RVtZcEGYyXUuT0JVidhHOAoJGc5ya4R7HxN4fkF7M944YYQEESE+gUjGB7/hTsmK7PabDxIuvrE329kZUL4u9NYQFRg5Y5wh+j44rpfD/iG00XV/tlle3lnq8RWNrjTXaa32nqWiBOeM8/NkE5zXkfhvxFLqEcTzaBcfaocFp4raRZdv8AeygyT24z1zivWbDVBqlra3WqaLe3NrcnFtcwo7TQbeu0gYc5wcSA8joCaSiuxXMbfjXTj4ytnugZoLi1t4jb6jaWysi9Cokw2Y15OChYdsAgqPFfFfhnVNBuw+rQzRz3BL7pomUSdywYjDdex719EeH7SO/eR9R087baNhcy2KmC+WJxzIbdwBOmOcKUY4wDnAryX4qfDpvDeoj7HqltqdoU3wLGfLLx8/OiE9PVRgg/w45rtovozkqpbo8wdcVEwzVoqD/9aoXSu05iIcU9TTSKUcVID92RTSc0U6hARMM1CyYq3s9qjdabQFJlpMc4qdkzTfLpAMA5pd1KVxTScVRAjHAqJjmpCOKiYc0AJn2ppXNOAp4XgUAQY5pdvtU2yjZk0AQ7c0bfrUpWk20DRERSdOKewxxUZGaBC5x9aKTIpT0oLGMKT+GlbmmkYpWAa1NIzUgGaawyKQELAU1utSEVERigoQDGKd92m+9LU2C4E4FJnjNB+lNqhMKM9aKb3qjMkyKax5pM8UnU1JYoHPtTguO1CjP0qZUzQOxHjFKtSbMik24qbjFU04dKFGKcFosAoFP2e1IgqULSAiK0ACpGGBUfINWSOAzTqavWnDmgBpGKaBzUlG3NAFnTJLWK7Vry1e7gxgxxzeU2fUNg/wAq9t+EcXw40a5j1HV4bzVJiSP7Pmmhkji7qwK7W3AjqM8EgivOfh34IbxRqMdxcNCNNgmUTRvMEkmHUogzuJx3Fep6xpHgDTdQkMfh7XjbzMAjpHldhxkiQL84z3AH1rkrSXw3OilF72PRj48ezlW7+ww/Yt4cS2lwNpPYvCFBHBxkZYdQe1Zut3sGqQSXWnQR6xBCTIkV9uEhzwQsijDYPUEZ6HGDVK203RtFsJZILK9jsiSI2EEgZR/CJo3+dD/tEbf9o1h6D4r0HSr+4tr6ebz5XVgHlFuYcf30J+c+meRXn8rvudt1uQt8ULzTHbSxayaaXUxNZX2HiaNuMq7DjkDsVPtUviLTLLxDpltc2M66ZrNvAwMRXEd0A5LBjk5bvuz716Fcav4W8X2baLqFn577JAI9QhUpDgdYJ1OffYxUc5561yurfCq2trGOeyu5rGZYy1tIyGeCUYyASDk444GcY4JFC10EzP8ADPxZuU1SLQPFwlmspdhiuJJRHNbMFG0FsfvFyOGxuUjByCRW/wCKLS80+Uoscd3pdxtUxsS8c4XkmNgcqwHOAw6cZFedeNdBttWsLW5eFp4ojsubazY+ZbE/xx7hnYWHAIypO0jGKf4R8RrHDJphv01LSr3ZBdWWoKLd45P4XXLFQTwQVPDZx1IK5eqKUu4a5Noeo29tp8001jLbmQW1xMd7I+0H55OBIjALywVgR1bk155rK3OiwfZp7cPaOuWVt2M9mwee55x+HUHsfGPh+a1YRyymWPhobqaPDcchZAcfNyRuB5Hrya4/+01trYW17cMI7UANAwMpKdAUyfl6gcZB4JB5p9A66GQ+txm323wS5OMLOAY3Tn/lpt4Yf7WDWHqRtHVLNr17aEEmOO5iEqRE9lcZ+U9xgfhzXdN8OI9dgnuNOhhggALSG9vVjiX2G0kZ9lbd7VvaT4J0XQo/Pmu4rrUY0MkEls00MKyDA5JG9h1zhkPbHOaaVuobniEmn3FtvmgEGJFVNyuu09uOfQdMd6lRZIS9tLbSRKrZMbjDDJzwfX9DXuCvo+o3k39qW9mkPl+Y9zYWwtnUY2koUIeQ/MPvFs8ntWBN8JLTX72VfD9/cXcSYfe9rMyuO3zMikA9OQeQeT3q6FZnlcujD7VG7gy2iJ5gJGMgY3DHY/4UWumyXMTsWfGSNqcD9PqfyNeoS/DXUdIibiW5dUUXVoYmEsYBIyOMPgddvPXiktvA7zxMIfLljz5iSI46E49TgZbnPt607iseaW+ms8kUcCeWF55XPzY7Z4qa8tZZmaMzE3A42yMWLfU9vpXb33hh7aOa1tSRNCB59w3CR9jz37/1rNezTSVjgtrNpp3QSmfHJZhweOxB6cdaYznNNsLDTpgraY2sXr4KLKdkSZPXAOWP5CvSrfTL5NKkk1WCzjsSm4WttDC2J9uFVgMkn5vuscc+xFLofh7/AIR22Gp+IY/7QmABttNtmUbTj+LtwSPlGf8AaI6HQ1HUbtIRFqgiF3LD5otYSEgtU6Zfb0AGOnJLEckmqsQV7G/Ok+E76/vnmnlTZZWlqAEtxI5+YhF4YhCQOMDeSBXnfhx/t+vanfXEhkgksryd5QmSG+zsg4PGQz5HuRXd+IhNqV3paadAostOLSTPtxudeXbA6EBRnsC2B0BPE6oYbaG/iijW2jurYsqqMkZ5IP0+YfUn0FMXkcZotw/9qTz2kQgiW2fZAPmCpngEnqMDk/WqGoW5gDIoChSzIBxx3/lXQ+ELWO21FBcgiB0dH2c8bT/Oo9S0uWdrpMEmJmRJUxgtnGD6Z4IPfmgVrM5LTJntdRDxqWVgDx9Of611/iewi0O7mtYGaSIurrKxBPQE/qc/iKx7fTzNAYcbCGG8HoxPb9OP/r1vaiTeafHcyMGR440lGOY3UFckenQUDtYr2xlvNCnUMdkTowkB3N5QycKP94IfwJpfDd8Zxfb2CFY/OO4cDOFbp65FNs5n0aFYQcMTvKjkcnB+pwcfiahm00WAmnjYSWs0DBdv8L8EA+ntUDJbm4We9igI8pLOPz0xzjA+cfj8v5V0Hh65W2lkhtpWS5gtlMMZ+63VuCO+HYEH1rihK1uz3DZI2AbSeGDH5h+IGanS7ezvYW3GRI8Llf4x2/MYFVYDrdUtoZPEJtUZVeUweQrtnaojZlDEdBuzk+341lajqZN5e26TOYrfYFx8oJBXkD3wat3sjXF8mpqwYQwSqSpwSUQhDx7SfpXK+HLk3FzNDLyoLSJnsw+bH+6e9FiTb1y4axgW0y0bPGxfceGAJUfXvXOX17Pf2F2zHcv2wkN/d+QKP0C1a8S3U1xrc28kiJVQBhwOST+pJ/Go7FUXR72HaGkYNMrY6bcD8+RTAbc6auo3VxLLIILaJS5lfpwnC46klsD8aqrObSCRYJdkYnBMw+8x69Pw6VNdTBra4VsgS8IvTkHOfxwPyrODNFb8gHLhvm7cY/rQBbe4WR2VcrBIdywqOXzzz9PfgV0uh6NJfSRtKqJbyEZjxjzG7cnqB19BXLQlII4/MAmm5DM3IGeQMevJ/lWpPq0sMOxpS0rLtkf+JE/uD0z+lJgdnquuq5/s/TVVdPibEty2AZn749jx9B19KsaXp0d1Esv26O0lkOxXabyhyezY3H6DGfWuCivUKp9pWRIwB5UET4OPc4yo/U10FnHFPhUiE1wVA8vGTEh7BTwM55PX171Nij13R47uEQ22n2elakE+V557k24Jx/c7DODlmyx7jpWze6brsNrM8GiWl/K6fP5EqyDaR6BmOOvXjnpXnmieJ9MgwIrqW4uUXBWBQAQPUt8oHvg9q3dM+LSWE6RWFna2ynKC7nLM25ugVm4T8QAfXjFTbyHctNZX8ljEllpLafOmfORraVXxxk74w27BJ4GSO4qhL4d16JpHv2+yRYJzdSxjKZxyDhxz/eTHI55rrtJ+L2qal5VjdTW0smT/AKNqNmreXJ0BDk/QYypHGDWP4o8Q32pRaisWomJcmOVtP1dUSFh/0ycsynPfG4dPehLXYL6blfTPDrR2BuhMtxEAHS60+Vp4nUdd4jw6r0BYcj8M1qaTPqUC3dpDdTRadexbXW5u3mQMR8mVJGQrAEOoyOhANeY2HiK7tddcvJd3GooB5lxcTGK6QY/hlTJkT/eDfSt671W81crLZXsbzsh8yBoViDEfxZXCk543A5A68Vdu5N0e4fCPxJJpWrvo2s2dtdz3LI1leSEiS2b1jc8MozgocjHIGQc7/wAZr60jsXtr2Kyk1CGNWtHZMjYWP7tJQwIHX5X3bTwGGMV5L4B8Z3E1pfaVLblTAOdLO0GOU4HmQnsTjnBwdoPUV6T4zaC9sJ4202DVob22Vo1v5WSe3mw+WVlwwYbMZIKttwy+msNzKS0PCbq9NxK58qPa3ABUEr+PWqTLWzr9ppkF0h0uW8MDRhngv4lSaB+8ZKkq4HGHGM5+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nTgPenbBShfagQKtSgcUiipAOKAI2TNNMdWcDFIVFAFbZS7amZcimlKAIwM05UpypUqrzQB2Hwz03T7/USk5nfUFkV4IY7cMjAdS8gyyAccqM19B3ulfEKLTLW5t9bsYbaBP3Zs0LSJH1+8wDNgnqWr58+G+htrOtZjW0H2ZTM8l6wKAf7h+99MGvepb+3urfBvtCtbxwIvL/sptuAMEbtpC592HPavPxF76HZRtbUig0vxVqFqxvfE2tm7uB50rIwtQwHGGBLSMMYOQB6AHrVDXdK1fS4Fg1EQavbzKDC8kBnSZQAD5UnUYxyBjvwO/QQXOsX4tIZdPtrm2snK21zColtemCjbCWTqCGTaR3DYretb0eHNUSa7vr26gWNvO0idYpLHO08tcMode/zAb65bW1OjdnjkuqSxWLGEGFbNQPs8kG9ZVJ424Ab5OnUnBz2NdH4B8TeLdStU/sjw3eXFi7KkoW3cQMC2xixbjnOev0xnFelaLp3hPxHqcM2kWui6de3Uod7qztI725t2JxyrhSiEgEOBjOc4NbnjvQvFZ0u4igYaqISIxqE0vloOnymJduDxjABPPAxTtoSeUS/DPVLLz5J9MsI5pVczW9veEmMDOcqjHao+gwQp7V5dr3h3TNP1eRvtM4gk+RsNuQg987MfhnHcYr0zxBquvR2MumxaJCbTcryXBlC+Y3OVYsTjb0HuM46Y42a3tUPlajuhibKqEUgJnnByPmGe4HqR6GXoaJXDSoUS3eT7fcLbwxqJo7wgRuFHBCtkSEgH7oPQHg03S9I8FQXjXN2sz+U5iU29u0iByNyjaWHy5xyq5A6Z6VmXenTWdztg09n8ldgYM037v0B6Ec5+7UzWmoyQEgDz0TYpkAVCg58sqOo7/ypXNOUv6xqd5YXcF7PbLFYoHaxlzuiZsc+WoUHPJyMgj+IVzmq/FCO2077MllBI5PmK11Aq5ORk5yxxntk+9RXWkPPKZIboy+a4aazvJd8b7emBnLY7EYZR361mt4L+2ym7kRIrRX4hlVSC/8Ad9WXvkDPY+tMT0NXR/iLrOj6dDqlwDFc6i5WGOBF5QZBk2gBVAyAN2SxyRgDJqarHcaxNcXutalfajJx5k1w53MpxjAY4wcjHb6dK2rTwfqEdwptoLm/uMAFLWIhCvJ5JHPJJ6Ac1OPBepy+WZrNY/KUlDOv7hF6bewblgRxgH86snzM7TdNfTreHUbaeW3tmxBbgOyGQg55YdlBBJBPJA+li+tI2u2vbe6KXezdM0IAE3Y5x3wQT69fWpvErRzSRW8uyaaACKO2tpfMMag5yXA25JyTyep44ra0KzL2/l7rWGQqWUTzLGH4PygtgZ/LNQ3ZlJXOC1SBLq5k3M/lsMu6nMkh6cv6frzWxH4ZWM2B8t0LwICBJghgD8u4eu088HHetufwmy6zIqRGGWPAUk7A5IzyejZ4HetzyDYXNvY6wBbXTxsYhdumFU8BmYdGUEn3+WrT7mckedTJqcNxI1xp0qtIhEM+wiCD+6WYDavH3RkmqsVm+p6HaXMEczSs7o0xH+skRiQSTwAoO4+4UV2r6bbaUGkmd3uVjcTPYPK4aQHaemR05+g59+e/4SCTR/DTWVowd2BbejBSh3HI6d1Ktn1HtTuFrmDrHiCPRrG00eMkxjDTRxnG5s5G9uTj1X8+2Oa1Wa31PVdTikVYJy0ixkD5HU8KMdv4T9M81Hd2yzBdkj3Dg/KW4YrnOfT1FW76zV1tpbeMiQjDrj+IcZz7rg/iaLlcpzdlpzWV1BIVcASr5kTdVzwR9DzTrizazvQUk8kk7VyflwcHac9ua6K4054vNLIGilIIB/hORnB7c9RVi30NNQAhZs24h82SdhgwBc5JHcgbR7nA70XFynL32jOkpkVVWSUANBuGGHHzLz1yCMfrUkGly21mWnKrGGKn5gWwPXHb9a3oFiltvslzGVjXJhlViXA9MnhlPcDGO3eq0Wky6TKyzoXXJw68BwwGCPwzRcXKcbqNuZCjg5HbcOB/s/Q5pltl3kTcxDwlSnYjnGfcGuhuNPa2k2YZ1Yc5jzuHvjv0qoLBbCdvODyIoHlDGGZTyCw6gDofWncVjlb5fLhBYMVdw6k9B1yPwNPiDO4JJ2oiEKO46/oQR+NdDLpRke7tGBZD88IIzleuB71RSzIg/d/vB5YI2jqM9PaquKxLp92zaXPDxva3DggjkrIO/uN1ZlpbR29/C6ZAk6oOwPH9TV2yVoJHiXBXaTGcfj+XT86lNksi71bATcVOeVzzg1IWMPVnc3s75AAGMn03Dg+tPsw6XEQyNjRPG/PUsD/9atLU9LkndX8vO/BJ/vUv2U74wqgAHqeD9aq4JGFcxC5nVc8Kgx7UyS0DNGcZi+7gc89f8PzrZm0zkuEO7AVlBwc+36fnVnSLCGC5/wBJV2tZBhjGMsnowHqP15HGaLhY59IvIG5sNJuyAecH1NWLOy8+VsHzH2O6qeNxVSf5A10dzo0+m3TRsYnC8rJEoZHB6Mpx0Ix/KptLt5YJxNK+XIbaoAH8JBNTzDUTmba2nLfaBB5khOVzwM+vvipZobiOJvtFwttEG3iONvnZvUgdPqea1ZRM2SflYjG48kVktpijO4/Me+M0XG4Ey3w1RRIzeSwb52iHz9PvHH3h6559PSti1uprVRcbU81cK+0BoriPGMlT+RH6Vy7RSWDbgN5Dckniuj0PXokcRmOKNmxtizwT/eHoeo4/Kr3Mti3c62La+eeIxvEzbtj/ADeUccAPnIX68Ee9VdVnF5OZXZpPNAMF1HgTwHb/AKpu0keeOfmHBBxxT9Qt4EZSfljkX5twwjHPf0ycc9KzTEIkaMoWhDZYHgqPYjp9fYUJksi0vVH1lI7O8nMF9ajZDKTzn+6T16dvbpXf+BdQeH7SsjpLPt3NE44nTBPfo4xww/Pg1wN67Wr7LuGPUIcfurrlXZe2XXncOnOSMdCK3LaddRgD2l0k06qN1rcuI5JVJ4dJFwN4xzjGfQ96aQjsIbqyg8XRRRTNdWLuhhvh+7lRDj5HGcYXA91x1wa+o/hzDNJqej6hr2jLFpKTmVbpLhIniUoYnkkSUsskT8B1BU7gCAPlz8geEtZj1ArDcSPBNFtMUpUbUZSflcAc5y2GHIz0I4HvHgHxvLa29xo16Mq5w0cUmIiTwG7hQc9cY9RxxN7Dtc6/47fBmG18RPe6NKkEM8YmS0Ee6PytufMR1yQnBGGUAEdSOa8Bk2Dhckg9SRX1V/wi+o+OvBMttLqNzaWsaSI0MNsGkjAbJRxuAPABDKB/48RXzb4h0vTNMWSG3k1A3kchVhewLEpA9AC3PTuK7aU7o5Zxszn3PtVeUVYbrUTrW9zMrU+NaXZzUiLimA5RkUjpUgGKCM1ZBX24pQM1IVpAOagpCbc0Bafg0h4FAw6CoXNStULGqRBEx560ynE+tNyaYCAUjfyp1Mb7ooII261E1PbHbpTaCkREZWmleakIpNtAyMDFN21LtzSbKAIqd2p+ykIqbAN3U3dmnMtM20gFpr08DmgjFBZSUVIE4qZYacYsUAVHWmqnNWZF7VGBzUgOWPNBhyamQYHtTu9UBAIulSBMVLt5o20E3IHXmmqvNTMuaTbg0rFCKKlC0xRxUo60kAoXmgrTgcUp6VQDRgVIpxTAM04DFK4mOzkUhanY7UbN1GhIU4JmhExVhEFIe5AIT+tPERFWVQU7y8CnYR23wWtSvif7YBCxhQrsljMpOepVAyljjPtXrmvyXl/J5tjcxWqtk5Lw2468jZjeR9c1438LNTvtL8UIti9rA06NHJc3KKfKTGSVYkYJ6Yzz05rtvFPxK1HT0Omx3Fxe3QbcZLSIKp9CXAHTpwDXBiI6ndRehPpfgnUbSdb6G5uYrqXdGJJg0kcSnHzDJHBzyemBjPpoCE2Itrq2vPt14FxLqF3dwwIq55WOIEiPP1zwOBXKaf4Y8Wa9BLfLbhRI3y3V/fbo0B4LKHYDP/ADXQ6D8PbFbmJPEN5PrFsi5iurZwsMMnJBDEqGA2kYBH5VzWOjqdHpdvPqjiWC4lDxu8Mi2tlJcqJVOHUS4KK2OGBCjIPNdtZ6nqkdo62dmySKvzTpKZZVXrgxBgo5/h2kfnXLrY6bq+pz3K+Io7e8k+4s06ou443lUVtgZiMkMpyScFe9qH4Yaz/ak9xB4jS4vW3KsF3crF5SY5/dkNgY5zk9OtS0uhSv1Ni51K+dpV1vy7uZvlWaK2DHBAJ7FVPq4IP41yOva1eXEUkNlNb2cEa/MokVVxknIIxljznk10d38PVhtxNdXFtdyIqqBKm2OTjg7gH9MY+X6isO9mv4v3EkcUEKABXgti8fsQ4YjOBjJOai5qlc4a61CW0Aii/0oOc+T5hIdv8AYCFmDe/BNbmk6A7rPNqlndrHMFKtcTGN4h0+6QHHPoyg8cHpVzRofEGnXU93pemXmo3c6bIzJlYEX8Opx6Ee9aOm/DTVNRmW48UWdvJ5beYLeNGNvHxwSWk2E88AAila5bdjAuPh3b6nMgtvEASBE3TPdxsrqQcYWYoB+YwexNW38DxWDQzzNdbVTaZAwEjL0/1+OP8AgPHrmuq1HxN4C8LkoNJtdRvSdkrrI/X0LA9s9N3Fc3J8T9JkuxPa6BZiVFACNC3kouezPIuPXjI4oTRNm9x97qGk26KNL09bm8LY23bu5B9SMZbt6Lx3rkNX/tXV7l57nUJpkhGyKKBD5anJPoAPTpWtd65b6tbTu9/Z25PJiszvyOPQY7dvU1h3slhcRcajfXrSYASQFtvpgsxIPX86FIfIzjNUgNrJvM7o+7JUHLnjp34qxotw4inkEMkMe07iYySwOB95uenua0H05o3BFksi4JzJIeRn0x1qTS7ESJIsStEzsTj0Hr7f/XFS2WoM231mW00yyfEgtpi2WZseUgzh1PZg2DnvjpWT4xf+1Eby5cSQhHiI5Luo4APuwYY967W58HnUbZIpSYktkUBhjCjbvbqOSGLD8B6Viaj4YNjrEcjQiOWZgWC8hQOUz652jI9vejmSDkbOIt9Vv59Wuby2Rk83LzmJtyx5ALSMf4D/AE9axb1ZLm7F24aSF2VUmA2kuuQHI9eoyexwa7y/8ONbS3UMm9VmZZ4RxiXsVYdyD/PpWTH4Xubm5nihYopGJVdcKmeQvHtk0c4/ZnMG1DKjlUkjZsmM9UJ69sgH9KtaTpot1MIXbFnEm0mTI7fiPrXRDQDazMjwxIE/dtwQHz1zx+fNWE8PxWkhNmxIk6JH8yevBq+YapmTNplrGh2SStvI+WVNh9jgH8M1Rks7yJGiT5Yd3LKeOvQ9tvAznjiuwtbSS6l8pQZGxl2kUgkenPT/AOtWnaaBaWgAMjBsYEUbYJHsvcfh+NZudjVUrnmEmiiSI+RJJBKp3GAJkZBzkHp37VNcwXVxaASRmRT85+XP8I7jp1z+Nei3PhJLuQlYQXQfKZuD+Yz+opkXhaW6lhcu6xAIJG3YXbjHCjGffNPnF7JnmstrbrCZTC8csYDFRIWQt2BJ6ZrGurb+0Ji3M0zjn5fmweoIHPt6V7dLoiRRyos7xxyOW6DGAewrnZNAja4dLi3UjBKuyYJAznHfHP60+dEOgzy5tLUxqmcPHwHwQCOeo7EU2fQXRt5TYzDJXpu/D/PWvUW8IEDKKEQ9Y1Azj6nmo7vwtFDEixx/O7BMc9OpI/AGn7RC9gzylNDYvHJFHvaNsnPHGeR9MZpRokkEiDYArfeHp7/pXqZ0AQKQFBVhjPeq50JWDsR8zDHTBGOlV7RB7Bnm66Tt3xAbiCGC9h16fpUaeH2jEjMoyBXpL6NCgGEXcBgZrMvLPBbao9xS5h+xaOD/ALNAfYwBJAOfzpYrBIFk4G5htGf1ro7myA+cjn1rNltiSSRxnvRzE+zHWN7FBo0thcQs/lsJLR1IyhJ+dD/sN19mH+0aqfZwEZ1zIpyCwGGHsR/hUpH7wcH6Yp0bGNd20EE8qf5VVxcpkTwI/Q57e/5VmXEAUEEc9K6G4ZJDl1Of7y/eH+P41nXdrtAOQyno46f/AK6QmjGuLVJLfJGdxKntxiufvLBsMF/dlTwQAePQ11UtuzIQCAM/lWbe2rgMchsDsMmtYnNJGl4a1SK+8Pz2F+Q1zaMJ4XRPvoTh1I7nkH3xUk0AMSXMDCSIKCSD/AcYP05Ga5mC7uLS5WVE3p905yp9we1dFY6rFH5UijzLZyYwHGAW6tG4OMBgcj8cVZzmbGJdNv5ZLGNP3oxLaygFXOeVwepz268jGc012s57oCGGW2WViJYSp2o3HYjIz6j0q3rMUUQlilSSIMNkcjfN0+6G+mOGyf04xY9Ql+3BZpNkjHazuu4oR0Ofpx+HFWB3mh+GbnTpzcTSJc2bky7UkBfYSFYEDkfwnkY5P1rt9Kv/AOwNYtLbKXcgid4ZE6oWOAcDqM53KRzzkA1w3hzUpLi2uYXJe+tkaWONiPLmhC4kQ8YI25Prjmui0gWurixh88nystFNv+eNWI5YY5GNvOfvD3JMsD6Y+FPj+bw1psD313Jb6XM3kP8AeCbSMgK5B5HJBx04ryL4vLEPG968EtvcQyBZEnthxKpHDN2LY6kYyRnFdD8KdTg86Wx1OK7iYTYlSFscH+8hBypYH6FsjqMxfFjwVoekvJf6JLKsEkpzHLKrKvfCgDP45I+mRWtFpMipqjyxutNbpUrLTNua7TmYwDmnquKcsfNPCYxT3EMoAqUp6Uzbii4DGHFMxzUh5puPSqQmAGaYetOzio3NIY1ulRscGlY8dagkbGaCWNdsVGW5pruSaQHNWIfkUhORSUUriSGkYpu2pQM0mypGRMvFRnqKmbjIqFutUgDrj0pe3rTQcUucimAE4pMc4pMmnDoaAGkc0w8Gnk02oAQdKWk/ipc+9AD1UGlIzxTAfSng5oAhkSowmDU7Cm4FSWAGKevJpgXmpF4poTHUhApacq7qZJHsPpTCtWivSo2SgdyADFPGadsOelOCUCEUc1IBxQEqVUyaTAjKUBam2e1BSmAwDmpABSBTRUgPC/pUq8VEDipVFUA9Wp4aottSKtAF3StRn0q+juLeVopF/iXr9Pb8Oa9i0HUGi0SC81CEvduWZbe1iYSOvHMjykgdOijJ715v8PoYJPFNk07QqFkBUzzCJc/Ug5PoMda9m8XavbWrRSpGTeKdrFm81gSeCBx2xnPFcld9DqooGu77UrKKSWKLSZScxsUaQhCOGIVTk/TAGetPtPHGiW04DW0epXURETBLfEkoxkMx3MAN38IXrnmuXutSlI8xr94LBSTI1vxPdSf3C4IAQdThj7mrtvqA1Tz430qNtyCSQ3LgKV7M7jZ8zdBk9Mk8ZrksdV3sbGreM9fthPLp2i2WktJhSY9OCzTDqBvcg9P4ht59hzqeGvGmtrDG12UsJ32ZuLMshjYtwT5UbFief58DmvO9Kuxq2uG00+O0jupD5Hn2ZVAnshIY4Bx37E16JpUjX17bQ6Tdahqohfb5wuXW2LK3zSFyB5nIGD0xgD1qGkO7Z18vho3032vUYtN1Ce5VCGvrVmum9OHZMn/ez9DWxJ4bisLV1GtWHh1W2mSOGyikuSuP4thIJ49CBWDLqD2rSTT6ncy3BOfNtyRtzgFFPUkn0GevarSLqWoKbaC0+xQbAsrHdHu6cue7HONpJPOSFzioZtFIuz30NrHJcrcXWqEDZEb2KOHHucLuPIJxkLXG6p4iubiBLO5mlnCkOoikLtz/AAqPT8AO9bHBjURwPcSjEYZiVjU5A2Ko6kEjOcfTFU9Qjl/exweZdzqxxO0gVG9F2jJ/P8u1c8mdcIXOH1iBRKlxNpcEC/fQK67ycnkseT9MYHPNYm57srFb2qStLyeNyjnkliMn8K6zVNEmMvnXcMDTPwUM6KijPZcDPbk8mo762RZVXyY0eBNiFQoONuGK88HJJ5NZ819jpVO25zJ0u4u5/sc1nbmZv9TLHtTP0zxn6mn6j4FnhtYHCSwyxHYyS7ZEPfay5IHfBBHXGa6jTdAlvRlLp3iY5zkSD+ZNdNeeGLufTZLWcrPdYVYXhT5zyCoPXjI60KTL9mkeR+H7GSWQ200DR3jOxiiIYJNx0XuG68e3cV1un+GPIEpkTZKpyJeCHBwMKfUZrqI/CJjimhtoX892/fGST/VHgbMjqMjO7v06Zz1On+Epvs0drPasBn5hHdkEEevAx7e1FxcuhxiI29lZXeORhJJiMgYzkB93Cgn07d6kTw/Bcl2uZlM9yT5mGG0q3AGT77QB7ZNd3afDzUbwmKTVpre2zv8AkiDP1JwDhQB05qaz+Ef2NW8hzLlt2+SVo3b1JKHn8T6UmxqCPJtc0VYtTiguJ4H2IGZQwL53dcDp/wDXPNUvsTX8cdvpNoSAxMl1jKrnOTnjP59a9jg+GMdoJvOWTJfJOzhiORzznr1OaoaloVnaylZma5lYnbCyM/fsoAHfqRRcv2aZ5Jb+E7uSZRBJGIEbBl2l/Mbno3f3xxW2ng+WNBNLMPN4+VIycnPAyT1r0K103DHfaOXwcM42hB6BeP6UJo8+ozYMXlRgbcBsBB3xj+L+XtzRcOSx55aeFMEQ3NwXmH38kAkdsYA/+tWlB4dhsnBW1IbHLSfN+p5rvZNLisTGYIETGQdigfn+X61DFbq+SwA5ye9S3qbKGhxV3ok7DHmRQx9RsU5b9eKprpqs5iaMsuzaGJwD7YGK7K5szNjaeR6iqkNkyFicKVyQSPyqWy1BI5l9JSNvLVY0VMKNq5z6k1jXeiRC7zy/lsJA5688Y+nfH0rtDaFSwwu4DGKyLq2UwlipwCT+H+f5UKRTgjm5LVIwML8wPBBqlcWimQFhgqDtIrZubJ0dmDNIGOcN0A9qqTxsBjBIPfFHMT7MxXhUZwueKzbiHErEDg9TWvsZJH5zjrWbdqySM+cDHSqTBwMe52qhPHynBxWNdEOA45DdK6DUyJoCI2U4/hFc3OTGduNo659K0TMZRM68Q7PVfes+RQUGa2JFDnCnJH8NZjxBnIA5HatTncTOaPBb8waqTKF6H71aTDcSh45qncR7GyucdsVVzBoqSx5T5sfnWe5YIwBIB4IrSkY43FcKe9ULhcEkHg96q5k0VP4vY0lzAskWVGce9Gwe/NO8s+UCAGx/CTVoxkjmbqKbzypzLARgoevtil0m4CNLZSkrbTgI6N0J/hYd8g4/Wtm7TzHTchIzwc8j8e9ZdirGb5SJBECSHHO32P1/nWsWckkS2YebSpobjF1JFuUAHBKj+Ie46/8AATVWAW17cyOzSQEIA5VA+COMnkH055pNPuxBqDbmbDAZ4xz3PtmlkslgeRkyJVIKEHBZCeGU+oH5itjE1dOlgtzAVnikuFYGN1R0ET9GRsgEZ68ds4q1ayXVrPKDiCaJx5ZDAKRkHbuHB5ww7da5jR3kt9WZJWwzYZ1I4OOkgHtwePeunTURPcyW0srCPh0Zfm2HO4JweVzkDB6EEehkD2HwZ4iNzeJLqlyY3uUVN4+9leFG7oD8uOe6itTxPbsJJVS6kvLNxmJznKn720n8eVboelcT4O1RorcIUa7g6TpM24Kh6ZOC2AcfMOPUDqe51W9g/eQ4nLhMIPN2OgGeDjKuP6dDVU78wT+E41oMdQR9RTPKxWgYy3J5+tRtHz0ruOUqBOaUJVjy+lJsxTQFZlqNx7VZYcVEyimBBuprdKlKUxloFciJOKjepSOaiccdaskhPSoX571K1RN1qAKx5OKVRTiMUmMUXAUnP1pmcd6VulM/hoAkU5NLuqIHApS2QKAB+aYVyaVjTQcVYCbfyopGNIG4oAAM0jcUoOKa1K4DS3NLnNMI59qegzTAQjmm1MR2ppGKgBEp461HHS0rljjijHNNJyaevJpAO2Gm9DUoHNNYcdKBsYOtTw9agx81SxcGqMywQMVCwyfapC2RTdtACKoJqTy6VE5qZU9qAIli5qRY+ak204LQNDNlN25NT44ppXmgNxgTNI0VTAe1LtpWKK6rzUqrTthp6LQiWIqVIqU9EBp4j5FMRueD9Rs9H1B7i7hkuDs2xxxjnceh3dvw69K9KudXuNYs/s7xRbJD8sCwqoU9RljwG65zk8nivH4S0Tq6EqwOQRwRXe+CEOsSPLezySxptiS1jIMtw56IijBx0z09zXPVjfU3pytoaGqSOwSWadZgv7pZPvRIFbBCA4yRjrjr261V8Q6/ZR6Ymk2iXLaerZn4CvcynvnljjkDpnBJwOl7V/Lk1Q/aBDiCHyooYiGgt9vVY8HD7VGWkPGenvxesXcaMGuR9nQL5iRImXiQjA4PAY9cnngccVxHSdZ4QvfssN1FpsdtYXUpEbyRK0skSn5c7mzxy/3SB8lasHj+C0uRpukWkt7IG8qW/mnCIT3QckleueQCc8HgHl9dha1t0hs2+wWiRoQsD5k3YBUEn+IA5J7H8qz/AAdZLdeIm8i6j0+KGIgz+Xu+zxdMxqcFmc9z/dyeOqZtFHuehTaprHlwTvHp8CRt89sFhCRg4Yh8/IgBBZueTgZrsYZLB45YbCa5SzJCNqLbvOnH92BTyo6/NwT14rz3T/GELW0lnZW0VtFtRLeGWTeTtzh5MZLkHJAxjJJr0Xwxp262mv555Jt5JXOQCe4HfFcc5WO6lC7MrUEuyNNt4kFnbvKwS3iyxRBkAsexxk59Se9ObQbactK8EkoHEas2FC+uBjk9a07a7/tDU7iBFURp8uVHGAOn55H4Gr6W298DgDjFcfOpbHsxpqKWhz0Xhq3eYFLdYm45BYn+dX4/D/liUyE3O/5cNkYyQePyrobTTCkStjjr1rRtbZY0XcMsPmzUpl8qObHgSw8hmWBY5OORnk/nx+FbVrpTWbAW6CYsNp2gb1zx9B169a3oY0lQYxjOcDvV5GjglVI/lkIHGOFGOv8AOquK3QztM0KGSRdyqsg6yBfu9e/9K0bnQ4LdldI1GexGSfcnOcVpW9slvBkDJLfd/wAafLbvIjDzNiH+EL2p3ZnbUy0C+aWLyCQDBBRsdeo4q21xs/5ZOfUkYz+eKkeExAt5xLvzwoGT6f8A16qiRfMLygySA9COB7DNGw7X2KV7cTXMsiGVLZCAwWI7nbjBHHTt781mNHHZ2odYSiE5Z3G3OemSea6KX99ahj8jZ4PJ9un51R1ARXBijaNsueFYcE+tA0jBh05rmQXEjmOMn5Yk4yfUn+lWharHEgVcKowFGABVpoGhbjjBB7YINVrqchWQqNvG3FK4JXM28t1O4A8jjjjNZaWPmSptwnBzjnNa7yhwmQcE55HNVYI5FcuWDdwe5qTZaIyZbMrcADBBbqOhqtqVqcMuSCp5HWt17dlm4QqGzwec1SvoTMvzAqTwc8ZoAwJl2tucDcx25zVC4T90cqPnH4VptDtkKZJ2sOc981najF+92qwUqc4U+vrRctK5hXoQpGF5wOorLvOVZx820EYHXNb1zCSN+PkbPCAcHNY9wiswQ4DdetBSSOfvRhPMXIY9R0rKu5hsKMMtjrW5e2rRgvgDnkdqxL6FZHJC7eKpCaMaWNQu4D5mPzAVjXkBBJHJHbNbV0fJAYHJrMv1Z4i6qVPBGa1RzSRheZsJ7MT3qm/Vs/TJ7Gr95Dgbx949sYrODBplRucjqK1RyyI2G4ZC59aotD+9PJwO1aMg8ph/CM85FMfEmCg+bvxVGLM2dVVcHAJ44rNnXy8qeuc5HNa1xB5bFgvB5wTzWdcRgjPA/HtVIwkrGWwG485xzipEYAFegbpmmyYD4yPp603tgflVpmLQ2WDGBjfjnrzVJ7NZF3RuUZ2xuA+83YN6H37/AFrQJG0FkJ9cHBqBFjdnEUg3EYKP8pYfyNbxOSaOdvbZbhjvAhmjAJKjO4HPP86IrqaEq0uHRmEfy84IH8iDWhe4hmjmbcsJfy5kxyuep9sjP4is6SGayvbm3OJGBxGzD5Sw6AjpyK0OdhLast3BPGwkljjDICch1HA+oxgGr1mttq9p9rhuPsF0rMrwTZIZ+vyuoOM9RkDkdaz7p4nslkikEZP7yOFshreTq20nqpIPFZ8KreAzcJMMFgOA3bnH86bEeleF7vVILmxvbW5EskbbJAv3oy2AWx3BwOOQfSvXLm4h1K3UzBrby1ygSP8Adk9whxwOOAT+NfPGjzSs4VWlhuLc740jPzYzz1+8DxmvX/CHie6vbG4+yS3DQykLcQTgKycD5gATuXOeeo9xRD4hy+E1JIkB+Ri6+rLg/wBahZPSp2GBTGr0UchAE5oaOplGDTsCgllB48VCyZOK0HjFQNEKBFTy81G6cdKuFaidKpAUXTFQsMCrjpULR1IFJ1z2qFl5q88dQOmKbQFQimkcVMyYpjKfSpsBERTdvWpihNJspgQYxzSHipzH3qJ1oAgdqTdk04oTQEzVXAjOaX+KpNlKqc0XAYF4pStTKlBTFSBV28mngZqRk5pMYzQA1ulMapCKYV5oLI1FSdRTFHNP6igBpFSIKSnoKkCQDFIVzT0TIp2wUARiPNPWOpFUU8LTRLIwtOWPmpNgpyjBpiAJgU8DFKopcYoHYQDFPAxTaeB+NAWExximsOak20mMmgoaBmnY4oC08DNBA1VzUiJ605UqQJxQAsa9qlRKapwaerdKAJBHVqz1G803zBZyCJpRsdvVfTPUD6VXQ5pzHIptXQXsdDY2bJpk43rJeTYZmJBjSNAWIH+yODj1GfrzE8V5LrzQSssotnM88sgwGfPyhs9hgcfhWr4fVTfxFjI4LgFCcI5zlVJ9MgMf92tC+1TSdHhhvXHmbBLdkyIWNw4Y7QwP8LMvGexrz6kbM7Kcroq+J9Yih0+AcC3izsiJ/wCPggj52I7ZBJHPRfTFZnh+dNIgm8qZ31edFkurhk5MjjKIEPZU3HB4ywzyeOU8u68RmKTzcRwkN5jD5EjB3Eknj7xAA9RXZaHoMeopieS4TdJkxRjHmHjmSRhkkAAbQMDpyeawaZ0RlZnpfwt0aa61eETJGk2dxEj+ZIB3O0dSffHpxX0I8c8VuhchI0HyxgYwOwxXnPw90Z7CyEFuiW0zcsy4XA9yTuP0Jr0aa2ZLdVU7zkZI74rgqvU9jCx0Kul6UmnhynMkjFifStW2thPPFGpDZOSaSGLzAMfKWwDWhCfJmQMoVQu4sePw/lXHoj11qTMqwswxkoPXg1JEEwd/IxyAOp96prNvlkZhs3Hoe1aC48lRuxngkdfzpXuVaw6L9xJiM9eRjov+fStPT1xLhlYqf4j/ABfWqUcTCdXAJUcIvStS0WR8HGGHXjgU0TLYuKfKk2kDG3qM469akJkZyWZtgGDzwfoKS5UxDzRlm7ADvT7c74V9VPJLZ3etaLsY9LleZNrmRixDL8oAz+AqrexCOSAwx+WeRvb5ieO9aEke8kZU4JYZOSMewqCWWZlSJV3KeoXA298/pUtDRXD4hjPmom4bxjA7/wD16x7q3aS9EgJKx5BCjIPc1rT+XJ5iTs4wOC2OBVVAgICOSgAwcVRcXYgM+0y/KrdCFZRmsmbUDKxBVVDHggYOa05fnmRn3BCN3yDpzWfq9qjWxFufnQbuuMip1YRSvqZN1J+4cR/I2ON/TNV7O5lyqklXYZYAc1AfOlgkglcuF28qe/pWzDFGLlpAwQOoUEAADjrSWpq2kh19K0RDRjfGy8Hcc59axNQuh5JYggg5C5wK6C7lkhjy53AYIx0rntSSK6IjU9cE9MilIzirmRLgLuAG0jlRz3rMulaVA2cfxZP8QrWmBkZlcqMLkds556VlzzNjytmEGSG7YPakbIx79RsJXbkcg881RmMV0NyNtbb1A/MVZ1S2DRxJEzBt2Tk89ahgiIUjeUbryc5qi+hkX6J5QfcxznArmtRTC5RV3H2xkV1GpoQ3OSBwGBxxXK6pujQj5gR685HrVIT2MG8gDqzHBIGTg9fwrLkcBtg/1bDblT0962Z1PkD5vnI7ZyKyb4ZibgKxGQRgc1qjlmZVwGbaWIORyQTyfpVC6TypBI2c9zirM1wY5gzjKsecDiotUk3Km0+YH4B9O3Nao5JFWRy5+cfTFSpbo5LA89ACaitEYupyQp4x3zV14xjIXBPUDiqMWZ94hwOPpjnFY17DmMnOe+PStq7LRq5J3gdeKy7iQEruAHHXNNGckYci9Cecd6Aq45Jwf4qdeKyyEnOe+ahZ9vBHysOpq0c8hskzRAx5U5OBnpn+lVpoheKeNsgOCMfMD6j/ADzSXEmd4AyP4l/qKqLdee4Ab96gOG/vD0PvW0TkmWI3OpL9nm2GbZsQ/wB4eh/pWLqF5JZ3YaVfMXADKR1UcEH3GMexAPeti7CsltcL918gkDBR1/xzj9axdbIuBDKBtlPEgHZh1P48H8a3RyszNa+eVpIckEiT6qwyPxptnP5QWQLkMCDnow9PyqOS4VZ8Ag/KcfX0/PpSyyiFVWNv3MmGxt6f5NMR0FpcAQQO6lkRtsUqA74j9e4weleseCL3zbaG1kcDIZRDNjLA87kb1B+h5/CvJtMnmjgOckHD5RQQfTj1616J4Se01KW1sxdPY3Urr5cTqdkjg5BVx9088ZHtmoWkrlbqx27ZHH86jJzVq9tntbiSGUFZUJV8+tVinrXpnEwB5pxb8qaBihqskRjxUTU4nPemnrUFkZ4qNzUj1GTk0E2IWXmoymeamPNNIwaBEBjzUTw5q01IRQWZzxVGY/Wr8i9arOKqxBBsxTGXFSt1qNjUgMJxUTrmpG5oCUAQbKBHgVY8qkaPigCvtFCrT2Qim+1AC9KQ4ophzmgBWHFRkZp2fypp6UANo28daTkU7OBQWRIKcRimJwalA3UCsIAaljXmkVfapVGDQSTRrTyopqGn7qkpCBeaUDFL1FAFAxQOKcBmmrUirTQBSMcCnkZqNhQwGhuamQ8VEFyamjFIB9LtpQMUo61QthAKKkAyKRloGKhFTL0qsOD6VYTpQQOoAxTm6U0LQBKhqXrUKiplNUhMVS8bZVsDGMfXr+nFZ2taojJHZyJtzH5jLAioWA+6pYjgep9B71p8EZPSsnxfp0R01GCsbuYfMzHhU/p6D6msK0bq5tSepR0nU7i/jt555DHZo5eG2RiiSMDguSeiDI+Y5J6DkmuisfEySX8aWpa6Kk7ZtpHfpGvYe/J79a4DU7w3wt9PiIjs7dEildcnzXAzgfQ5+lbXh/V49IkWCARnUZDh36iFc8KPU9fYehrz5HbHc+lvh/PetFC13NIWblIVG4r2yT2+nWvY7X5YImb5nwASTk5rxT4cSzQKiuyl4xvKIc89gT0H05/CvZ7Qk2+92G58Hjp/9evLqaM+hwyVjZhz5ypkYz09TVifPmOSRsBAGemazbebZhsZkOcfhWjbF3h8x0C46msD0FoSxwArI4BZjzx254qYygny+mDzx6UsDbVcjgFgV75+tJG6W0qyElvNYJtwOSf/AK9Rsal6yZ9n3SzAfeJ4yf8AIrTsrgPjcu8ZGRjisMxeZKsvmtkE4UHAPtWlCrBSZGARjkBfSqRMkac9w+VZiqYAGNx/L0qeEoscbrgZBHOTj/P17ViPEnnx5LOyfczzt+XH4cGrMEpmPljjHHORn3AqkzJx0L80oKEFuBkkAkZPp+tUb64EADLGXOBnYOnv+FODCV/LB34I5HQf55pZoAyP/DGVJLStyv0FDu9ibJFeI/aBnc0ZGMsR2Pbn8KpkvDG7E7VVcfL8vT61eZbaa2MjOflYMBEDg+3NUryeDcyxJLI5+UqBgf54p9Bp30JUbaVTII2/MGPqP8ay7/aEUEkEjPTHfnn0qwNUt4w3l2sqv90YHy5rOvdRikk6SJgZHGR1o5lYEncyYnDXKqq5RgMnr0PP9a1bePCbEG3JOAcenaorU2cUu0s7EDKkpjBJ/wDr1aF5YurBZt+zoQD1HGKlMbd3sZt3OyiSJwwAU46445/CsBYxGHk2h9yk/N1HOMVv6xdQADGSDhSSMc/WsS4uHWaeKNEJUDduHzfhUvc1jsUXnN2sgCkMDjOfQVnX0LtBHtbawJUj1/Cp72SRB8rjaVzheDWeFWdCWysj8gOCeKN9CttRtzAht1JK7weeRmsWeJY5judQMYPzZq40RhVz5SlARtJ6g1nX0/z4RBtB4B5NUNGfqKpNHsEwwDkADOKxr+WFyYwykEDHynitkXQRmG0bCcY/u1l3scSLIr7SpH3l600wZzN6Io5BhSzdPu9KwbyQI5XymKDGM4rpL9lh2Ojq+5cE571h32ZG8zOVx1HWtkc0zm7n5nZvLGCc4z0pIGGwo0RJ+vatNrT5dxIZG69s1WltBK24DoMArWtzjkV824GFJV14O4cEfWpfKAXIbco6kc4qrLEYmbOTjnmqxdl5A7/eU4x/jVGbJrmI4foCe+OorAvYgqAnA55rcXUsvhx5gPUgYNZl+qEFkbep9e3t9aEjOWpgzMGcLnO7gVVmU7dpA+vrVq6G1+mAOhxUDDAJP51RzMzpkKScgx+jdRn+lUbuOSH98i8g5bHQ+4rSvxtQN/L9KyxdtCXyAykbthHytjtj1reJyzQ77Wr6dcKpIj8xSqjG5SQQR/IisLVLgkrMg2SxfLIoHD46H6EEj24q7MyW6vPAxeKTAKnqv19R1GaqagrtFFJEGII/Uf8A1vzBroRyszWiSQiUFSAe/v2PvVkPGlmVK5G4MoPVex/z7VQjQuZAvDAbgenSp2ZxGHAGN2cdQfWmZm5pzPHIpR/lYYwTgH65/Cu30CCO+voI2YQ3SgNGHOxG9+eCOuR261wGk3kKt5bIcEfLnsc/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FTgM0AOHWl3UoWnBaAEBxTqAoFOC0WIEWp0qNU5qRVxVDuObpTCMmpNuaQrQUMVealVc0gWpEXigBCMUqjOfWniPNSLFQTcRV4oZM1OqHFKyU7CKmz0qRFp5j5qRU45pARtSgU8pQq9BVWuQCjinA5pcGk20yrkitjvWX4wDPpjjf5xlXEhHO3J457mtDB7VDeQhraRny+wcIOrMeAAKynrFlw0Z5w8wsorm7VRLMm2OIAnALcn8QAPz5qx4Yu5NMljhYqbiVdxwBuGegDdcnj6Vm6hGVn+yAmREZizLwHfIyB7dq3/CWkQSStczSYYnC55Ge2T6YH+e/mSO+O59A/C3VGMsCmVJG3bfLU4QY69uceucD0Oa9906WS5VDNKFZjwEHGOwz6/hXzr8OYoYn3vKLSzRsjy2y8pB4VR2HfJ/AE19B+HQLiASqysACyjcGwMV5lRan0GGehuBfs12HGdgXChvX1rUtZwylABn7zAj2rN2K3lMcgLyDknqKljuUW+htwpdnyTgfwgd65T1FqbUrtb2jOpB2KMDGctTbVhKI8LtDLuAPr1o2NIseRjL7j6YH86edkUoI+4FJOfSoKXYZYXEzIweJQWY7dpJIGev481tmaI26sWYALnIPf0HrWNa3MpZiFAjPyqxPPvitGKHeSDNuI+bC9B6U4scrXLSNsJ8xwikcAcHrmlivo0uP9FgaZieZD/CfQVHGsBZZZP3hI5LHr1qTnyyEKgLknngdv8mq1M7IXZcNIDJIID2VV/rSrFEHkDjfgA/MTk81EjyOrL5rOR0VuMH1PTNKkbSIE3q20fe6/hVLUlomEkcduoYqgDcDI698c9qpmR0kcmYSheVRuuPXimy27fakOZOpBUKMe/Wobh/Jdy0SRoDgNuYn9Kq4rFWd0hV282QfNuJxnB69O9ZCSJJiQI534XljwPoavz2l1gtEQUXLLjODxzn1+lVPMQyjcFTcQMbT7nn86l2RrZETlFwPm3p8u0jjjoeaU2qTCR1Xy5d+CU7H8PWllieWRGBiZUJ3DrgY9Kmtdz3EhYA5HBznp/n+VKwWsRalbJMoXJDoFznkc8fnWDNtWeQKMyqQpOMbuK6PVmMSsVUmQr8uD2zXKRFnvMyMd2CSSeopPcI7EF3CNvm7wGDbTzg81iX0azvCyhyEGCRkf57101tHGsEsnlmQkgbyP8+xqG8jI4Yx7SOmeMdc0mir2Oeu4CtrgquB6HJz61y9/D5zhlz7lRXTXqNES0RkdQedrcLWVdAxhSFjKN0B56+9VcpaGHPcSWjR7Fj2HqWWqerXixxssibQw4cc4rQu4WnmdS+FChiDgHNUb2MhCjNtU44xTREmc7NBF5auuXGSCCmfxrLvBGqhl8wr1KMnymullkEELKuAmeqjOf8ACsS+mjkEnlMjhOgx39K1RhIxF8uJnKOUVv4WGVz3FVpIjGpaIq30P6VYvIy3zBRk8YHUVQuSSo+VkI6OOa1RyyRBdeWwHy4z1Gf1FUGi2Hcx+U8EdqnlLoB829vQ9qrNcoqqrkhu5HPH1qkc7ZUZ3V8BenOT/F/9eqVwS5JQ7Tjoe5q5c713Ajco5U1lzOW2jGCevsa0MmyrOoePO7PH61SnOYzjr3q1K20FTwc8VUYYU9QPQ1ZiyuH80bDisa6QRuTnAB5/2fetaP7554PrVXUIfM3nIDgcH+8KpMxmrmXEPKaaE427iB6c9P8AD8az2kaBlbJ8oEjg9Oe3uP60+5byJFLZxnayn9M/y/KoinmRkg5bO3b2z/D+fSuiLOKSKV0gjuiQygOflwOB6Ee1LGRGpVtu3GeD0PcD371FIwxJG+4AHem7t7VG48xFdfTn6+tWZsvIgDo4ODweO9dv4CZLjWIPJG53fZu3ABTnge1efNM6HbyDgFecd69E+G5tLvUkSWDbK6gqYwxdmHYY4zn1pMtHtRUpwTkjvTG4qUqGSNlJIZQfmByD6HNMdeK9KOqOF6MhY0wjgU9+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yakC08LUlbiIuasJHxUca1ZXpVk2G+XxSFakJwKZS3GMKYpQtSbeKbjNMBNvrSqmaUAingcUCYwrTdnHrUxXmkIoCxFtpcJHG7k7ZFB2NjPNOPShcEqGzjPIAyal6opaM8n8TyyR6l5UQVfNyAD0UE4/x5rbtL6CO8tbFnaNVxv44Axk/iTn9KzPEZaz8RXl7KBII5AFR/uoAeFPpgD9Pemafbvd3ImDFZyQ65HUnpn3xz+PtXlSPQgeu+FtRn1RrdIiIYYyTNP5fAB7KO5Pr+vNfRvg66EdjHGgYIq4G7liPU+gr5o8P6hFp1haW9qA0f3Xk/vkdcf8COPevbfh5c3epThipYyAb8c7V7D24rzqqPbw0j2Uv5koBf5GXHy9M1fs4RFNv25YD5STWbBH8u+NfnA+6e/HataBQSdpxlTjNcNj1ky1BdhzIGRgFbAY9OPSntG83lhMlDnp2IpqKsgAOFG7OPwqW1UwYBcYbJwT/T8qT8y1psW4cRRmIAcDIPv3poWIEsrMN2RjoM4/z+VSbi2DsOcnHrmoY4rhbhyyp5ZPyA9fx/ShsaLdoEaHJ+ct13ipVyjFAMLjBwOB6miWF1gX95tXPVcZpbS2jJLbWJ3fOXz/k9uarUm99SMyWsUpczLgttK7jx9cCooZlkVk88BGOSRGctV94o45W2x7RjGVXocdeOtNlXYm1GO5f4k4zxjk0crC5WlWWfbJ9plII+X5VUjnp61FLJMzzbZpjgZZ2GQcdMdjV+O1ljWPzQHdjkEHhvQf59KrXjyR24UKXTLAnI4PPPsepqrGZmTJcS/vIy8uI+TvAyemOlRy7mb5yxkwG2khhjOP0AqzHta4IclOqDIxk1UmkO7LNuZwcKRgDnH61ViytIqq6ndgMApI7MTxj1pXikV0VODyM4zx0JqG3YteyANkI2cDnnIA/U1pxyrGEDMC4DH3A7f1osN6GdfFZ25QnYrcg4BBzXLWUEk7EyMFYqQrf7HfPvXQ6tKY44FAw7uQMZGecYrKkVZZg0bfOEDEL0APYfrUdS4vQnSJYopIjg7FAfA4zjk/XpWbfxrZSNEOm0EDrjjpWzctG0e5F2Q9WdRxt9fXOc8VmauE2KcHeP4fXP8vWhkpnL37Mq78KvOAOgFY92YlQmVSxJzkHjHuK1rqYQ/M20r05OaxLi4ia5WJkKFjgbufypGxDLGFdHXaWx1HJK1nX67UmDE5blR9BWldoxgzBgIo6v29axr2VSuZBljnaccY71qYSMKeVZcJnBzyew9yKy7y2RHeXKq7YDAcfjWjcW7xxCTAcvnGB1rLlU3KBQ8Yb0zjH45qkYSfYo6oghVCrllQE9aymuEl+UB945J/lWrcxqEBZgzdCGxgVkz3MdoyiNlic9SWI6e2atamMmralKbJEhAYAnLHuaxJZQFO8AAnGSc59qv390XkPmZdgc5XB/WsO6vDKhUhlXPVeK2SOOUtRDfGDC/fi7gDkf41HJPFcAtGOnqMfpWbeTvCzMy7c/dz/F7/Ss06vMvXYn4dK0RztmxeFCoYKQy9c1RdgEB6etLDfi4Vgw57iodwLlR2PFMm9yGXG4HHINRyKJcjr7Gnyg4xySDUQJWQ+/rQSzI1KEPEA4+bAwfX/69ZCozJIBwyD5iP7v/wBbiuk1KLfDnGawFX5vlySQQfet4s5Jqxm3jpPvcc4XoPWoNMkCIQfmXuD2FTTxeQZDk4zxkdfUfX/69ZcbsrsEbBFbHOzUjjG7JJ2q2PfH/wBavS/Ammm8vbf7FIIWJGGPc9x/9evMLEmVvmBJyAwH869q+EvgzXNe1CJNO0y5vVIB2xRlgT24qHZmkU3qj1ACQ/612eTAVmZt2ccdaaYzXY3vwt8WabD5t14ev4I9u7LRHoOvvXMXEDQsUdWRh1DDB/KvSi1axxNO+pmSLg1AxINXpUqo8fNaEDVNSquaYiVYVMCmhMgaOo2j9KulRUTqKTQIpbcVG61ZdaiZagZUcEVGRVp0zULpxTsBCetRsKmpjLxSAgIINL/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y+alSLjigDzDxVZp9tEAi3O7ZZf7xznn6ZyfcCqr3awqShkZJWO58gN6dewxx+ZrY8etLpjyzlGQMuIie/v+dc3pLtJpkUkwDFsQruPAGeSfyP515092jvjsjtvDeoSXFzbmG1YIDjep2gDuQx6DHHGP1r6L+F4vryZvKKJb4HGCgP4Dr+Jr5r8Pa1Mb5YGYOob93Go7A9h3P19u1fW/w6iSLRUdojE7KG3cHOO30rz6zsezhFdnoujgxCYP16ZHOfpV1JXeUgHy1DA7j3A61UtZdqh9ygBsZHTpzSvKstydp4yTn1/xrzj2Ub8TI7rKx5AyMVcj2SSI4IPYZ5xWBZEC1kBPJJCFeeOuP51d02dIXYHO4EFg5PTHQfrS3KehumcRjIBLkZBXn/8AVU4uEG0vhVyO2OtYUOogXhG/bG4OAOcE/wCTViWTzCDyynGeOtVcXKbHl/LISVCghtqjHP19KjLvG6cFl3AkKAT+dV0m2KcyA/LkKe57CrkE+6ABmTd3ycc/4U0Tew2WVnkZMLGMbju6qKjkJiMbtJGhHO1F69+h4pSGuCXGxtowR26+tZs06csj9DhS/J7470WKTTLLXhgl2hUm3HO522HrzgfjVee4gnLIqkqSQVUcCqxFvEWlkJWUHG4rj+dVJW+bzCdvGNu7AH4Yx3FBehcilxG4JfePuoecLkk9vpUE5+UPIpYMScEcgA/z5/SnrO4jcKpfagDYGT/nPpVfVLiT7KQDhpDtZsdPagnqZxuTDc3GxtsuAvI/hBzn+VaeiustgJWkaWXe+SF4Uc/nXJaxd4uXMD7QAArAHpWr4YvBFot2Jmw6y4IJ46Dj/PpRfU1lH3Ruq3xgtklVCe5ZhyOoyB+dZv2wwKZEBwMKo/vduf51f1y4DZwS2XPAHy9M/wBaxpLpJY0SMHao+TcPvEZzn260rh02NeC+S2geKTgsMvtPyhl6jPfP9K5jVb5p70IhKoDlgff196luLxjNh+nQk5x9celRXFmv2QzqQS0ZUyIRwfU/Wna5ndR1Ma6mEjbM5RyOcdKo3MyQFFYB16McdMe9Z2qamXd7Zh5SQBSrH8zn6EVh6vrjyukYBLuCwReoJ6D646/Smk2S52OhfUo2DxxFdrc564HFYmp3nG0Eb1OTx2riNT8USwTHy5UVVzkKMjI6896wZ/HMzs0w3HsWJ25FbRgzknXSO0u9RDB0YEHrhug9xisS+vgs33Q+DzjjOa4zUfG/2mZisrL/ALXU5rLl8Vq5KLMu4jo4/wAK1VM45Yg7S41RCNok8pwCOvNYOqzt5ZG4Ej1IBI/OubvNckwQJMj+4y5B9xmqw1aKZSzsFPohOCfwORWqhY53Vcie5vjPIMOMqR3II/GpbqcyQlfNLo/VguCD784qm1v5irtt5CpORl/l/UVKIBEm6SMRjuu8nPvgc1RF2zNljcKTvV4+m/5hzWc8bKpLjK4xuDYramZrhG2KmPXkEj6kVRdo4mCNmNTxtxkUAZscxtCrRtlf7pGc1bFySyyAgFu1UrmzRJH2EqGOcdqgtpz5piZtvTbn1qyNmbLyfOGA69DULAAjP50JKGVQR0PPsafIAe2B1GagshkBdGBrlrwtb3Dr/C2Tx0zjiullbaM9q5/UQUuWyPkznPofWtYnPURn6rL5yAKM7kEg989f8fxrHaItsYdcYNX3LqWVRlk+77Y/pUVoqtdgAHY3JH9K3ZyJam34Uso5NQRpuVyM++K+tPhb8VY/h/ZWrWJC3UA3NJGdpkQggqePfI5FfLulWH2N48H5lwcdRXXQ6k8hCgbT0yvHFcsnc9ilT0SPpy9/a68QXN3G51K9ihUZMe/huvfng5qaDxtoHxSZbW+ENpqzHKX6Ltzx0Ydx+tfMksLKdyMXQclWq1Z6g0c0bwkxypyCK541JRlzRZ7csLTlT5Jx07nrmq6bLpl5LbzD5kOAy9GHYj2NUCnqK0NF8Sr400BbOd8arp0ZZWkIHmxDkqD3I5wPSqZOa96hVVWHMj4vF4eWGquL+XoRbQKcDikJzmmEjvXQcA4vTCaaWyaVTmgsawpjJmrAWmlOaLAVmjzUTRVdZaYy07CuZzR4qNk4q9JHmq7JikVcrMlRlatlOKjZKWwittoCgVJsxTSOaYDSM1GwzxUhzSAdaSAiKc+lMK4FTlaaUpgVypppWp9lN2CgCBk5qJkzVsrzTGQU7AVdlNxxxUxWmEU7AVYhzVtBVSIYxVxDxWKAVhURGGqYjNNCc0WHcRUqYR8UsaVZSLjpTEV1iOelWI46lEYpwAFA7jNuKVTtpHYDpUQfJoEWM5FGMmmKalUUAPVcipVTj3pYhxUwGRQO5EFqQLml2/WnhaaENEWBTxFxxThging4qgGKuKcBTsClxiggVRT/ALtMXrUgBqWWNIoIzT9uaesee1ICuEqQJ+VTeTk9KUREZqrCuch8R7VtQsI5AgAgQDJ4xj3/ABrzRNPDhYNxiBUSbT/CNvH4kg/jXuGu6MdT8P6g29V8lAQv8TksOAPzNeRapb77zyySVARSCcFcAAn88151XSbO+nrEueE3SK9iuJJAFL9c/e9cevX+dfZPw/uBPodg4A2Mm0ZPTHaviexnWHVGm2lbW3bbGhz0HT8zz+NfWPwW1V9S8MwhpN2w5A9O9ebXWlz2MFK0rHsUTsilFUFMbs5796ijuCZnOdrhQRtG7Azwee9OspVhiIYkKSBgdSCvNcR4z8STaNe+VEWt0CncWboT67RjJ968+13oe23yo7A+IBYRAsY2m7eaOMnp/KqM/iK4vZtgW1k5BC+ZyT14Xgg145f+IriSEm3uFlOeS/I/76J/kKpQa9qNuiyCZwx4aSNflf0B3ZHFWqbsZOskz3Wy1tIp5PNMakc/O23r9f8AGtaLxZ5bRKv2aSPOMibkDt0/lXz5b+NrkXTrJGZMchjHHtYY5PAx+HXmuvs/ib9ks9sklnYRtkEsjM5+oXgfjS9m9he2W57za61Hbor/ACLKeWABxjnrkj86htNdWSaQtOXYrn5COPb2r54f4mW7XW5rq5kCHcV2BUUeuAcevGfwqfV/ii1vEn2W4j8vq7Tc9+o+bH4H8xVqmyfaxPow680MckmVAB+ZppNqkd+QP8+tc/ceOooZ2WO4t3hHXYxY59OM5r5j1v4my34hWK+nyWLEBN65HTocenHNQWnirU72XfPe2/mY2quzy94/unK9T+H0p8jEqsT6cTxlaz3WfN2J3wuMnHIyeh+uKu2niGKSzCJM8TqchZ05PPYivnvSNbvzMJw8UkcJ+ZXciSPr8rKc5U9iM9u3TrdK1ZpsSRILd9+yW1YfLnr90nhvTnBwAD6w00bxaaPZLW5Vo9u7lVySuWLE9gPXp2rN1i5Dlt8jjau0Jnp3/wDrZrmND8RtJG0g3RkHIyevbqTkVcvLxnQuq7w2Qy+nuSDUXNorUybzVFaYbRuUDgEcZ9a7DQmSLRVZtpN0TMqgZO3GB9OhrgL+G4mwEb72cYABPFdTJcNDpsMNswxHEoJXI4x3Jx700zWSTskRa9qGHYEoyfw+WOc4rA026YXCLJIAr5AB96bqc/7vI3O3cKen0rPsz8r+Z3PGSeO9T1KatE37tXS5V95Vk7rzn8ayb7WIrBWRUZVPG4cANnkfQ1Db6ulzHJYzyATEbUkcn519veszxA+0yjzBtC7QfcGqscj7MyNduIrk3EmVxJ8vLD5RhR+gB/MV5rrWsGG4nEZYMSc84J/wXv8A/rrotVvmByT8y8nIA3HHXmuJ1G6aSWRm2/McjIP4/Xmt4o46knsjCubsZYTzheOIw/AHuB/Ks27u0FqYw2/HJUDH69AK0Hsp7ljsj4ychVxn3p9v4Kur8g7D8p6dfzroTSOBxkzjdRnjnbb5iDHOFIwPTnBNUXtproFYIzLtOMx5AP8An6V7LpnwygBBmWPB7Yx/KultPCeg6Koad7eEAf8ALR1A/WnzolUW9zwjTvBeoXoBkhYKTyJM8fpXQaf8PGjk3SRpGAP4FOfxzXp+qeJvB+klQ+sabDL0HTI/I1hT+PvB0oUf25bO56hc4/E0vaGqoxW7MW28Ii1xuBIHO8kgfzpH0GOHLhR5h6jAIHvWrJr+gzI0lvqkMyqNx8vLY/SsxdZtJ5x5F4rtJyq5Gfy7U7srkj0Mq70iRgSHKH0LkD9K5q6tngZw+SAcYDBh+td1eHcmREkmM85NZl3Z+ZHl32If4QxJppmcoHC3RjdDhGJHcDpWTdROqFkzIoP4iu0ntMDDAsv90nisme2jWRvkdQegU5FUmYNGXZ3IaP5mO/0Jqyr7l255Pepl0ZZF8zywxPGccig2nk9B0PHtT3J2K0qZyCMcdqwNbY28qsAORg88H610zwE/MSS3tWLr9m0kB+Vjxngd6uL1IqK6OfuVKtHOgyAOpP6Gk0218y62j7xfj6GktnKxzRSqeUyPUEdK1fDtnuuIplbjJBI7en9a1k9Dmgrs6iGDaq45yQpPTFKriGQjPOetTbcxlieKx3uT5+7kr0IrlZ7dD4rnTaVOXnMbHJbjmn6hGbScOvBHUe1ZumXTCUEdVPX2rotQjWaFXHORXLJWPq6MlONmaPhrWm0++tr6LbvjYE7umO4Nei38MaTB4CGtplEkbA5GDzj8OleOaPMVJixkHg16V4Q1FtR0p7WRiz2rjaDydp/pkV34Opyzt0Z8xm1DmhzdY/kXStRSDmrkkeDiq7jk17h8cQN1p6DNGzmpVj/KmgExih+9SMnFRt0qiBh57UhGKdRg0XAgYVEyd6tMvFMK8VLKRUKVCy1bdagdeamwysy1GwqwRzTCuc0WArlaXZgVJt5oxj6UwG7ajKVNtoIz2oArlcCmEc1YK1Gy4oAhIqNhjNTstRsppoCBlqJlqwy1GRiqApomKsR1EDmpUNYgSbcilCU5TTwM0ALGvNWF6VEnFSg5qwHMcCms+KM8Zph6ioAikfJpq5qTy8mnLHzQO46IVOi0iJiplGBQIchxUu7ioqUHPrQBLu4xTg5qHJpck0AT76epyarg5NSpVgTr60Hg0q9KNuaBWBO1TxjIqNV71ZjGKVhjkjzUwjxQlSgcUWFcTYaTZmpCM0qrkYpjIZrKS5tpljQuQnbtXmXi3wxcaTqDSSr5UsoDlSOh7V9H/DvS7YiS7uhxuCoD0Y9zj2qr8WvBFv4p02ZrEp9vJyGPRuRx+VeNicRFVOQ+hwmX1KlD2v3I+TNUSUWNvcDAM7tnn0PU19A/s260t1p1xbB8MmJMY7GvINa8H3EdrJCFy1tuB4wpHf8AnXa/s5agNO157ckL9pRVxjgYAFc9TWDFQvCqkz6zluotO0iW7aTahUY4zjnqB/SvFPE+tTapqF7dAXU9hArEISNox1J7E5xwPT8vSNV0qSSwklt7mXemd6Es6EYOSEBBz7AivMtM0l9ad4ku7Z42Biw6sCBjGFVieK4IrU92bvZCaRc/2pbxPNEIZCBhITGCP14/WryaaoCOvmlz8oZEZnHuQpwevpVP4VRpcR3NlNbh723lMckcgzt2nBAJ5A9gK9Us9L0y53Ce2ktk4BVd0i5Hrjn06mtLmLgeN3WlXEt8BsdzkgOCd2M8H5gCDz0FYOu6VfOXMs6WzYLNv2jAz3BH9RXv1x4NsJJpJreSEoOQTuJHsdx557ZNSy+GrO8hEAW2DkHLC1KsSeuSpGapMwlSbPly4s7mytw809tN3UGUKRnPPykiuevLowzRlY9zA53lnfPsMDp+dfaUfw1hms40aG3jjHOJGBz6ZVgcDr6VlX3wX0O5Mkk9jEHAwrIMd/Q4xV89jJ0G+p8cw6jdJdtImY2zknkg59Pzrs/DWqfaA3mRk7hg7lO1/qG69uhFfQ9x8HtKihXMcGcDaCu0jH41nN8MrCxwUWDfjcAVyq/QE9aTmioUrdThNGM32xJVhwCMecF5C+mckEfj+BrtXk2wQorJN2WRxhmX+4T0PJ49B0pH8GwxuXSQmT0Tj+VINJu41YFk29A3T8awcrnZCDR0miRybB5is7gfMD6dvxHTPcVuwyeZEDtRFB/h659SK47S557MCIWyqoPDHIrpYpDKhSEESNwXA+Vc9STWTfY6o32Y/TYpLi5uJeJgg2DjPzHsPw/nWm8TtpOJVDsXYsVJIz9e/YcelWtFt1hs4baJNqD7zY5b+8fxrqIbKzSBFl3cniOIbto/Hp+RqU7FX1PMJ9Oui8UgIZQCHLEgVn3AWGBzgFh/cOa9E1jSbCCWTLQIgBO3BGT7HHXHf/CvPtbkhhLKk4KkcJ1Hbr3o2NXLmOP1+dflJcKQdyMDgqawX8ZLcKyXLAsMgS+v19PrUfinUd2QrFgDwADiuCv78puGDg9c1vFXRwVJWNbWdSEjtyCP4fpWTZWLajNuzgDqM1VtJUnI8w7Vz0zxit4anp9imQwx6DtWtrHLe7Nuw0m0tYA7soAGc+lYWr+Lhue20oo7ry8+3Eafj3/Csy91h9VJig2pD0Lt0A+vesG61GyuJf7LtCoij/18+QC3PT3/AAFHL1Zol0Rp6Dpt38Q9UEdxqt3aaZGTvnjB8yXrwgGAMnHJ7GvSLL9kLVPELwXGq6pp/hjw9HCHVtRugJ3XPLhWxnPOCxH5V0/wa8T6Z4Ei82xXTpZTGFA1HO0n+8Bg5xj1HWsz49aRJ8T9Y/4Sd9R0m5vpo1hntY3KqI1GAEznGOuPc11UZx2sefXoz3PnL44/C7Q/hzpVjdaZqVzdSXsu1El2EFduS2QB/s/nXGxeD7mDTvtUkse7ZuCop5Fd54u+HHijW7hGnkn1hIgFiV5GcIuBwu4BRwO1XbbwLruoRG3ljis8KBh5NxA+i8frV1JJq1jnp0pp3vc43wMZINYMZJAkiYN+HSr2uMtvuZVV3BxjHNdbpfgB9GufPLO5kXaZHwoHPQCpbjw7G5d0wQvXvWfNpY640mtTgdH8Yahpj7JRI1qOiHBI/Hriuus9ZtdYi2rvhlPRWGKqXfhM3hcRxyKOBhV5+tZeo6EmkJ8rSJIvQs2c1GjHZxOjm07JwyBvTNH2GG3jJbaDnoqisCzutXKLncq9t9W4zO+DOXOf4geKZG5Zm3yqCgOP9pQM1nS2Z3EuwXtx0Jq8LeUcwzvj0fBqB1uNzKxDEdABzQmQ0Z93ajG7aUOaoXtgJrdl3Z/nWwZNynem30PvTDE7JkdMYNaJmdjy67heKR0OSVJwSP0rS8JTF7l0xjcuVHf3FaHiDTzC3mq29D1B5/Ws3w8v2bWohuABGVz0x3H5E1re6OeKtI7HUGENoADyeBWKWCjJP6dK6ebT/txxuGR2rOv9MW2QqeT0rBnqU2kULe6EbrluPWustboXFgy9Cv8AKuPeEiIKoxj+KtHRb1vun6MKxkrnt4apYuwy+VfEA4Dc5rvfhuj3HiS4gLHZJbM3TuCDXnEmRqKYPHrXd+AVafxnZRqxV2jdV44J2nv26VdD3Zr1M8wtKnPzR6BKhRyp6jiqjj5qvTqzMxcksTznrVZ09q+kPzxEKpUqjApNuKVaBjmHFV5FqfJNRvTuKxAOT0p9NIxS5xikMUio2FSFqjf7tAEDCoHFWHqu/wCdAER601ulPIyabSuAwimkc08nNFMBoWl2YqRRxS7eaAISg/CmFKskAmmEZoAqtHURSrpUYqFloAqMtRMtWXFRsuasVzOVTmpVHIpwTmnYxzWdhiqKkXmmgYqVRiiwEg/zilXrSdKbRcCUHNGOPSmK1SDNMA2inqBTeRTl60risSAU8HFNWn/w0xhtpQtKvNPGaVhXECZ7U7ZzSjrUijNMkYsdSKuKkCfnUix8UFjUU1IEp6Rc1MsdJARrGfSrCx+1OSKpkjpgNjTpUwj4pyJipCABRcViBhTo+uKSQGp9LiE1/BGwyrMB1x+tTJ2KirysegokekaFayAiMqgLehPc1h+E/H1rrfiCbS7hhGhOIZw3BPcVe+Kl7/Znh2GCN/8AWrjA5rzLwhpvmXsZAG4tkHuDXxk5uVRs/YsJhUsKvJaHo3xU8FWWneHYLy2iUXdz5yyBOflVcg/TuTXgvwaiB8awxI7SLllyBkAc1738QdduIfA2rySxkzwWv2aAk43lyN5/AADj1rxr4DW0o8WQI2Vb5mbjBbnv7e1dsH+7Z8bi6fLiV3PpiTUTZaPJ5afaJ8fKNhCnp1OMZrz/AE26uftivJLAkxPAdkzj/dAz+Jr0DU7O5vVZIShjf5Nm8ox47H/6xpuj/D4RTGe4skkiJwdxBdeP7xJ/kK5kdUjEj8O3X9ri9inMTSjLFApBPGevbHpXXQrLaWu0OL0nnaTtCmrTaElnGq2u0DHALAMPxHBrnvFHij/hFdLnu5TGzIPl3DJJ/uge/rQ5WNox5kiQ65YxSuLy8ijZc/KxCkexJ964/U/jppGnag9la2H22eIks0M6uCfQEEj8OteBePfEN74i1RpJ2aLziW+zQjIX2AB/Mmu3+E/h6CG5jmvbaZUBHVCcD61okrXZm5Sbagjs7nx98QdRtLrVrFI9C023iLlJFWaQ9eTwAv4V5zb+IfjT48nuh4f1C9uzbhWm8kQxLGGJ25JA64P5V9VDTrHxV4X1LSLFoopZ7VwokdYwWxwAWIyfavl9fG/iT4XNqh02KBDcqIbpLqEsY5E3DgZGCMnrXVFUuW7R5VSVZSs3ZnlfiXxv8TfDrh9U1/VYEmbHmJcAqT6cdO9WNF+Ifiu6t3z4h1GQgZyZSc/nVL4ga1P4vawhjQ21tByTKQWJIA6D6HvWvYRxxW6iMkyABFiH3mOOKc/ZaezM6bru/MeneGvFXiKGxtrlbqS6s51BzJjKf7x6ke9eiWPihoo0kvgViYZDxjzFz2zXM+Hbf+x/DdtALZ7p44wrbRwrHr9axtO1i60vxPBBdhrXTJXAl86Mui5/iwORjiuSdm7I9eipcvvansdrrtidpV3uGfHzHgZrttK02G/gSSOQpJ/c2nA+lcH4a0+11DUbmOyv7OUxSbd0UokjlPYq3QZ98V6ZDEbc+dHEUU4RgRghx1BPTP5E1h6mzS6Glb6bNbKpZgq9N3c1tWc6pIFi2ovJI65+uabYy295YEmRdwx8gP64rBu52tbltrFV3cmobtqjSnFy0ZveKbOLUdO85olaVRnkZYD8K8X8TwNb+Zs2p/tYxXp93qEktq4E8juVxgnaq+hNec+Lllks8XESZOSzKOM/WreuprCPKrHjPiZ3SIksWOfSvMtTvv3zr0APpXrPijy/s21mBKjqK8W8Q4S9LJwD2rogcNdaj31L7Jbu4YhiDjb2rK0i8fUp83EjCIH5t1KSZLcKMeYedx7VT08fZrhd7F4ieT6GtziWh1ZhnvAsFniK0T7z4wWrrPB3gSO6uxcMiSXIXem4jJHPT06Gq2hQWU0AczrGGHy7Mkn+ldzoVkkBBZ5CjgBSMDd+PpWbdtztpJHdab4NtjGtuN5Il/eyxnmJT90/Q5/T8K35PCEULx+TF5yKpQCR8Kx4+Y+vfgYrjbDWn0y5kVA+VRQSWGCR0OQPQniuktNbuGUxOgMBblEJGD1x29qy510Rs4N9Qi8AvaBpVmt2QLjBZmGT1ODyPxrmpPCH2IFF5Qs3MIA6nPXrXXXPiZIwQYMMBt3KSw/+vWBf65PcDKlFAycdCaiUm9hqn3RyWtaFDJtWSUjH8MhIzWDqlrZafD5KyINw5ZcYHrXR6mLy7bMt3FCuMgRjcfz6VzN+2n6f+9ebzpRz8zZwfTFVFticDE1HVEigCWcDyAjaJNpA/P8ArXM6ho955wlurYHJypD8L713VkbrUXE6wLFabDtlmXAbPcD8Ky9Vaa1Cxs4kZyTwOOn863i7HNKlc5n7Udn722AAA4HJqokcZfdHwmfumtRrZyFJfa6ZYgcj6e1ZbottN8hHI3Yzn61qckoWJTaR9FLLn3xVd7eSMAsNwHAYVZE6XJ+6q7RtIAzn3NCyGI5jduexoMWirJbOU82Egg8MCMn/AOvVBxEJCGTbjkMBWzFGrr5ifu5CcMB0NUb6ExBsnIJ6A/171VznMK7tVncocbW6kjiueutKW2lcxjbNCwZC38QyDiuulh8tQ2MMvJz3qu1ubpsx4WXkEtyDxwDx04qkyWrswLW/lV8K7g91bsa1EV7pcOSTWNeRfZr5iF2c/drRtbpgmVI6dc9KyuelyaJofeWflhQvIHJxWUrm2vBjjcOR610EVys0ZVh+NYGqbfPypPHah6m9KTjI1JG/ewuMZPeuz+H++Xxbp5YAqgdiG5GAprhoJPMEB68V6N8K4nk8RTSqM+RbNkkZxnA/xq6KvNIrGztRk/I9FdNxJwB9KgeOrzAk5PWonTNfQnwxQZaaFwenFWZI8VGVNAEZGKjl61OeB0qFhkUAQEUhGak2/jRjFQBERikIyKew5ptAEDrVeRauuMiq0i0AVycU0jFPYdqbtNADD+lIOtSbPSgJVgOWnhaRUIp4HNADCuRUbLU+2mlcUAV26VE3SrDLyaiZaAKrjrTNntVhlqMpTuBSAyaULmlUVNGoFIew1UwKcq08jiloERkHFN281Pto2ZqAGItSgZp6x9OKkRKAIhHmnLHzUwSnLHVWFciC07bU23jpTNtDQXADFOAoUZNSKmaYxqirEa0iJViNMUAKkdShKfGntUoSggaqYqZV4pFXBp5GKCxyipkAqFSM1OvSlcB2fypcZpQM05KksaY8jirGlr5d7EwzuDDFIq1Pbpsmjbngg8UpK6ZUHaaZe+KiNLpdu7MPuZ965bwU6CRGlYoAc7h2rsPGkDXvh5WbgIuBk81yXgJ1e42Mu/HYV8a1abR+24eV8MmjvfiYlrcfDq+mLxbQVUNL0GWHJPbpXlH7Occt9qN5fyKzMoK5bgbi3c16f8W7G4l+GWpQJCmwiNg+MsPmH8uK5j4C2zR2V/IYyBu2IPYZ5J9fWtoS/ds+Qx0L4mPoetyR3k8ka2zBJQ3RwCD+NdVbxandiNZ5Daqv3iHwSfbiuUV3t7+3MZJY8bV5JNdxBDemNZi6W468ruP9KxbIa1KktpJbWhMX+mZPDBgD9D6V5v4j8Hal4p1IuLaN0iX5IEk3DPcs38hXpX2CS9nEl1cs1uv8CrjcfStayhjtolJg8mIfdjjb5m/CmlzK7KUnHRHnPhr4O2NkVkvNOtzJLjeSAxz6V1ifCTw8sbOLTyskfMkpiK+uAP8A69dnDDBkD7R5UbZLBz0/A1YkuLS3mRIg1yRyfJXefz7VonYmXvbHL6d8KtEe3UPf6gzAEfI4PP0YEGuY1j4JfY76e4eW2kspsNIzqDJIec7ug9AOvevVvtLIheWZbOHoytgsf6CqOp6jFOfkKtGvV2O5mx71XtEtjJwlJ6nhV38FtEVonm0fTndvmdmTIH0z/nj6Vm6j4NsdKaIWNpbQQsNpZIwrD3GP89a9b1u+AQNlURRgBV49ep6muF1nUPtTHbtTOPlAJP41MqrfU2p0fI4DUTqFo8gRyUU8Y47Y/pn86oNo8l7KGG6SbGMNnBGMmuze2ka9EwhDqQQWlkUDpj35qzBZySNvhjj3oOOQRn15qOZHWo2Whh+FbJtKuUmjjYTRgBmQlQR6EjqOnFeu2l/Jf2pcxrC6/M6xMSrf8B/h9a5HQvB+qXsnmS34iRiT9w9PToBXY2mmtph8sytMcbWkfqf8Kzl72onZvQv+FphbW87GNGlaQ5Zx82PY0t7db53O3KJngckmqIYWaAqSVB+XB75pWm8uAlRuL52k/wCfrUraxuo63Lk1z5EXmMjKuM/cB5+vavPvEZdlm3qBkFgjcjviuytpne2ZTHIqEZDsobPtjtXI+IYhchkYsBu5YrjNaK7D4bo8X8TMwBB4bn5vWvKteRhIRnIPSvXPFEEbJKsRY+WTuryTWjvuWXkc9M10Uzz8SYqSFFwfvZxz3rU02yF1Ii7cRjliorOA+YBhk5BrodIiZTndgtxgV0M4Ix5nY29K0oWy7rUurd/Sut0vVJLMr59qJeMA7ix+vJrGs2KKirk46+5rcs0R+xRz+VZNnXGnY6O21m1uASyCDK7WSMMzN9ewresr7TYhGpVpXxhizhS3pxmuNhiCfdAGT0HWrUQVXUg4b061zs64rSx0cuvx2UzLHEgBJ48zOD68c1h6l4iuJW2QxNOSf4EPJP1qaB3UMpI8tu2KaJihUlS68ng4waLI3UWzEe11fUJTEzrZxHqHwX/IcD8TUUfgy1VjNdTtPIoyMtnI9B9a0ry8t0QlkmjfqFC5HX9fxqA30irtVpMYB+ZMEZ+o6VV7bF+xfUryl/L8llSOHbgIpzwOg/Csi+h81TOTkpwinIxitG4kkSFjGyuRkDjgVmXNzDMqo8rPccKE56Y9a1iTOCsc7fqbdjt45zhudxx6Vg3UqKzbMsR6+lbmoACR85jHQ7h8wrl7mMxXBZjkNzkmumLPJqxLEf3/ADBkN1wOw/wqRZFUAbfmzkN61TFwwITLBDyM0onJLKxG09OCSKDz2acFzypJ2c7Wxzmq9zItxHIrMBIrYDDoRVe2uTGxjOCrH7xBHHtVWQm3faSTyQSPQ8g0Mxa1KWosSnllemQcCrOkRFYk3dgPwqtMo3rljtJwTVm1faeBkqOQe9AGH4gh+z3b5C7W+ZQBgYzWOt0yfL0FdJ4mxJZRTg8oSD7g1wN5qbIcKMH1zUS3PVw1pxsdVZXP3erZ69qZq20tuVA59ulY2kXbO3zMWPpWtfMVRMgKCKad0KStOxNphyEzwMV6/wDCGxLWOpXzcBpVhUg+gz/WvILMARgk8DABFe+fDewFp4NsThd8+6ZiOpyeM/gK7MJG9S5wZnO1Ll7nQEfjTdmam2c04JkV7h8kU3i4qBo/xrRePAqB4+KlAUSlRsmM1daP2qJk4pFlJlxTCcVZkTFVWU+9ADG601ulSBKCvHSgCBqhdc9qsOtRkZqAKrLSbasFKbswfencCNVp4jp6rinBaoCLbSEVMRimFaAGU0jFP20qrmgCEp1qJlq6UqN0oApFaYUzVmRMVCRigDJXNSo3FM205BgmoGycHNJkUgGaDwaszHrUqLzUS1LGcmgsmVakVcUxO1PzxQQSKtOVcmmqciplH40AMK0zbzVjy+KBFz0oAijj5qxHFT0iqcLimgI1jxUwXGBSEj60oahgSoMVLGtQpyasxrSKQ9Ys0NGRU6CnFM1O4yoFINTKuaeY+acq4osAgXFSqtCrk1MkdICSJM1ZSLHamRrjtU4GKCkSaqJbzTmgRsJjJU1yngSJoPETwE4YNjpn8q7OwZHkCStlMYx61RsfDn9m+Nrd3ON/VVHQHpXy+Mp+zqtrqfqmT4tV8Hyvdafcd/8AELTWn+Hmq7peTASjheeOgP44ri/hpDJp2hwxIflMmSwHUGu0+L8n9n+B57WNmL3HlpkHjGQT+grI8GQFNKhX+IMMEDGO4+lc97QOHEa1k+yOv0xwmoI5UhVIXjruxXW6g3n2yxxyqobAyR17nArkdHjSTUwXG1Y1LDBzlq30nLSBXCh5H2kgfdX61G6sZpXZPBdxRJvTMjngev8A9YCmSxRp89xK6SAbic9PTFVreOUX7Tk5CttO/oq9hirc6yXB3IuFDbi5Pb1ou2dUaXcI1hlgjeSRSGOBlQxBP1q9a6obN2t47rcFBwGUD8Peub1CNoZGEcTSsylSkxxj0K//AKqpwCa7iSO6Oxxn5QgG78R0P1pNjlROwtru41NCxMfynIDR5wPUD+tVbxNVnR41k+zKp5MMB3Y+tZ+n28lvNGq+eYCMvJ5uVB7cD+daMgLhUeW5k+YbmJLD8hjP4UWujJQaZztxo8UgjMkdzdux4Lk59+O1Sz6XYxbh/ZpBxwrsBkds5JrXS0gtMhbooD125UD8CT9KVtKS7XzftbSOW48zdtIHboBUpNFs5htKnjQkWMMER+bcSTtX1z0q3pqQrbkyoHc4K4yAK6CSwCwhSyyoeSOen41Um091wykjHIwuB+dN6DSvuRwalJwvUDhccjHpTjJIxLMCmepbjr2qZLd2k+VELAYJXGc1KbMxxK7MZCSCUYf1FK5okkVYYhNOqbDz/d7AU+VBNMYwoYE7Qc9DVmKH7OC6jk5HFZU7GK+dhwMDnNQmO93oa1wqKjRxHy1RTkhu47Y9K4TxchjiJDZYnnGAP89K6q3vI53BlDY24PoTz1rlfFvmOpdWIBOCEA4NbXBRadmeNeIrh5GuEKBWY8gdxXkustm8dlXJHevXvEVtndu4bPXPNeW63b/vnCj5R3FdVM8/ErQw7QgXOTzXY6bEjKuApJ65rimkCOO30rpNCvf3gByBjsa1kefB2ep2EVuzKFXKcggjnNayM0cPAZsHOFHNVNOdnhUkAHFbNlbecAHPzZzj2rmkelCSJLdBKBgnJXINOhsSlxvGcD9a0rG0UIy4+7yBVv7I3lsqINrcZxWTZ1Rsystv5asEUsDyec4NOiikhO5RuA6gdMU6K3kSZUJ5x6nmtDCwQtnO9cZyKDoSsZN3bh4XYllXOSrdCPSsWWyaFVWKMkDlUJIFdNckNHnJCsOw4/KsqcCOQBhgKOvcHtiqRom7GLL5sMRkm2eYflO/oPpXPz/u5f3aqo78EDPr+tdbeKz24RT8uc7icEVj3Nrudw6iM4zg85+v4VojKb0OR1FfNdtzbmH6iuduj5jOwOV3ZBUfMK6rU0UBiMMScEdK5u8GSV48vPBPy7TW0WeVUiZiglz823A9uvbHb8ai3lJCMEAnJ2jofeh5sS5HHOOGpHlKSkh8g/xDqK3TPOmrMmHJUksV7cfdNSXSh0ztIBHr3HUUyF8AMW+91z71MQnllAewIH9f6UmczRjh0cPE2QQePpS2cjI5Xdu+bH4nvTbpTncwwyk/iD/gahjf991wfc0kZli/T7Xp08KgfMhKjHRq80a2Z23bckn0r1KIbghUqT3Ddq4SS0cXc4xsCyEAD60NXNqc5RukQ6RazqwbG3HU1r3DvNKkfVVGSTU9qiwW7hxyec+9JCpQfP1P8qLWR1U5Obuy1ZWrztDDGuZJWEaj3Jx/Wvpqws10/T7a0XpBGsecegxXhHwz0xtX8Z2SBN0Nt/pMnpgdP1xX0C6969TBwsnI8TM6nNNRItvPFPC0U9VyK9A8ZDHT2qCRKuMKhcUDKTpioWq1InNVZVxQBXdagePmrLUxhQBBszSFakZaTHFAFV1zUeyrTpmmFeaAIdnFIY81Nto20AQeXg0pGKk20hGKAGBaClSKuaeE4oAqFOaFWrLJmk8ugCMjFQuKsslROmaAKkgwDVZ+tXJVINVJEz9KAMwqMinqMUbaeFyKSAMcUEe1PC0pTNMgiUVYjFMWPmrESUALtoCmplizTxHTsBHEtXYY+9Rxx59quRp0poBqx5FPEPtUpGKUHjimAgQCo3bANSFqicVAERbmnpyaZt5qaJOaCyxEuatxrioYVxirWcLQQKDjFSjpUO7mpE5FBY/b7UoTNKi7qmRKCASPOOKmSPFOQY+tP6CgpCxrUoXikQcVKFyKTYwhGHBx3rqpIo7u80qVDmR2Cs3Q5FcyinIxwa6DQrqOO70+OYcCVsE+4rxsfDmipH1eR1XGpKl3Rc+K1tFNaSmNyrwJukXPORz3qDw03l6ZGxOSygZ/T8aofEHWklkeMZk+XDO5GZB1H5Yq7ozLFp4QnD4DZ/hGeleHJ9D6jFUuVxl3R02nnyw8gwCO3Q5rbswkksO/JyRhs4/EVz+nQSFNzHdjqD78YFb2lKf3RKNsB+76YpXOeC0NydArTSRlNhIAUd+Pf6darNDlAWGwbRlenPue1WjCbnCEfLjLAn9D+NacNiklrGTh2Iyqk/5zTubxlyrU5ia2aQxmKVpFXkYPBz2qjI8sEj7U3bQDgcDgdm6gjg11txp4icLGQ/O5QoyAe5OaqXGjLKu5gzKwySTjr7dqh3NIzXUw4yxCyoFUHjzY/wBfx61YRpGhwEEjA42SemexNXjpUoXFuDGuPvEdvarP9ivGobpuO3OOpz3o1JbRUs9OiuM7kjB6bGBP+FXVtju2bFTPRVwM/nVyHTWjTbFtB6bBhtp9c1Y/swwsfMl5H3ywGP8AJ9qpXMHK73Kltp7qGBDBR1wCcH3/APrVJ9hO8oxTyOu5nIGfpWqq27S9dpxgEJhfbgmkvNQQgPtPGSwKj8PSrsZuTuZKaG8itPgHgY2nHer7aXGlqrEct8p3DtUQ8SW8QADLvJG3JzyPp2qxNqi3S7mKqe5PHNZWXQiUpHNalA6ITGCGyAT6D6VzmsyKP3aHk5LOeg+tdPqt2PJcfdIABPWuL1YfaWEYI54IzU2Oujdu7KE+ppbIwjmLjHzAdD9KyNWuRPFxIX4zgHv6Vau0RISpHlFWPOc5FYmpRyGPPypFKoIJ7jvVrU7GjjfEEm+MBxhm4PHNeZ6qu9nJXDAnNeha5ujJ4YFTg7jmvPtadfNbdwT6V1QPOxCVjir5wJCDwQas6ZqPlSj5uAag1WEStkHpwRWPcs9uwKnjvXUjwp7npdh4nMCgE5IPQmt3TvGMe4KzFWx64715TYXRYZ5LEVO1+WYAEqe3vUOCNYSZ9CaJqguIzvIJPcGuitSmxVXO7q1eH+FfFxjPlyHaRjqa9J8PeIklUtvY9gTXPKHKehSqXOqaJI0WTaSc4GfeobiGQlWxgYOc8GkW5e7G7zFJHCnIOPwpZ2kj2qHErMCSGPasrHoRlcpyK6SHcmBjrmqd0NhLMPmI5OK1XKuV2YZ1HIyeKqywb0Bk7nAyaEjZPuZE++4kB8vyyFyRt4NZt44kj2jDD+83P4Cuiu0aRVdgF28celZlzyMRphc88frWhzTZxF/GSWYnPuOx+nauX1CIbmRSSx52jr1rvdUhD7igHXGD9a4/U7XfcblUDaOtao452OZuY1jckgAe/JFZ7vtaTDYyevpW3dwByQygYHBHrWNcxFSCO/X6Vrc8+oPtZvkAJwRjpV+2ILDdyw6H2rJWMxgnJHWrUd4R8rnv8tUjikSX8SbmQcHG4Edx3H8qypYirY6ngfWte6PmIsg5Yenf2rHuJSspyThuBTMWX7f5olOccdR61nT2ET3cjEEMfmzUlrMW3gjHPIH+fSqeoyvFOpQlQB3PWrBOw25xGcN0FVmuAW4zn1xTZ7kyHc3OevtRbwPcTJBEpaWRgqgdzRa5105pLU90+B+g/ZtBuNUdf3t3JsXI52L/AInP5V6JKmKi8PaWmj6JY2SDAghVMe4HP61clTIr3aceSCR8xWqe0qORRwakTNKY+aVRWiMRT0qB6mbpUL85pMCJxnpVeWPIq1Ubj0oAz5ExUe04NXJEqFkxQBBsJpNvFTbaNvFAEBWo2SrJWkKcUAVClJs9qssmD0phXmgCApx0pojzVjbzQqUARrHipNuKeFxSNQBGUFHl8U7pS44zVgQMtMZPap9h9aaRioApSR+lVZI8itCXqaquMGgDERc8etTBMDikjFTKPwoAakfSpfKFOUYqTHFO5BAI81NGlFPXtSAkC09VpoNSIMn2qrgSRrU6jApka1OqZpXAaTxxTepqUpQI+aRVhoXNOMNSpHT9tBJUMWDT0SpGFAFAEkQ71MBxUajA6VKooAMfjU0QpqipoxzQBPGmRU4XFMjNWE607ANC9KcBUgXIp3l/WkA2OrCpTUSrEagioLBUqa3mMWp2foCSM+tCLzTbxGjVJ1GWjYNx6d65cRDmptHqZbWVHEwk/T7yl4qkmlnUSRsgQ8/JkfWui0aNTEzSDJyBg8gehq2mnxa5pS3BdQTgMehA98VBodmsNvcMuHLPtLA84FfLyP0DFVFLlj2Ou0dSVZmBIwBtPqWHeuh8vbtSPjcdoYDp1/8ArVh+G3LKzE/KvGSOp/z/ACrVim+zaixYkhgHAPTGAKhanJHU3IwuFiOcSL8wXsK0bMRQsATlhGNuT0xwaxPMcsJQfm3AN3q4GcOEGX8w4GD0B680rmyV0dE1sWtT5CLvPXB5/wD11SW2aNN0wXhtwX09qksJyXKqCAmMvjg+36VpPFGiyTyYcADB29uua0S6kfDozOgAik2vvJ6kD+LvVlYY5WOZ2dxklWI+X8vpWY7F5FaNiwYg7j0NTxXyWoK7sOx6KOuemaFvqEovoW2CqzRkhAc/c4XB9frVY3iLnMBjbdtKdyuOCTWbd6kJJipldpRzlflGe/T2rl9W8SMkpVlAUjAwScD3PrTckhqDZpX/AIiltFnklOducKDwB1xmuU1fxuQu/wAz527Ic/nWPqeqMqyb1wWHy9xiuRF0GvHJwWxlSeRWTu9DW0Uej+HppdQAuJSYYsgqvqPXmtS51oecFSQ+WoGSOh+lYmjzSzabbxLJv3LuLE+p/lVi2hEkrRgrtUYbHSmo2VkNRT1Zo3N95kQBbg1kr5b3JL/MPujNaDwbCuQSPvY6A4qraW6TX4ZVG0kAg9BmmlqaU0khL7QlngHkxbc8swTG71yeQTWVqOhPgjycBE3Db0PvXrI0SOC0SOUq/wAp2njp+X096wtTtY0DWrRsFMZJDHcqsOCB9fWteSxn7e+x83eK7ZYZ3XLsBnDGvLNej+du/oK9p8Y2K+ZJtK8ZGOoxXjevwFJCN2cEg+lXAxr6q5yV2xYHr1xisi5QS4UjBroLxMDgD3rNMG6TOMn1rrR4clqQWMRUYAHFW5oCGDAU+C329B+BFTOjKuSAfc02xpWM/wAxoLhCvBI/Cu18P6vNCsXPB9a4yYJ9oQMwyvIBOMmt/TZVVVO4KO1Q1dFRdnoer6Nqs29fm49e9bombJbzGII5YnrXn2jaiwIw2fcV1tjeAp+8+bPrXLJWPUpVDWuLgC23YIOMZB60tnuusHkqAeDxTJMzRL5cahf4hnNWAi7FK/KQOag6ed2Kl2Y42LBSCR6niqFxcqAoYnntjgVPeIrHcueuOlUJWYSlGHl4HB9apEy2Mu53neu4leenaua1M+URu7+grqb35AWzg46+tclrp8/yyoJwcHHPNbI4Jswr3aGKgdeorIlQbicZGMZrUvWUMCM5zkisyU/N19zWqOGbK06gKQOR796qSSBXHtVtjuLAk4rMunMjH5SMHuKs42aiSKyYJyuM8djVO6ZWbaRgjjPrTLCZRIN2QG4p14oDk9lOP8KDJkMf7qIMoypbDZ9ah1FAzrjkcilRym85BVu39akni82PdnlB0FV0HDWRmTW2U4r0f4JeFxqesSarOgaK1G1Af757/gP515082Bgnivd/gbbEeEGmIwJLhiPcDArqw6Up6mWLbp09Op6XEuFAodOKWMGnkZr2j58qmKmGPFWStRv1qCym1V3NWpRyaqyLz70WFcbkU0jNBBootYq5Gy/jUTpU56dKawwaBFYrSbanK0gWgCLZSBKmKUbcUAQMmagdSKusMioHXmgCvjnpTlWnbeacF4+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tVrZsjmrYGaLXVhp8srovaLZ4/exOBDOpR48/daprGFrG6uo26B2xgc5FV/DpYamLUtgOw29+K3dd0+G18U3ECnZlUkB9cqMn86+Urw5G0foEaqqRjLukamiJtt5VyRyozjnmugWNWCJ5fy48vgc/hXMaTMZLohnIG3I9frXXW5IjyGPynjPY1xJlxdixbW48mWJz8pcsvP3eavDAXOSdxOfb3rFa+ZZcsMfMdyHjr3q7DOxViDwckgg4NVc6Y3NvTbkQIFYMQ4xlvfvUjah5bzfaWDquF2rkgH1rIg1C3WNmOGdRk4PSqSah5kxKhstzh+uB7VSexfJdtm3Pe27BShKgcjAB/8A1VnXEhmj3JKQTkY/zzWXfXUkiqY8RBGGdidfUEVl3l8xnABVN3JZhx/9b6U+YtQ7D7yYWk7YmIY5XBOCff2rl7zUIwxl2L8owCep+lJqd+/2kO4jK5+UoOn61yuu6q2GYN7Fu4+lSW9EV9d8R+dIyABlHpxWLp9w91dlFIy3OBya57VdTEblY+uc9ea1fCVvK/8ApTpuABfJ4BHpVpHK5Xdj2rSYTFYRqCN6oqk59q0ba0ATdGyjZnAAA59/1rn9F1HZbRYDBSBgt0bjPf09aS+8WQaS0guN6kg5+U8inY09qkrM6G7nDwEB8EHhaz7O8UTKwO0jvnFef3/xX0aItHbvJMw7JGc5zVfS/idpmo3KqXktW3bcyr8pP19aFF7mbrRWx7Xc+KnNltdd7jPzk8Vzdx4qaZPJlfc6kk4/zzXL6hrhnXMTKQB0B4I9awJ7+RCWYkZ64FPVsnnjYg8X6lHlxuHPI9BXkGvybpnPZjnHpXba5cNO5UE4J5z2rj9bgEMJJIJxjk1vBHJVqp6HJTkMxUcdqqy3tnYr/pUyQntuP9Kx9b1t41kW3GxAceYOp+npXE3fm3Ds0iswP8bHIP411JHkTqa6HoqeL9JRCI5mmIHO1c02TxHBeDFuCznoH+XmvO4bRSGchto6uDkD645H1FaltILVlZ3m4XI+UNuHucjP1H6GnoT7R9Tatb5prhzI22RD8xIxx64+tdLp9yt3EEYfOjYOPQ9/wP8AOs7Qo7TWglylxGjqQshkUgHPGW67c5A3dM/e7VBqJl0HURJIpC4YcEEHgjHHfpUtWHGpqdxYXwtbmRXfKIzJk9QVPP8AMV1um6jzjORnua8znukvIfNVgXl67j1bgMPc8j8CPQ1b0zX3smgWUnlCFz1O04/Pp+lZyjc66dblep7XZXZ8rIORipxdnGeCfVu1cXofiZLuJcMDxnHqK3he5ClMYPpXM4tHpwqKSNVnHLlQCcnisW7kLvvyQq9Q3WpHvEkB3Ha3c5rOv3W5jOxirEZBX0oSLlIq6rc5TdyB0xXPXsjMuV55ORWlekCAxli4Hf19qwL5i2TnqMbfSt0cE22ZVzIAWHTcKzZVBJA6GtW5hYHO3PvWcyY3EfnWhyTK2Rg5H3etUpULxEgEH37VdQZkfd90g5xUJ/exYxlQKo5pGZGSk/PqPxrRmCvFuIGxlAyT3/yKoNEVcnsMcelWm5h2AA7SePTv/jQYszuAQ2Mg+lWo2/d4HfjrnNVZQFJXHyjOK9B8CfC+Txnpf283wtYxKYiuzLHAGf51tGDnohc8ab5pHn8Gl3GpXcVlZxtLPK21VAyTX1N4O8ODwz4bsdPyC8UY3sO7Hk/rVfwl8OtJ8HgyWsbTXTDDXM3L/QdhXThM16uHo+z1e55uKxHtnZbCRxUrpxU6rxQ6cetdLPPKDqRUMg4q+yVWkj/GqApMmaheLNWylI0VAFBoqjZCKvPHUTLSsBUK4ppTj3qwU5pNlSWVimKTbVgx1GU5oAjApCpqXZ7UuwUEFcjFRstWmTpUW3mqsBXKigJU/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KtDVr0zavFdyfvDJCFBB54OP8Kxjc+UyArkMQM1qXyK32KcFcI5UgnsR/wDWrwMevf06n2OWXnh230Ni0HlakIyTgoGAzXWRyBlaMn5imQB24x1rhpJJVvIpUJKsMc9j0rpba6xbRyAMSwGVPp0ryEd9yfWfM+zoYt5kjHJTk47/AFxxVvT7idLaIvtddoDMODmqaXPmoXBIKggHH4YoS5VbWQJjOc4B7g88Ura3R1QnpYvz4eRgpEalQnH17Ux7lFdgScYxuz1x71Qe6Vo0JO0J37Cqtxch4j5ROGySRxj2pHUtdGX768McceF3g8k8jArn9UvzGTjG3ngdSaVr0LGQzD5egNYl/dK+7LEEegzVlJWKWs6gV2+axTJzha8/8S6uV3LG5bI4zWzrWpqwYByxHIArhr8NOTkfLVpGFWVkZ8KG7vU3MMZH3uhr2bwPpq3kCqqqCzYO6PpGAcsPUnB/T1rzrwloP9sOmwby03lAKOWHyg49cFh+depXFx/wrnR1nuZd+qXUjK0cBBS3jGB5YOc7sAgkdNuOtavRHmSqa2W5b8R6rBpkSBZEleMFBEQMjA4OO/JPXnj1zXDa/wCKV0yKG0nBa9lUm4lA3FFPJHsT2APAHY0+5v8AULDQpZ0iSKa5Iaa63A7VxiOIddoBOTgEngdiK85n1eVo47iI5a437WlQK+Mjkn+FflPOTwD64peZDrNe6iTV55tRCyJLFpNm4HlWjkmV+eGfavU+hxgdPWotPH2G9RpJ/tPQcDK+4Hv7fnWfpWnSrGZZX827kLMCxxg98KcnPPU1ryS2ovhFazMyKnzSLCCUU9T97nnvnFCmzNStq2dxaanHc6fEYykRbjAPX2q7HcR3CyRNjz1HQt1rzK31JLRZmWSadFJCpHhQ/uT2Hr0FTt44+yBfmUxofu56fWtL3NHNNF7X7mW3uW2xOp9CMVxviXVHmgdFGZCOSD1rrYvFFrrkBChnkOTlhxx2z6VyOtzG5lY4jjQKQMnaSc+vrWidjlqLzPO9Qs5ZSFKllb7uBkf596o/2V5H7yQyoc7SFAPH4n9K7FbYW6OWVcnlQRkE+5FU7yyluETZCr7R8yAgnHbqB9MnNPmOVo54wxxSAhYwThPnQAc/Q559qnkdgxtXsDAWJQSGQttkz2B6dMEHP6U6exCJJLHC09sPlfIGVB4IOMgc/gann1m7jhtCMSoiGIqwDbxx1/DGP/rUXd9SGibw1bypdbEkS2u2kITzcKsjkD90TnHI7d+PrW3rIklt0t76zniV1WeD5CTGuAHXGPnUEZweVGCDWRBDaN8puDbzygNCSCUd1IKq3cZwcNz90eua0Hnll0SKYXEiRSyHzY1fBUjjdgcHG5R6YCmtU9DPrcwNKgMkVyvmYCMVMchyyOM/mO3rV29uWudHtroRM0sErArG/IyB149Rn3qO5to9Juws6qsjSrJMqHKliQQ3txgke/4Va1tbjQ7cTQj9z52QSMrJGy/cI74KkH6GpvqaXHadrrQMgWXAbBBzjgiu20rxX51uPMYB48B/8a8kikWVU8seWQf3foM8ge4HIq2urSWMqiUOFdecdRzz9cEZpWubxquOx7MdSimkAEu7I6huD71ZS+8wcM2E4PFeTvq0tn5Y8wMjrujZTx/k9f8A9VbWheLwZUjdjjo2f5/yqOVdDpWKb0Z2Fyk6zZP7xCMkYxWdcwbozKeAfwrqbeFL20MsR3KRnPWszUrNVIRSpyud3YdKlM1buc6yho/btWRqHyFmAwAa6V7cRxtnAwPlB6k965nVPnk2dPUVotTlnoUVQgnng0lvB8kiDr1OKk3hUGe3WpY18sFiM7u9aHK2ZN4PK3ZHbGBUUT7UfJJ4796t6jtJT1I5rOEpOR25qyGVJQ27BOCf5V9LfBe18rwDYuRgyvJJ06/MR/SvmjzBnJycc819ZfDewksPBeiwuPlNqkgI/wBr5iD+dd2GXvM4cU/dR0Pl5pBHz0q2sdKIq9I8tkKR+1OaPirSQ4FK6cVZJmyLiq7pV2ZMVXdaAKhjppSrBTFRyCqC5TcYqIrmp5OTURWpAhZaZU7LmmFeaAIiMimMKlI5ppGamxVxm2jbin7ecUoWnYkiYVGY/wAKslc0bKYFby+OlNZeKsstRuMCpsBWaoJDU0nWq0jZJpspEbHvURapajKnFSMiY1GTk1IyUzbQBEeaRutP29zUbLVpEFBTg1Ohx3qIDmng4FQWSbsdKUtTAc0UmA/Jp4Gfao1qVelMTJUUCpQuRUa8VMhoJHRjJq3F0qJEyOlToMU7ASMARUIT5qlprMQaVikTQxA1O1vxUEEgzVxZQV9adgZRlj2moyMGrkxBziqretTYq5BI22ow9PkBNQEHNSIexz3p0YzTApParUERbtQNicgirUE56ZpGg46VEqlGoEbltNladLlhVayya0RDvWkyyht+bvVyBDxUgtOemauW9pyOKQNktrHkdMVeSAEU63gx2q2sYAqiDK1KEraO4H3MNx7Gn212ptSEUSKcHb1xz1/nWr5KupBAYEYx61zl/p9xox3xo8tqcn5Bu2fUeleXjaEp2nHofT5Ri6dNSo1Ha+x00kHmQ+YTgRxZD56dDWxBqBFtCQOe+emK5rR7xrjTFKlW/d7eeMmtzT3MkX2cx72XDYA6jt/Kvn7Hrt6mp5wkIC5RXJI9ahY/KjxBVXPPOOc9vanyRuj8Ag56ryADUOdqlXVR/hRYuEiWaQiH7oAPXms97kBcpGVJPO7nH1qzPxbFWftgHrWaVeBFjLbj25wf/r00jtiyCeeOPLEc/wB7PU1ymo35Zy0fyqOu41saoTbxlmO0HjnrXH6jeAQuBknnocjHrVWKc+xkajdfa7ryojvLHG0Vk61B9hhO9tjAH5QfbOa3tDtwt0LlhjnavA4z3rmPF7yT6dfbSS5lWH5iMZc46/TNXHQ4qstLm/8AD/XW0XTYLlHCalM3kWaA4ISRsSTE9sDAU+oJ7Zrq5orPULvTYZo9tv5McMcskrAFwCD1POMuxxzyBxnI8+8GSJpGjC+Lh9QuNq27BvniQk7cDrlkAUDqAw9a6DVbuaBNRkRdoSSK3iKkO28YZyBnjO0MSeR19DSk9bHnJ7so+OfFTyX0+mwuqxfaFjWYc/KoKIWAxyPnJA4HTvmsmzkg1K6eQQJHBaqsKiMdwcbmboXJPCjgdSTisKaOQ6hdNPIoNyhlSUv8obfy3t95F/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jVJt7ES8zW0DUhap5hfFwxKxIc5yBjd6cdPTPXpirgSwvUa2vcxDIMc65zHnoSOhHbH68Vw8EV5dzB0jaHgBTn7oB7en0+tdnb2DJbxLcxsxZMFR1I7f1roewkrkS6LJbqlq16k3nP/q12/OSM52Pw3/ASc8jis6+szaSrFcxyWsyvuVQNsTA9MDtnjHT0PIrWuLEi38iT94VBeOZDn5f9oDkY9e1RwXB+xG0vlWazlba0ki5eBjwrqRzj6fiDioBq5nrNNCkjRP5bDklEUOQeD9VJ4PviqaHT9U02dbiRLWWJxMjlSGRhlc7f4hzyo9MjkYNwxT2cuxwyzIjAtkFHxkgj1yCRnvmqt7ZxTCW7jaRDLtz8uVB9fXnj16e9UpXsZOJlvoN4m61ZQxXE0MiONrjjDIe46/8A1qWyv5I7PULMxq5cCSNHGBuDAn6Ngn6j8Ktxo6WwidiUT50AJ/dsfvY9j1/CjULZpkEzK3n7Ms+Ou3GD9SOPwrTpczaK730l+8dteAv5TNiRhiRQM5B7EHHHuas37Pc6DHbSuVgnPmw5UP8AMudw5xjKt+YHrVS7haK5lkcF42+cPt4IPzYP5j8qzb7XY9se53WaLbEiMcgk4HHp6GqtfYz2KF6fswtIojuUKSGIxncQR+hFaw8rUrFzJH5jAL5m3hhx94f7XB+uPxqu7pdGRI3DiNlKMDnIA2ZHrnipXANuxRWE4AJXk5wCOD+J4P4UWsx9CpaI6XEVlLKJreY/uH3bT7A+hz09CfQ0SxzWMvmgloh8pbGMH/a9D+nHFMvAW2ykH52JfadvTqR6Hp+tXtYuZUXT73hkuYjHMpHWQYDAjtnhvqabS3Ji3seyfDTUxfaUEc8j1/8ArVqatan7T+7QFSOnoB1zXGfC2YRQlEO0p2PWu31NyJ08k5Q8uR0B6Vg9z1oSvE5vUiqPhgF2k4b6VyeoqROcdSO9dJrU/mXEwA+QNwv+fesC4T5wWO4k81rE5ajuVjGEjj+XJIJNMmkEds8jZKIM8DOa0EQSEdNoG0Y/WoriMRwOhIyf5e9WYpdzC1Loh7jmsqdtrAZwCea1NTUojc4wMfWsSV2O0GqRMgiUyTrGBkvhQPc9K+2tM00abplna9fIgSL8lA/pXzd+zT4Qi8cfHLwnpl1Cs9n9sFxcRv0aKIGRh+O3H419ieNfDT+G/EV5ZkExBy0TY6oeR+lelhLXZ5WJ6HLqmKeFqfysdqbsKmvTseeCpSSJxUqilYcUWAzJkqqyYb0rSljBqu6e1VYkoOtQyDirci4NQuvFICk8eTUZTAq0y496jZaCisy1GRzVlhkUwpSsBXKZpvl5PpVjbSbM0WAh2dadtFS7aCv50gIStGwGpttLsHpQBXdeKryLV4pUEkJoAzpRzUBi9q0GgIqIx47UAUxDTGhq/wCUPSonjzUMpFBo+1RmOrrx1Cyc0DKphzTGhParyrkUFOK0RBztFFPVazLBVJqRY8inonepljoArhO1SouaUjFKpxQJj1WpY05pqnIBqxGMmkx7k8KZq0sOaihFXF4FNMTREYcLxVeSGr7MKjkjDCkwRncoalWanSR8VDswcUrlWJTIWp38NQrSPJg0gsKwBpgTJoR/WpcigQix8ir1vF7VUVgWxWhbsMCqsNlgW25c1CbPLVei5xVlIQ1Jkop21uVxxWrDHx0ojtsdqsRQkVBoOigz2q5FEAeKbFGRircaYqkSx8ceBmhutTImV+tJJGRQIjjf5qtp8w4qqkfNXrdKtMgzrhDDelSPkdQyqPXoav6XeCOUbwEfG8A9cdKj1mzZ7YTRgmSI7sAZJHcf59Kz5IJZ3tLmFuY2KsP7ykdDXzGMpclVvo9T7DAVFVpJPdaf5HWiOS5m2r8q7Nyk8+mRUF7C8USl+GQ5yDjI9Klspt6x8fOo4YHpntU+ohZCYkIL8bgR0B7/ANK4F2PRvZplR0YkbR8rLkFulVLuIxRxu0QO5sA9/pWlbuGiWBfm2dzycVJNaPLabEj8xywyB29+aZvFnFapYx3MDkqWJOCi8j6n1rh9atdq+UQViHzOR9eBXp+p6eIlWNCVZztKqSMgc4HpXmvjx3jtHKlEjbMa4yctjr/hQOUtDBvNWW1sllBKhcFQO3UCuSknXULN4pw3lxxtdTFfuk/d79D3H8qk1bV44bKaIH5Ah3SdCIxwGx9Rmp78R/8ACN/YwpX7YoczhMKm0AsAe/LH8hVPU86U29xsmqDQtC0aCMGO6uJGuSynjGAcfhwR+HrTPD99LqP2K1LhDcXZSNieEJiYYHqMlQa53xLcNfXujwQMsDGA243ngZdgpz9NtammCOySyUyEywoEYs33WBzwPXrnOOBQ4vcwXY0nI1qW4m8ljboRZWyyIGBYZfH/AH0FBx/fx3p10gudV0m4mkEsLxRI+4Bdzx8kfUjAz/tCuD8bfGZdMuo7PT7AzoZ3k88NsQO7LnGO4Kj8q6Xwzp2teL7+PTSgDzMXViMLkHIYEdDyRjuPpWrptK7GpRbtc6CC6VZLxJofMN5vn2oAAVbI/DaGO0DjHWq2nXhia3WRtzRKeB3wWbB9vmA/CvU/Df7PGqx3v2TVmaKN4BtmgkyeoIU/p+VO1D4CX2i3EkKzNJI02wRuMZXI2/Q54PtisJcq6mkXFuyZ5PfpAhuLYO7XMq5uHVcucgHYGP3QTycDPHrjGDY+HrTDtOAuclvLGD9FHbrXrk3wybRdQkt9VtJradssxbILZ6Eex9ahuvAFrG4WISE9AeMmt4JWOj2HVnmcdksEjIihAehXhVx0A+g/XmthXsBGRJuUIrbAM4UjoP512knwylFt5gjdGHQkcVy1/wCDr1JTubagbn5eoq9GNRSMad4JV87ywXX2wDng59iPy/CqEljbvaqFQbnydiYIQjjn6nJ/pzXvHwy+A3/CXXHmTxvJaxDc4PAYjtnsOma7vV/hbpthBJbw6fCqpkFVjFYynGPQ5JzV7I+SLXT7jfBGY8pGzFSOWGR0H4npWvffDLUILFZJgIg/zGLGNoxx+NeueHfCFro3xGs5JoQ1vKcIjD5Y3yDkD6Z+mK9B8d6FbM1y4AZCTg1Lq3+Axkz5g+G/gWHWdSv5b3C/YBuWF+dx7E+o/wARWz458NwpY7wg3sCf05/z71s2LR6L4luAMKlxEyNn17f0qHx1qMY06QFhhI+fbitVeTuznZ5NrNus1jKMg/uwm4dCQoHFeMXcE+rSx2sLFcvlmHYCvTn8QRXtj+5kWVcYBQ5/lVDwt4YjtJHncFsnJZvWu1PlQU6Tnq9hmjaELa0ijCnP8ZI6+gq9e2RijLKokkjUkZPGeo/KteaRbU7YxtU8HPNVrkMhAbIxyrdjUXOmaSVjnfnjSGRSJGEnmOo5BUjBB9yP6VO8KwRpbPC00KSrcnBxjPQg/TafxqWacG4Z0HkyOCskQ6Ng4P8AntR563ltNfwrgpDs8vPP93Gcdhj8AKGcT0Z2nge3C3ZeNzh8HkY5681293iKJ3wTjP0JrhPBGoqijzFUjcAu3jOOM/ic12+rzCaGFQNquSSRwQMHofoKwa1O2EvdOTnl+0EyEYJbLH8KoT253KvXOW57VeKNDbrH99hlSR7HH8qgl+ed+Oi4rVGb1KsUQUqnQEkE9e1RagjBNm7r1NW5Il+VslVQZx3NUr1/MJYEg9MdqZKMHUiq70PQDrWF1II6DpWvqhBlbrgcYrKb72R0A4rRGLPYP2V9Sk8N/FC11tcFLTaJAevlu21j+Rr9BPitoK67p4voVzPbJvyP4o+/5Ag1+YnwT1l/+FiajaJ80bWXlnIPDdf8K/UDwprCaj4P0C7nw6T20Ky56Hcuxh+telS93lZ5lX3mzxUW2c1DJb4Ndh4w8Mnwzr0tmMtCR5kLkfeQ9KwZIa9VK55zMryyKay4q+0XNQyRZ+lOwjOdM1BImBWg8PtVaWMgGmBlzA1WYVoTR1UaM0mBVZcGmMKsPHzTGjJosBWKU0pxVrys0hhqQKhXFNAxVl46i2EUFDKaeTTyKbgUAIOtOoAxRUgKFpfLz1oHSlBxSRZDJDmqkse3NaDPxVOY7iatkFNvvCkAzSuOabk5qLljHi3VC8VWi3FNIzTIKhX8KNtTOtR9DVIDmR+dSL1qNRTwM1jsWTJUm7ioVBqdRSuBG2aF+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W7b0J9K1/OANV9VtReW4ZcGWI71Hr6iuHGUfa09N0ehgq/sauuzE0djHfMrtkMwADds5/Stp0JlJ3Ycf561zWnSrJNH+8YOAT7Zrc85pomCgCRWBXjOa+YSsz696q4928p/PVcFs5UnBz3NaVpcoYzMVKKcDr949qptAcBWIxnOD1HT/AD+FSxQKyKm4koSy4OMEj/8AXTsTGRS1MLBLiRAHX52ZT8uD1I/OvMviFaW8uhXEzLvAO0Bf4R3/AJ16Xqd9idYXhBzE+8nnIGP8a4LxTptxNZ39n5JkOwlGQjrngH61m3qbvWJ89a/DO+sXfnRYjkgjkZf7i5GR7dRx71p+IZpJPDuiDfsjMbM+0k/KVXJ/NWH4U7xJ/p2p6htbfsbyWkbgsq4A/ULSSwLd6FFHMASkSqhQDgEh2TH/AHyQfZvWt0jyZaGUInvdQgYx5aFdocHaFA7nH1/SjXLafVo1ltUZXZDFJHghS3Hz8d2AIb3z/eqxdXMaStbwviZiHYRr/D0wf0/nXoXgrSZru3j85oEjZtp7lfr6VonZHTQpqb1PmvxP4JuLjcZUaGQksfl6PnqP8K+r/wBnrU7C7/s1JmBnJVVfj72MEH6/zFM8afDU/wBmyTiIeWOVYj730ry2GTUPAjyappkZaa2Pn+Qx2hyvP4dKtyU1ysqvg5RXtIao/RKxdbi8hklVFmGAF5Ibjrz9KveILCLUtThv/LKneu4E5wfrXzRon7ZfgS98K2es3GoNa3YKrLphjLXMcnGRtHVRyd3TH5V9A23i2y1jSre9srmO4tbmNZYpI2yrqeQQa45wdmmeYnZ3RqeLvC9l4x0iO3vY0M1umIJwMOvcDP8ASvI/DXgWW18eW9ldRpPYGKSQOchtwxgY/H9K9dt9agu7JXSRWBHUHNYAv44PEFlN23mMt6bhj+eKzkpaWZrTqyinE6nV4dPl0gWw06CAxxhE2IOcdyfWvEvHngmC8tpWiQRykHDoMFT617RqFyjD61xGvSoBIMggis5023dCp1HEsfAu4fQPhlpdrKXmuDbhJ3kILSMrNkscZyTzmpteKSyyybQu7JxWB4F1fytNvLd2BNtcMMA9Fb5lz+v5U7XNcjSNnZgAOpPSuiKbirmb+JnnHjeMWl5HdLhWikDZHsf8M1b8R62smlmRmBYrXmHxg+KWnXGnanp2mz/bdTkieKKK2+chyuASRkDBOfwryddc+KvijS4rW7u7LSYUUI1xDD++k9znIB+gFa06ejuaKnOpZRRe+J3xBsvCWr6c9yHdpmfiEbmVQPvEenQVzmra7e/EDTnh0gTRwzjDXc8TIqKepAONx+n510Gh/BrTImOpai0urXuMme9bec+uOn861bqwKJtiUkDjanHTsK61aKOmOFe82eeaX4JsvD9t5NtENi8u7csx9Se9Wr3akKbEwU6svX8a6KYRwOxmcopX/Vhdxyfy/nXP6pvSIyYZ4EHOVZcfUdv880XvuXNqK5YkDXH2shFjypHMasQf/wBdNeEMiLF5kn39u9cg852kfn+XvVNJAQwRTsY/dLGtmHa8ls6/KFYE/M3BGM9/pSZzNXOWvbFJs7CUkX+EfnxnpWXFI1tPcBx5W7cxAOCPlySB9ea7STRrnUZpEtmEsiZzGeWI9geWH0zWbe6WbTUbGfYlxJt3vC2dwZXI2HHqMAZ/vVa1OSempFot21tPCUddgAfKjg8HGK9FursXFgAhJQIO/PcV5lc6U2m6pEEPkxMizW7SsAXjbkYHXIyQRjqCM10st2baPyg/EaeUxHdlz605RCEzQC+bM5LbGA45wPrULL5aljy7HOfUVEnmyma6ZiBwGUDoc4B+n/1qs7v3kI28DBBqUjW5Dd8oQqlWOCQe1Y16+1S3b2rY1Kfam4t1ySK5y8mGDg8E55qluJsxbuUljz1qjuA3sQcKM4q3cyb2OMHOcUiWv+j3L/L8kZYhunPFaoweoz9miZ7v4pTO/JkBJyemWr9MvAF25+FloCxU2ySxc9vLc4/lX5q/st2ZuPilMM8KhbH/AAKv0O8D37DwhrEAb/V3lyoAPABXP9a718N/NHmHpXi6MeIvBdvebQbq0Odw67D1/wAa8vZQc85r0Xwhqa3OlyWsu0xSw4bJz1FeRw63HDr+paJKdl5ZSmIq38SdVYfUEV6EJWVjjktbl+RKhKe2atSAMOKj2+1apmZUePPaqk0ePetJhVWVM5qhXMmWPJqs8VackXNQSRUDMt4uaYIs1fkhqMRYPvQBX8j2prQ4HSrypx602RBjpQBmvH6ioWj56VfaOojFxUAUGjqMpV5oqiaLFBRVK03bVgpUZWlYLjQO1G3NLt5p6imBCyVWlQ81oFKikhoYkZbpyf61Eykda0Xi9qrSRGosXcq4OaMdql2U5YxQkFysymosfhV1kGKida1sZnJp1pQtOReKkCVym9gjTpVhEpsa1YjXtSuVYVEqRY/anIvNSdBWqZi0VmUc0wcH0qaTFRgZpNjsPWTFOEhJxUYQ4qWOPmi4yVM4/pQw5qeOLiho8UkJsbHDv61KLUelOhXnFXEUd60JK0VpntTpbXap4q7HilkUMKhlIwZrbJPGaZFYFyOK2GhDnpVi3tQAMinYLlCDT8Y4q7FbbABV3ywo6U09eKQwijwa0bYdM1ThGKvQ8Gk0JGlCwA/wqbfiqcbZqcAtipsaEplJpBITSrGcdKXyieMUrE3HRMc1aWoYoSPrVpIsii4WIyxFHmH1qXyvY0xosUwsAlzViOXAqptOalTIoEZ1/E1perNGCY5Tzjs3/wBetjTL3zdiuNoY5GegPaopolniaNuhHUdRWdZyS2Vw1qzgKThc9x2/wrwsZh+SXPHZn0uAxXtI+zlujqI5kYyO643nJXnjH/16SZ/3mVdmVsHjsM1nWmqROUcMUOQpVufxq1ODHY/KnmuCTuAxlSfT8a8w9XqTakFe2l+YiQo3lsByCVK/j1xXLpdTKrXsoXzoIF3bTlTLu2gc/wC1g/ga1rnUdyOEZWEIU+mWI6H6fzrF1WWPT5VmZWuLeWZWMaDJx0AHPXIx+VS1qaOWh5N4x8Lrb3OpPbp5rSxvsbpG+0FuvrtTP1HvXJ69dHTktZZPmje2hWNYevzxrnv1wcfjXqviGSG48MzI2HaOXOVP3lO4Af8Ajx/SvOvHMdvZeI7mGaEKtt5aWqKcqyoqIso7EcE/UVtHY4KytIyY7CHS2NqhJvdq3E8igA+iRAdcA9STzj0r1bwLYyW9iJDHIhJ3MZCO3vXlnhrT7250iWeNnSW6nVXnc9QBzyeuMjj1Yehr2fwrGsVtbxrLJK6cs0nPOccgdT/s9u9TJ2R0Yd2eh39hdJq0EVtcxKIAPvhunHt/Kuc174V2tyst3bZbIJI29fU4qU3k1rKXIYR5wBgY4+n8q6LS9dBuYRJMqrjChkI5PseoqYtS3PXjOSXunyr4v/Z3ddSmutGH2SRmLSW8qnys99pHK/TkVtfDeXxn4QgbQ7y3nu9BZ4829vqBiVVD7pVUjDLvACHGMBmI5OR9TSRWF9LFvMeWO3aSMYz1qY+A7G+uYwscRhDAvJFzn0rrjdq17nn1KFGT5mmn5Hl/gjxJf+EdBOn2klwqQjFvZi23qSeT82RtXJPHPWpda8aa/qulASrPbyMQQYEC8jnhsnvXrGofDyxsWkVDFIG+XDMMKM1JqnhqBbcbBbCPAbaDuC+2D0xUSpX0CNGirNXOO0n4seJ7uyRLrRraWZflaYSsm7jg4weao6t4n8TapGzQw2Nqpzw26Q/zArU+xxW13LvLNEfmVlOB6cnpVJbrS7ZJ4AHBOSVA4z659PepcUa+wpLVRPNtO8AeKdTvJtbbxZqFhJdrtY2LeUCisdqkDjAye3etC8+GUGpXRjvLu+1kYzvvLuSRT6jbnFdra6zZ2Ph6ybglVKbA+49TnI+n86zpfGMO+IxkRx/cKp1Prj9KpWRSpQTdonL6Z8OLHS9VIgKw4jYCONVABGDj9afd2VvZzTJGA5AwrNwOf/r1Hr/iu2geTY7K5I+deOo5/CuY1bxEL2ERq828DGCBgj8Ov4Ur9jRystzTa8TTbZ7WRE+flHY8Z9q5W81SJZHUSGAt8p8tsHH4Dp+NV7y6N6qCS5JRQRGVOV9f89+aw2+efypSY8vhJSgwp/219Pf+dF77nDUqXKPiB0iJQGby5ASJFcMCOOVIAyPXoRyMVW0+CMqsMhEnchiSceq8A/h+HJ4q3fXDXNtKtxAlvIkoAWIExPkENkHPPA5B/Cs6ykNnLG6syiPgoDnjuPoa0OGTvuV7jT4GSQRy7SCeOvTv+VOgd0Hlph2Lbj5Zzx9DVnULaOeZZbdsO2CcKfT26VUitmkm2xgmQfdI4P4UEmrp8EV3frAl1HaTyE+WZAyoT6EDpz3Gfp3pdatbzUIkjNrtu7e53ILaUhZh/FtYdWXaTtPOPyqK1uYjGXvY/MhTCXGFBaLOBvA7EHr26Z61uq5SyvYQsF3OgF7aXCZMd3CgILKR0YKSvqp4PQVtA5ap5BDeltQjg3MojuH2bgPlPJIHp/eH1PrWsbpri1Vlz87rnPRsZ/mMVS8VaZFbXltdJKIJbtSwHBB2tjdxg5K4B46g+tFq/lWskW794kSSgqeOCw/qKuxgmddZuy2wlXDLMuMfqR+H9KsT3KOwwwIY4wKwtJvpms2iAGwkvg/wnqMencfjVyCVlPzEHPQ9cZqbHQmS6jINo7kYHPeubvnAPUeuK1b+5DcKOx61gXb+ZIvfP6UIUmVkUs/cY7+tacUIOjXjbgCULc+gqiU2qRnmtKdxHpnlqcqYjnseRVMlE/7L0PlfEDU5V5OxU49C2T/KvtvwbOYdH8RRLu+W9kOSexiHSvj39lWyEviHU50G3MiLye2K+r9G1AW2j+JUZtpW8kOeeMRCvQh/DPNl8R1nhjxAINPgbd5cqKpBPHAHevEP2iNUm0rxD4f8ZabIii+iaznfkDzYmON31Qj8q6Sw1wrAuXzheufamaT4Sb4zeBdT8LWsi/21GXvtMD4+edc5Tn+8uR+Vdj1icvU1Php8QLTxrpSMsq/a1GJIx2PTiuzflio6jqa+L/DHiS/8Ja2ZTJPaXlpIY5rd1CDcpwykdiCDX1H4A8c2Xi3Slnhk/ej76k8g1VOd9HuZyjbU6lk2j1qCRM1Y3K65BBqN144rpuZlJ0yaieKrpjx2qJ0wM0AUJIuKrvHjpWi6ZqvLHQBVBxSNT2X2ppHNAFdlqNkAqyVqN0oaAqstRMmc1ZK1E1KwFcpUbqKsA5phGakCtt5pVFSFeaTGKAHKuaZIAaeDmmvyPemwKzqKhZARVh85phWkUUzDSGLHarpTP0qN4+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9Xk5FDConFSTi9jaE3BqUd0c3pt+E/0WdAs8ZO4g85zwPyrftL3z4WSV9jZOCD1A/lVDWNDGoL50OEukHyns/sf8ayYNXIh8rZ+8gfa4AzgDqOfpXzleg6UrdD6rDYlV4+ZtavALKyZgypAR5cyYzhSRyPp/jWBaXYn0+7MrH9yylueme4P1UHPsK27yaObRplBLsygAHqW6j9cVyOoXkdgJwy7Vcv5gIxxyCM/3e2exFcOx2Mz1tJJZtR0qSUSi5RxGzYA3g4Q/j0/GuH8Qz2l7rNvb3LCGG0jTZJt3PCQM+WV/izlTyRznngiuw0HU49Ve3Mn/HwH25kJAyVAwcc9eT+ded+INUNvf3I/doWJZkCZMqr3PGTyFHXtWkTkqO5s6trF1f8Aidp5ILaaOMskEe1cxFm5246YAGTzk5rvvDJkkt42hjKrtIaZwIyx6khQPXJzXA6F4a1q4s7PWLi0kitrvODKiwqxJbJAbGc845xn869T0GznbyYIoY4rd1C+ar7nxnB7BQNvcetRNPqb0WlsXby3lFuZrdIwOSbqTnC99ufXPX0HvVSImOSDNw0oGNuOMd8c9O1XtR1O4kSHztqKJThDjJXHy8DtjnNQQSJ5UjbH84scSMvA4JIXj6VitDvTaVxX1NdOdHQRmQ8HaAQKu2Xiu4sZlEcj+Wc5SNThe+SPSsdrRL66iMb/ACpt4I5Lk9T+GDVIOT5yH92gdVIXg7ucsT9Aa0UzTmXVHcnx2beOZ1A8xsBSw4yf54rmLv4gakzukDASA7C4wI1P5VhXlxstvLhOIg2JH25OduSB+g/OsJri7wi4jX7QrM5LDO7cUBA+i56d6fM2Q6ij0Ok1nxLqUtqs7XWJMqFIbaDzj8uvSuVvvFkYuj585klDFRkZA9cZ/nT11IxaZY2M7Rv5UsjMWbkMACB9Af5muJe3A1CS3BZjaxbTI+MsOCPxJGMe9Un3MXVb2Ow1bWLjUJrR7dwYrZQ0hJ+ZTjgY/IZxTNtxDapcTTyKkwVN6ANhm3DBHfBA/I1xqasUtmffhzt3qwwCeAeTx/8AXFdpHqEF3oU0txFJ9ie5wzINpjIk3BlyMYIOcZ6hq0SMXVlsZE371xIxEYlX7sgzGvY577e4aqesae1jbIzzb4jIfLuojgAZGQSOuDzxzz7VWj1O50SdoCfPA+a2udxAMZP3o29D3ByOvANTtr63MZtJI44/P+YqifKGycFcdD34Pc8UmmnYhybVypKXtlLzRK4lKrMScB/7rEjjB5GR7GoJnMsyquZCEAVjySuOhI69Ota2n2dmsf2W5uUtnTGWJ4J68x4/lgd6pahFZ72ie5DwKMsLclQTnsGzjHpj396dmYmVq0TCZ0cgB1STII4JUYPvWQ58x8kbTj5gnQ8HmtvVtKUOJo5S0e3IEpVWI6+vPYYArIVn+zXRCZZ02D1xxn+X861Ja0K7XQihRn3AH5Sw9c1YieO6Zdrr8i4JZsfzp0WnoWUm8itcnLElhkfljNR3kS2bCK6ZzMuQpa1Ccf72cnHX35xTSIbsbVtCY0Ms9pcTF0wzp95l6EjqG/P0qfT449LhSJru2bTnLxyKyOHsZyCDJgKcIwxu7cg9VGef0TUpoWWNWlEZxuSGQxsM8fL2P0PX60p8R3+jmePUJhcsCpEs8WXVCcEkkZAwevIraJx1e5y/jbw3ex3UYtX+1SQkuLZXDuFIAJXBO7BDDjHTpWKXVVhkYY3R/oWJ/wAa3vGdyPEdr5tuRDNp25JEUKrRgHOQQAdvPB7fqeXGvm8EyakJLh+ouUx5g69T0fjHXn3roaRyRZ1GmzGK2WROm1d34jB/KtGGXCOp+6vA+lYGm3JhdIeGDKx6+pyv6VpSny8Kuf8AE1g0dSZHf3CyF1xgLxkiskKzuxJ9qtXkrO3XrUESHBB7cU9hXuJz5mM5HrTtWulSIqRgbO1LEvJJ7d6w9fvSuF7UrXHex7Z+x9pImh1e8cNt88IrY4HyjNewXGuCz0fxEQQ3mXk4znB4QL/Osf4AeHo/Bvwl06e5UJPdq10/HI3cj9MVzXiDXvM0S1jjx519K8nHozk/yAr1Yq1NI8pu8mX7XVzFYyOGB+Q9euMVu/BjxBL4d8T6ffK2PKlVjj0zyK4mY+Tpxi2klvl+uTXX/D3Tw8gJHQ/SugxMj9sn4YR+FPjAfEVtzpHiRft8YVOFlP3xj6kH8a8p8PeK7vwZq6TW0zNGRtK7doJ+npX0r+19INS+FXg3UiSzQSmBsnlWAx37HAr5I1sb7W1usqjM2H2MWXj1rCejuUtT6i8FfF231+CCC6TyLgnBx9016bbXCXVoJQ2MjPWvhfRNcdkLROyeUflKn9a9O0H4v63p/lRO4mtwwGHGN1bQrfzGcqfY+m5HGBjmmlSRyOfSvP8AQvirY6pHF5kiwzYwyNxz7V2mn6kt+GZTmMcAjvXUpJ7GNrE7qB9KryJmrLfvCADx1qPYAxA/GqApPHUezmrrR/OeKidMGgCuU4qN04qzt4qN14oAoOvNV3GKvSp1qrKlLUCqwpo561K0eO1IE56UWAYVpGXHSp9lNaPPamBXwc07ZUvl80vl4FSxoqtHUbIatSLURFShkW3io5BjNWth9KZJHxTAznGaiMdXJIqYY8DmgDgegpydabjFSL1rmbNidORU6DmoEOBVlORSuBKopwWhP1qRTmgBUFTqMCo14qQHNWmQ0Sr1py9aiDYoMuKbAlY4pobFRK+48VKqE9KEBJvqBwT9Ksi3OKU2jEUxWKa5zVuJiCPWhbYg1KkO2ncks24LEVqW9vuxVG2XHtW3Z42ihagPjtuBxVmOHmrEEYepxDhq1sT1Ikg4pk0Ax0q4F204x7hWEjRGQ0ZU0iHmtGS14PFV/IINRc0ETkVIDilSKnlMUyWh8T4q7E2aoLwatRc96SKJ25FRMhzU6rkU9YctVIgpMhxUeSrVoy23FU5Ytp5qrisSRPkVI3HNVDdw26EySKoHqa5HxJ8T9M0ZGQyCWQdFQ5pOQ0juVkXqSMVyfjDUdPsJRcC5jhuNp3gY/eD39TXjmt/GrUNR3x2g8hQcbhXEanrl5qVxulnaVyf4jxXLU5akeVnRTlKnJSjufSfh7URcWDPJMv2mYny1QfKihQc/if1/Csvx0scum2VwuDsiLTKhA53EMG/DBryPwF41l0Vv7PvnxayMfLkzzGT2+h/SvV7+4S4sZDEf3+CBg5HOOT7cAfjXg1aTg7M+ko11VV0cDqWppZyw28SgJd/KuwgbG4yT+GOe/ao31W88P+MGNtFCB5ayNdsgaQgDLKjEHYDuP3ecEc1ia1bTLqVuYskJEwjDHKgBhlQT2xyPqa1JLa68Wal9ms4RIHSGMTS5AGIwrEn0Cjk96IrTQzm7vU7/APs901M6tfrLdSyRxWtpI5LSSsyqXdiey5PPP3gPWu1sbm1jsrmytZTPcnCtJGdwPYbevtz/ADqvcvAyafi8MczQlVwodooywRAo/hbaoJJ/vZ5JwKGjQ2m50skmt7ZG2C4SPabojrgbskA9yfX8M6q1NsPJdTo9ZjQ6VE+7ydzBhIR8uegxnlm7Yx3pulRtfWb2+o+XEYXyE6Dbwc5P0I61j3thqK3UMVtcCXzB5jvcq3A54XJ75P1PPXiiGwnsWWS6lWHDEvK43YJyB8uff04rlasz1U7ovxwiKSSRF3wxMpYrynH3enTI4rBuLaWGRvMQlCS8gIPzHnGPaun0WN5x5cDrMssg3qU4kGc8cnp0q1rHgKK7sv8AXIHbhmkRSDz7/wCNOxdjzi5vphpO5d7NI5OBg5UnJJ9xiuW1n7bcz+ZFbrEGjCsTjJA9/XvXrv8AwgdmdPdmmEaK2AwgkAc47gHFchrmi28RFtYTzmSMK0s0UASNBnoTICWbpwOOv0osyXC7ONjsls7SQFJfPuFLR/3m7HpnjOO/rWTNYSQwsfK23ED7vNdsAjPzA++f6128WksbpIoGme4kVnZp3yQuRlpCAABk4C8nP40XmhGO8ZJ9kskXKRMPLSHHIxkfM3fpVpon2LZwl9osd4ljcWzNFujYyeZ91l8xgwXP+7kD3PPFW7bxFLY2U1r9ljuYR5by2lwm9AGEh6joQCBntk1vaz4ZdnS2IilAVfL3kjYCxO73HU8AferMXQ1tmTThCJPOBeRoywVjnBOB064x0+Xoa2UkkZPDts5q81lzbyW8H7+Ey7o4xNuSDJ+YIoUAZ4zyff1pmnanM1wY7dTAANmY5NmP+BHkGuj1HwlbxaRHdWsTR4IIjByeoz2GcDFZtpp6QGWaU53NjcxyGAH6dqFK4vY2Iza3SSqRtd25Pzhww7YxnkH8asJ4g1CyIh37F9R0PfuKTUraODTLe+RJTA0jCbBGIeQAwx2JBwfqD1FO1K8jmsSmo27EMSiXSfez1+Ydz0YEc/XJrRK5nJpIoXs/20fvYFeYPkkgAn8QARUEenyXrARI6t3SQA89ucd/Wqst4BEwZ/LlgdULE48xG5VgO4ByPoRWjYSrczLFchGBPyybwoyD69KVmL3WrmffaPeWMbSyxN5IwjgoRtP5cfjUNteusbCaVVtcBZEkTzIsYxvxg8jg5AzmuumjmtLuzmiaRortWhlST5d0iMVK47kYHuckda5+/wBDnsXnBjmjMhBMiRgpIuTjcv8AeBBHHf6g1tFHBVktijpmk2+8rDcNKIx+9tnUM+OpxtOT1yMDPPSq/iOyKWvlzvHI0BLxySdJIXA3AkckAkNx/tcVX1230maOO+XUfs4iULI8RJKYOFO1kywwQOuRjn1plxeWw0+2hvbi8uEkRhDcyIm2VSeBu3MGGGAxntjjpXRGKPOlJmLqlr/Z9zb6laQxSjaUuIg3mh1C4znONpBGTweOa5PVtOhgnklsSG0+4w/kgkm3J4Kk9+c4I6jGea2Lu+/s5oTHKvlrNlXQ5GGHAYdsjPB6EDsa5m48uS5bySoTzT9z7vXt3x7Vq9jFbm9pUnmpA6gtIgAI+g4/rWjNMzBuTuXJNYumOYHJVhhjwc8D0rQU+YwwRl8E/SsTpQABcM+TnHXvQp3kkdOhNPnA6eg49qLaHCcDgnPNSzS2gz7QLdJC3AHc9DWf4b0KTxl4xsNNUsY2lDzv1CxLyx/Lj8adrs4hiEI79a9N+CPhgaVpNxrdypE96NsORysQPX8SP0ropQ55WMKs+WJ6d498XNDoDWlovlYRbaCNeAM/KMD2rz2ykN3rAYnfFaoIU/Ac/wAhU3iTUBdasoOfKtEM7n/aOQv6bj+FVtEjZIFbGGc72+p5r0nrK3Y83odDJOJp7WMNyZQT9ACa7bQdUGivF8o2uec157aTgaxAhz8qk5HvxWrr2qpZWjzOSFiUsTmtESeqfGu4t9b/AGcp3dl2w32+KU8snzYIH8se9fFmragksQjZ3fYudhjKEdeR617P4t+J723wck8LXEjLPdOlzu44JYsQfwP6V4VfMstn/pF355HzxyKoG3HH481yTlc0SsLYz/Y3ikLL5ZXIaPPT6f0rprXVsqFSQsij5QzDnvkZ69+lcJZyiVxK0hUjhsHtj7yj+ddPYzQJbqNsZWUYUum+PPr6isxm+uoOJGfzDGxPALYP4V6j4A+Lb6UFtb6dpLb++n3h9a8OluWXZsBn2EFWHzIx9FPWrtjeXM3y+SFYZ3FTz75q4ycXdEtJo+zPDnjXTtZiDxzxlnGAAwyT9K6NZEZSyMG96+M9I8R3OkTLLDOyPGRztxivXvB/xnjYLbamQkoO4svSuyFZP4jGUOx7aMA89TxUMxCnr9a5ux8d6dqaq8U2UBJzV+LVYryQBGJUDr2NdF09jFKxoZGOvFIwpI5AR7jtS5LDgHNMZXkGTVaRc1ddPzquy5oAqNFmlWLirIiyamSDjpQBTEPrSGLFaHk4FRtFzQBRMfNNK1baPmo3jqWNFKRKrsOavSR9arNEc0hsjRqcyhhSrFz0p/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i9p1hEwjl8yTHAQ9K8v1/4x6lqDyJC+yM9GJ6VDkkVa57rr/xJ0vRVYSzKW6YU15l4l+OhaNo7GICQHAZq8Y1DVJb2TzpZWkZjk5PWoJbpXJO3bwOtZOdxpHVa38RNX1eMiS42ITyF4rlrm7mcb5JN249SeTVKW8COTtypPUVVuLiQrhDlAckjtWd2y7FqWXYCoPzHrSw3YjPzNll5GT1qjDM7gAKpPv1qtO8haNdoGDksetIZr3MyzRifzCnPK17P8MNYj17wsk0iiY2geCVWPO0Dg/TBr5/u7z/lmWV93TaeRX2R+z78JItQ/Zp1PxKkAGoHUHlVx1aBQEYfmSfwrKrSdSDt01OvCVFTqJS66HjHiFRFenORJFHL5LHlSN2FB9iAxql4SvLnUXWCWObyxapCiW5J2gnG4jpuIP5Vu+JtG+wxb5WUSSTOuM4xHtYYH1x07GsrQtNGg3r6hdqJijssMHAjdwPl37uiRhgx4x8qjvXnQtuenVTi7M948LeEFstfhn1aJU06CBZlSJi8oQD5IQAwCg/eZmPLHAyV4m1uaeK6itbaySGOCDAt+kEQGcK2NpdiPwAGe+K4vwtqupa1ay+Xcy21ssTbbz7QYk80rtDknnILNJnrwo7YrpdH8Qprkd7cfakh0i3UW63V0v7yYKnLHk8/6skDqTk5AAFyWmhzQk1LU3vD2k/aIDeXKRvcxtsRIQFXeRyMjnA7/j1qfxNAghjt5bdnkZxI5jxhmz82Cew/qBVHQNcg0xVgMp3MA7O4wzux+ZQMnG0cYznpk9hSklbxFf3l35siJHIY7eNeRsCAsox7sM9ya4ZRse5TqJpMm0y9lurhPLzZWFs+1SCV3L9epJ9v61s3+uT6hNHLGGQnChiPmA7Z9D6/zrCg2yTQsySPFu8uKBDzLISCSxz0Hp/jW3qoW2lMcTLIy/6xy+Pm6BQaycWkelTnBvUzr24muxKDcO7MGO8dcDqc+n/1ulZWpWi2+mRTPuhjD/uU4Jduu7GfT8ewxWy+kEwxmJkEUzRmSbftym4AKD0zznHt7VWmlS8We/8AKYxlx9lTGMICSWGevCt6fWkoPqW6sVojnFgls7xlaL5dvnTu2eW52H356fhzV+awB0m5uGlSGSZ285mTLbdpIAJPQ4Gec9ql/e3TS3FwoVikbxcHcuC21QT2yo/75NR/2h/aGiS2TpIQgQmReSDkHGB1OCCc9Mqa0SMXVugEcB0+OXL75FZ0STlW+XCgHBIwo6UmmaNltPukjDiDIYJ3JZQpII9CSSOgHvUWiwHUriGCFy7xSvbg78jaydFPQHDN9MVpWXiWxgvprXckkMaC5Sf+7LHKoVgB/C24j6Y9TWnYxnN2aicRdBB9kkkm8qLapO5fukdfz5+vSue8RaUbW/kYQ+SgUnys5Hrj8iDnuOa7fVvDs66Y1vLmZk3yRPgAyKJs9BjnG7GO/HfjPtwovreC9YTJITbx30IymNu3DKeMAMSRwR793ypEqroYmhLDqFlcaZPN5FrcKscc562sgDMjnj7h3MrdeGJ6rXO/2NcW1tfIZI2uLRFiuLGXq65Oxwuc/IVI3qeFYHIAOdaO2vPDeoJFMxlDNIIih3o5xtIGRg8spwRnjGOapa9q01hrWnRQ8wx70eVwwIRiTwfvAKCCMdyexrSF+pw1b9Di/E8XkW1teozS2jsYkZx88YDn5Gx1I3ZB6EYNXIwYdOS4SNJ4sJGVd/lZWBB57E8YP+zXQwS6XrrrY3PkQi4hijY7fLk3kNhuBsY7gOccgnO0jJ5zTrifQlvrC6iEC8W7pL86pHuGfxHGD6tkEVvyrc4+d2szpNSubDUdDW2up54Z7Mi4S4iVZN6sR/CWUgjco6nkD0qnqbw3MUhgIvJ4jtGw7HKMBxIhG7Ix94DgsDzjFT/2YbzRZbW4eOFpIW2XJwryI0ilMMcKTwMDKnnGD1rlZblMReddLcW00bI3mQjzYWj6gg8ggKPun1rVI5JSOa8TRto2rFnjMlhffvY1kG3ccgOB/dYEHj3HqM1JbS4s9DVba5lmtZyWCKcAAOCu4dAyndz7datXthdao8VkY3kiL4IX5lPPyyK3OCMdDjjIPoK8rzf2fPaysYb2NzhxnLA4ySODvBAyO4yDz12SOWTOO1q+ljvZmAZreZQfLb+JfcdiDn8RVKGXfICvBkGfxx1rS1Caa7lSO6jjCYOyRRwe3UcY9CO2M881mWVtI32fC/MSwIPoBn+pFUxI37CIP5OfmXBPHp2rZCCNS54J7E0y1tfLjX0CipiCXbdyPQVztnZFERj3hS3J68dKfI62yMxbAHP0p4GOW4A7e9c1rep738iMnafvUlqU9C/4Z0d/GnimC0LEQu2+Vh2jB5/SvoXU7iKxslii2pFEm1QOgUCuI+EvhtdC0Vr2VNt3dDcc9VTsK1PEdy180dkhJMzYcjtGOW/w/GvWow5I8zPKqy5pWRgl3vYVLZD30nmkekQ6D8sf99Gtq3G1ABx61TtlW5upZ1GE/wBVHjptX09s5/IVcuJFt7d3PAUEmtYrS76mTZWt7tpNRnkBwFIQfh1p3ibfPp8UTA7ZZBu91HJ/lUfh6B7lEkZceYd5H1NdpqmmWkdpD57qNttNIQT/ALOP61UtExLdHzn4m1W51LVWZQjmLLYc4yPTP0rk9TvkklSRgkUwBQxD7uKuaxf2c95cSruV/MJUMSPwrkp5XkkcugWUHO0j+VcLNTYsp0S4Z1kzAx3Lg/cJ7fSuohuE8lmF19llDBVYHMUnB5I9+a4azkWIiVBuV/lkiboPeuij1CJIo2twJoUJyGAJz9KSA6GzY2/kJHIBcOx+SPlCPWr9qxHz58yUHaVzjrnNcdaXk1zqolikIC5G0cFfauiXz7VwwkKRkbTnG5s+/emBtx3a3ELSRkNEOM56Y7VX0248x5JiWduMK64wtY11PLBaERxlH+78nR/fHarenuyWbuwaNWIyW5B+lO4HZ6T4wuNFuRJHHmI/wOcjjrXqvhD4tW14Y0ncCZuMA8D6V8921zAz7JGKxgN833sHrirwh2t5sEiAr1A9cZ4rSNRx2M3FM+y9I1iDUMvG2VAwTng1sx8RdMn0r5G8N/EfUPD8qE3Blt8AFN2c17V4O+Kljqtsim52S7sMsh5z7V2Qqp7mEoNHqBQk8g1CY8t0pbbUEmiTouRnGetWYgJXOO1dOjMiKK3qfyxirEcYPA7UjrijYCoUpvk5PFWAmTU6Q1JZmPBzUTRVstb8dKrTW+O1DGjIkiAqExVoSpiqrioGVtoBpCRTpAag5z61ID6ayDFIDSO4xQWcRJGMVVdABU00nBqq0tYlgUzSrHzTY3zVhME0EAibcVMCMU0AYoBqwHg81IFz0pi1Oi+1ACAcU4AmpkjBqQQCoY0RIStWopTkZNMMOB0pp+WovYuyZqQyA1aj+tZVu3IrShO7FUmQ0W4xnrUjDimIQBipMhhWqM2QhSDxVqCmxpk9Ktww+1UJDkyauwAg02KDgdqkKhOTxSYIsxOMc9alOBgnvWBe6yliwLMFUHk1V1Xx5pttYl/tCsR/CDzU3XUux1RCkZyDTA6R5y1eK6p8Ybi2mZbXDoehasPVPjBqNwCPlXPBIrJzRdme+y61bW4YvKo2+9crrXxO0rTc5n3H0WvA9Q8Y6hdg5uGCnqAawLm+ErnezFuuSazdTsPlPY/EHxjMo8u0T5T1Jry/xB4tub+R5GkJB7Cudv8AUjFCAh3E8c1nvfq9thsgDkms3JspI0Zb5wQ7bsH86hl1BZgQvA6EEVnR3plZTn5f4c055Vjb+Er1z61BZakmXylw/t9KiOo+ZIyjDAY5qtc6jHIyLjYBwVHeqFxciNwIcBjQBfvZ/LVizcN2qtaSblO0kgHmqq3gu/vH7vGBT1l8pg+RtxyvqKAJnncSnaCTnGBUoncwMxTcV5IPpUEk5jXcAoDDI+lJEJLl2QDKscgk9KAEhg3EyhOSe/av1f8AgFoMfhv9l7w5bSRgCbTTPKvr5mWP86/KZpJGwjuqknaoXv2r9d9Qf/hEP2f7BcBfsujQoFPr5SjH512YdXuZyPkDVNGs/EVpeR28u7ypZY1OcFGyR19ifyrynxBokkeqrZTOVKJGqdwG80hixPTsfwFbXw/8Sm38W3enTTFFvmeWLJGC4PI59R/Kuh8X+HVn1GOcS7YrxCJGfqMdhjqcgDnpmvAqRVKq49D6lfv6MZ9THa8i07TIrOxVEkuIJAdpXPG4OwJPQkAjjPOe+K6Oxt1h0rRrICOe1SNZI44Tw+whyTn+8ZMk+wrzfXVvbfWPssYQ/ZzFGgX5eN+GXjOBgr+JrUs/EccPiaeK4TbZaWuyR3PzMj4LJx3Vl2qOxGfWtUrnlttM66y1K61izRrmfLPIS94g/wBZy7YQDrt9RwOO2K6yXUzpEFrpMRWKZrGddqYaUSOpYDPGGAUcY+9ntXjdr4ne1v4beMGGaSWL5k+5FEpGxIznCrhtxPU85712EeoW97rFrqbKHut81zdBPupEu9m+XvwMZzyCK5nHdnVCpax3nheJryURWqiC2hAvDdHqZXUAIv8AebDJz0BQetbcdnFqU13cfJFB0tkkPHJIUE9zwSSc+vpjmrVtvh+OMh7e7t2EDO4I2q3lZB6Z2yT59eAOwrTs9mua3eSW8YMUkRt7S1yUAynljJ6/cOfYFuelQ4XOyFZrU6aJrbV9FdoZPlSbEKNgMm4AjPbnGa4fxPfW0XieLTZQ5ghTyJGQ5A2qVxwcDGFJ7cE9TXVeH9YttYvNZliQLpyXv2NNicRbDsQD3Oen19K858d3d1FczXaRlbvzWiuxkdQSF+ucA+/Ws2rWOiE7yfobWsq8c32maT7PNIhj8uNQ4RgAWzz0QYU+/wCOcDUNZ8jXRHHHtislWIx95A6nzHI75LD9KlvPE8F3pkMbSGNLaE7BuBLZYCQ/UnPPoPSsS2vDrHiNV8gTNdR+XIinlScjA+gZT+XpTKvaKudn4Btntr60tZJ/3UaPK5jxkgruYH3YY/OuN1f7RpsNhPGCPtICDbyTtkJ2H/x0/lV6y8RfYtZ1KEkIBEzOQf4AQFxj26Y7VPp9tHLpiRz3D+ZHLJJa3BICGQZwDnoTiPPptbrxRy3G52dzX17XfLvoLNSZrVGiiaR2BQhlbdtPTh2Gf90Vyer6j/Zuv6lGMSWKTyF4MfJuViAuBjB3ZCkf1xUum2byXNnBLA0ctvFumh2k7jnc+R6qCv4fSmeO4orXUTdEvcG8UpOvA2Tqq7s/V8t781TRkpK9hNdmH9s210Sz2N2kewR/6wqVALDIA3ffGcd8j2xNQtXXUdYkmVZWnllk2pHk4URtlPTapPA/hB9q7FNEjLwWlzOlsSEMJk+cx7QxXvyCGXcM55U+led+Kdck06/t55I5Le/06M7wTjbIwYEZ/ugBTnvt9DxslY43O+xj20/9nvbXH2fEsNwgOCOBuK/oGf8A8dNXtcsrMXUcAV3aSyWLhs/vQNqqc+vlqM+oGeKyfEcACtPbAgzulxIh+RlIyT8gPyjdk498dqxdLumkmu47l8ecTEXf+Fsjax/Hr7VqlbQwburnU6LeGPSp7aNWvIDutri3lm/dZCsY32ldy5AwSCPuDOaw77UrPUtTmKq0DyXAkbz0ASCUKQckckEEBuAfm74p6XTWWiQ6lEDBewO1rcKDjcu/r9cA/Q4ql4juYIrx576OLaTII5FODxja5x0wrbWwOq9Oa3irnDN2Zz3iTT7pL77XBiGWGYxyo5wOcFdxHHPHPRgQe9Zes37us5VnkMS+bBMDhkUD7jZ6gdPUcc9q0fGupXWkH7Kredp8kADRtyY1YZVS3sc4zxkHHpXIaYkkjW65O2TKk9SV9P51exla5WsWL27QkkEkSISc4IPOPqP5VtWOmGG9aeUbNw4B6A8f/qo0KwcvBLIMPtJC/jgV0YhPHRR69aybOiECBMtj+6Mc08rxyeTS4ARixPtjvVPULoWkBJ4+tZ7nSlZFPXtUSxiO05YjCj3qHwD4efxHqyvMC0MbBnPYnsK5xpJtc1BFQF9zbUA9a998BeGo9B0pAR85+ZmPc110afM9TjrVOVHRsRa2oQYAVcVyrTNKJ71fvzn7Na/TPLfmCf8AgIrW1mdp9lrESJZ22Aj+EfxH8BmoPJV9Q8uMYt7NfKQD++Rz+QwPzr0JatRR5625h9tbrbxKiD5UXArO1+Q/ZlgU/POwjH49a2GUqvSsNgL3xCozmO2Xdx/erVIzO88J+HRPaADAdV4rxz4w+Jr9PEFzpqSvF5UIiOD0ycn9MV6zD4xi8N2DTEqAi5bJr5r+IHib/hL/ABHd6gyFHlYbCDj5QMZrGo7KxcVqcjq0sm3yrgBZAcKydx61nR3DyqdzBmQcBqS5fzXYSSMZFPBNRonnKXRgrLywNcJRbs5yzCRAGcHJU9K07KeCGWS4Vzbz7cmPHyt9ayrcxbgzuYyePl6GrF9s2AHDyfwhTyR70FmzYXCxKzlBFNn5lPOR61oWcrXJxCzyYbcVbp/ntXO2krkooB3YAwOhrd0aGH/lszQRKMswPJNWBZ1RZoGhVZceYRuReQD3/pWneWwQQxscBR86Ak/Niqll9nvtXEkcxkhjHII4/wA8VoT3cKFhsZXY7ju5GO2KAI7Fvs9vMpTLfezn0/nT7e/ht23S/d5Y91P1qKVhcSb1Uowx844DdOvpVloIQoIQs44IU8kdzQBaiuoWWKTyQoAUEAcDNSxybHzbyyxFMt6Z9Ky4r1oV2RFjtIwWGefpViK78yLL4jlI2nJ4GadxWPTfD/xcv9IWBLlzOwx8znOBXsPhb4q2OrAIrMsjdATya+WpZbSAMJnWJSwXO7g4H65pmn394upfaLGRlCuFjQHg8cnNbRqyiQ4Jn3lpl8ksIz8gxkFu9WmxICQcj1r5j8MfGW90OaCPUQkinhnzuOQOOPSvd/CXi/T9esY5YroSOV3OM4GfYV3RqKexzOLR0iJwT04q3AmQKpW12k0ZcNV+3yFHvVgPaPIqpMmM1pGP5eapzr1oAyLiLrVRoga05o6qvHUFFB4eKgaGtFkqB04NKwGdImKryHFXphjNUZV5pFI4aZCemar+Ua1GQAf1qCRKxNCiFIqSM4pzIBntTMYNBBYEmacDmqoOalDGqQmToeeKtR81SQ5NXrZN1DZVi5CvtVuOIGookxVqI4qLhYa8JA6fjVKdCDWu2GWqU8eTUWLuVrfORWnCcCqkcYBq1H0qkSyysvOOamjyxqsq5xxVqMYrRMhouQrzV6ID1FZn2lY14PzehrntY8ZwaSjvO23HYGqcrBY7c6hb28ZMkqrjrk1xviz4m2GkqUjlWR/QHNeN+LPiPPfTuLV3ERPrXLC7a+PmOXDn+/WEqvRFKHc63xJ8SrrVZWRHMcbHA561zEuqSvA7u7Ag9zVO7iDlVcg7eeKoTyvOhAY+WvQVzttm1jSGomeMhSQRzVdrnahMj7pOu2sh7h7TDhuTxzTDqhDKsq/MejipCxo/2gZQMnAB5x0qK+vEmlV87FQYyO9Z91K3lsIgNrfzqhNMU2qTvGMEdqCS5NcyO5IcEDkAVVluvtTbR8g6soPWqvmNCDtcKV5CnvUq7VcOqjeeWxzQWPUtACd2R2Gegp08rADI3RN39KkuJI7lAWG18Y+UcGoVYFNnVCcZx0NADJVRjk59gKgmuljUAKc+verM7GHAOOO4HaokXzHLHAzznFADLV0R93Qg5z61JIwEjPJIvzdl6Uye2B+8Ru/uimLEqkL83y9zQBdDBVGBk+o5FSNHtiDg4yeSO1V4Rub5cLjrt71FcXvls653YHU9M0AWdFkkn1/TrdPm33CJuxnqwFfrF+0RqLWXwvs9LiY+ZNEikAdQFA/nX5VfDiNtS8daDAR9++gUE98yLX6kfGmI6vfPAOY7K3wceoGf5mvTwi0cn01MZbpdz84fiPczaHrUF3bMY57aYOhHZga+lvCOuWvinw1Z34SKWK5iDHIyFz94fgc184fGOPbdOxGMytXffsx+LUn0K70Rz++tJTKhJ/gb/Ag/nXz+Jjf3j6fBT5Zcj2Z1vjzSbe2jvriyijN1Js2uB+7i2nduY/XBAHPFeZSSS6Rcx20wMXn3X2+ffky7WVgRgc/Luzj+8TX0JqFrbX0ReZBNJCfNSNxnLDoce3WvOfGugQa4DJC6RXyMZDLI4CR5HJJ7E8dOveuanU0sViaFndHnPg28jv7SdbpvLMUbR2JaMNJP6YHsQMk9CQOckDsfBFstzrFzpx33hWdFuyORIJXJk5/uoFC+5Leorh4tGuNN0+6itUEaMUgku2b5wgwSsa9Tls8kfjXf/C+eKHVLeREZQA17dJvVV2hCVDYOAWKhiPdfWulK7PLleK1O58UeJ4w/iJmgaa0uJUsoERSDG5aJlwevJVCx68dsmtm10u20nVNaBkklgurMM3kSYeKRmBUIewJOc88DvXh667fXdxLpMjG2u7jVJNQYtHkCNWcg+wxkYHU4Fe1+Inj1bVNbulIWB1FrEgGNqBo0ibj/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4ePz65qOU29rpYzryWODxGlu7gWyxAxknlxt4HuD1A961rDUVtjYfvQbOQOLppFyhw21WA6htquAf9ms3xBpbTLaTKfLubGIEoWBLJ1BBA7evUAj05q2Ew1C9W3Dr9lnQxsxI/dgFXJbH3eSRz/eyODQ46jVW6sdpcXDw3C3RmdVvmWfeDnBxlVz2IbHp0FSX2kGO/voL68MdrsiuPtVyNwzI8gR8AH5gxxj61mJqyzeJbrTtRt2hiuHSGSPjdFKshTgfTt3B+lbnjG41DVvD9814nlXYYTwW+8IhkY42gjvkA55GXU8ZNVymMqhheNtbZdVM2nLhbSSbYyKD5qp5X7skclm8s592wOAK5jxckV1a6RqFuQpuLjyh5sobYyKS6sCMYw4z9R2NTX1tt07XIYlZImdZ4Zn4AJlYMOeh6DP8AtA9KztY8VzP4UWxjRYWW3S9j82Mc+YcTN7lgYxjssbZ64rVJmLklaxz2nG4utVuGukDT7TIIyOeQPKH1yM/ifesryYreS6MjcTXPlAMONp5B/Pb+datvdSw22n3cyNvjVyrbjuJUkqrevDDBPq3rTEthaFLd18w288hTABDrkCMEn3Ofx9q1UTnlOxFc36yaGk8EfmRygNdQtwYXL7VY+v3SCe+ecGua8U3xSSW3aIp5MqkZ/iUttYe2evvn2rXupWt/C9xLbgtd2ymR1kHyOmAdpHfG7P0JrlPEJfUfEEV5HhFuooLrymPGSM/iOMfhzWq0Od6sxtYllvFVw7DMZhYDo0YY4Hv0/StLRtPJgifjzI12gHnA3Zpl1prW8FuTgStNjnrgknA/OuitrZUyEGPpUSkbwhqNSNYsYHQY+lTMp5J9PpilaPZGePqBzVW7vFhjO7IA4GO9Y7nSlYhuJxH6YHeuL8Qas99OYIidgOM+1Xtb1g7TGowzcAD3qz4B8Hy69qSSSLm3RssT/EfStoQcnYyqT5UdX8LfBjFxezRYJGEBHQeterXDC2iEa9hTrGwj0m0CKADis3UFk1C5SyiYq82TI6/wRj7x/oPc17EYqlE8iUnUkVrdmitrnViuZHHlWqt35wP++m5+gq1ZWQtIEj+8w5Zz/E3Un8Tmn3ardapHbRLttdPGCO3mkcD/AICv6mrEgCA80qab959RSfRFO8mWCJ5HICoCSa57SyY7eW5kGHuGL/Qdqn8QXBuZorBCf3h3SH0UVznjTxEmh6ZIUbDbdqAfTitW+VEo5j4l+K/Ob+zLaXazjMjA9B6V5fd3bsGidsEZKlRin3F2ZvMuJiz3DkncTyKyp5TOdzjkfrXnzlzM0WgMxkwSQCvXilQeaQVJD96Yd3DKuOcU4c/MikGsgLm1JJNsqlB1yP6UkWIrtckME6MT1FVvN3KwkYhwMD3pschGXPzOfWgDbihkaQEAP2Xb1zW9La+TbtM6hGC7thbr6Vh6P5u9JEHzE5X1JNaF/wCfqNzBbOo3FssVPT61ZZteHzb6fpZLs6NcZbjnpzz9TV6Ty8Au25CQWcc547fj/KsXULgzosSEKkXucEe1Lb3ymPY7bYyMBc9KALl7ezW+0K8c8efvJ1I+lKmoh2XkFyuCqnG0VVkvUVnimUEt8qmIY/D2p0EKMgZIwCoOSMH/APVQBrwTpPGCGRJCMhG44zjP+fSkZPN44WNckSL1Jx059aqm4MpjkEKsSQCqr/WpDdNcTEeYF3P8oAxgCgB80VvJbkTgBFUnL4z+H6Va0CXybCWRScxRbIwBk7j1rG1WaTykiUK7ueSRyAOv9K1YNywRW8causAy2Gx83f60AXgBCVZ3V+y7jnc2OtauleIL7R7oyWN60ZVf9XyAze1c7FeNdMmYzvTOFI6nHr7VYf8A0cghcuqBVAPVj1FVcVj3DwH8bHivvK1eUqCB3+UepFe7eFvHWl687CC8ibgAfNzXxBFISJY402sRsVpfXuc+lbmlazqOhzxy2s/7xnXdEDjJ9q3hWcdzJwT2PvZXV0BU5HTNVJ05rwf4b/H+1QJY61uhlzxOeVNey2XibT9bgSWzuEnQ/MWU9BXbGaktDBpomkjzVd4s5xzirqSJcLuQ5U9/WmMoxVAZ8kfHrVWUda0ZhjNZ0/ANQUUJ+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xe1ZducbPLYsMckmqN1e7J/JV9suecHoKzLNZ7oyll8zCrzuNUzdlMgPgeg71Ct1E6rFuyV6knrWbqMTfaMIxCk8EHrQBbmvGulwFL7egIqNHWJS8jewBPSoYo5YASH3Y5OajeSGeMjbtn7A9DQBM4luJSyswReAB3qGSQS44IA65pJBJBbgOdqYz8vrWbPM6wbmc7Semec0AWXdpJtoYsqc1PBdiHGQdzd6p27NFGoIK5+Y7qkUxMu7IUjoDQBc85wflySR3qSISSrkZ69KqIxBU5IIOamF4Xmyfk3ccUATM5QPuJLAcCnxuGjOD2+7VOedklOCNnHJ7mo3nVTuUY+hoAuA4cEMdw9RVmK3lcbmAyB07VUSRo9shbcw/h7j61Kt0wjLuSD1AzQBLGEhUvkB1ODWTczkSMXjDoD1FaE0gQAsgaPGT9ayBItzOyoMAHLdhigDu/gvbM3xP8IAKG3arbdf+ugr9UPFNkL7RfEd8epkeMfh/kV+Wnwdk8r4qeEyGwn9qW5Bz0/eCv1j1GDHw4uGxlpvNkP4sa9LD6UpGEv4kT8yPjhaiOV2AOPOYVwnwn8Wjwd8Q9NuXz9nmJt5QP7rcZ/A4r1f4+2Yi83gLmQ4r5wvmKXG5SVZRkMp5BrynHmTTPYUnCSkuh+gxk4LBVKkDJA4x9KoXlnCl3FI0CSLnI3qDz2rJ+GfiE+KvAGiXhzLJJbKruT1YDBz78V0rWsmwxkAjqD2Brw1eLsz6eSVSCkjl77wxZTQs1vbI1xvZkWbOwknO49z7/Q15trmiXnh0anc28rSSuvlzpn924O0gnHYbT+QFezQRC3uQZmJIG3HU89arahpAnZxGQnnY3FuS2OwB49q6FNxPLnRUtzxDWrq98n7RasJ9TeyCNPGm2OHndkk8ZZifoAT3r0eHxE0NjBcSSGWQtHbOEYvuynmBiB90hm/KIVNq/hcJC8Rs4zvYFt2Su7OBx6gY5+tU00y9ssnyRdi4Ij2umEUbvvleg4Jye4JGa6Y1EzzZ0ZJlSHV47GdNYDs0mmTxGQKS/nuVMYBI68AZ74z3qTWpms/D1xsgKXN9cvJHKWx5yZXYVHYndkHvgjvTdUnSK3k06NTEiJgBkzIcHJJAGFbgHA6DGeTWVr2oL4h022tpIpZrqSNZY1j+WONEfC4Uc9PkAxzj61dkzLmaNHwhqp8QaX9lu3d7d4EuVliPP7pgJIpAeBn5umMgA9zWP4UMeqwS2spS4s5XV7eZSELRs2JUJ6AoGzyODk9DVG+1lPDbJaRqn2o2U0zxr/Fv8xUiGOu1Tk9OWx2rm/DeqXWmeY8MLJaPbvEsDj5X8wgFs+uA2T7c9qTQ1N7HcTyX95oN7IYUiv1lVCrvhkjQkshB5BG5AD/ALIHamW9mr+FpZ4445ftaqY7gjkjcTsbHTmNRnsVIPB4t6RrttJc2NxFNDDYrGYWLgb3DEsFY9mDq4V+52jpisWzv7TTbzU9MikLWpbzlj2kgbgQxQk8BlYnb2OT25FAftGWn8RNqcEExREv4UW7MwUFpSFwuSf7u1PqK6zxpq8kei+Xd2xmtpA0McqsS6Tbl/TYYiR7eua8lmZ/7Xa2EpWITGKOfBKPExADdBhcEA+mfY1ueIfFL3UWn2Pnmexs0Rp1ABCu7tuYE/3RsXHcHnrRYXNc07fU7xp7JJrbzoHuJNOuyQCJGCZwe3Ck4boT3xWJr/ho6hcz3MbnzbbdCEb5mWNWCFl7MPkbn359TqfDLxFb2ml3uj6jbJcXD+a9qGz5dvGYnxI7DnapRO/APHXFUNd1CZNIgtoXV4wrSJcwkEShlZQykd/lzxxg56irS7kOTOPh1gzSXcqfNbm4UopHOAMfmRk/hViNd0Omr5jyW87ovmZ5AQKA3Tsoz+FbdppMElqGSFPKkjWdIx0Ld8enPI+tYt1I9za20CxAOrkY9D17ezEe4FWtCdzEuZrpIHsJHYxzFR50XVAxYjHTIxkY9DTmsUSWBpFRvIQwxOhyCnHH4HP5mrkcDXDwySMBjau7GCwXufyP51J5IjZVQLsx1HpWcpHRTp9WUriwEoDsSdpzx3qwmAMgEYp8m7kHbj61UnmC4yaxOpIhvpsEscD+tctqmqEIR0+varmp3pwTvyo6CsiGxuNQuUXyyzueF961jG+hEnZCeHdBuPEWqKgU5/ibsor6J8L+G7fQbCJETaFUYrP8AeCo9C01DJGBM/zO2Oc1093KAu1eor16NHkV3uePWq87stihfXAG5mIVFySSeAKrae/9maTca1NEfOlAMUTdSucRJ+J5P1p/2H+2NQjsCSYUAmusd0B+VP8AgR4x6Zqzq4Ooa8ltx9n08B3x0adhwP8AgK/zoqe/JQMo+6uZlXTbY2dqFk+aZsySsf4nY5Y/marX06wRMznCqCSa0bl9i49K5HxBdG5eOzVjhzukx2Qf4mujyIKMc++Oe/l+V5fu+yDpXivjzX31jVWiST91E3OPavQfiF4mGm6c0MLBZCvCg9BXiryeaGkY4djyK5Ksy4qxHdTrKBg4I/KqpYZ3AH35pZThiy4Iz2pqny+RyCK5Cx0a5YYPynjmnjDMcHkU0L0IPHekc7DuX5f6UhDZCWIyuG/nU9qgMigAk55BqvGfm571vaREgkIfaydxnHH1qvIZbs0KvuGAV7jtVvT7vMkl1IuZFOxdvcdzVS4jVYTtIRWOAOhb8atJNA6LbxbUYDBZhgZ7nNMonnu57i6kkjACv1PRQKbtEjALl1Qbs7eo9vaqfl4c7XLIOS3WtCa6EUaywsAgXlM5YHoR9KAF5uJszfIvGzA5qWaL91HklYm+bavUAevvTVuS4iJGx8c5ycHPUVPviLjMh3kDCYyPb86AGQuVYOkhbIxsP8PXFXoot+GDrkZ+Zhjiq3mxtsVkjjbGWXkljVDUkLxKhk8sswUbDgletAGnZyie8a/cM1vGwC4UbevA/qauNqRud7ZUQnD7lXr+NZseoiwgFmGxaj5So/iPXcf0oEi207gqZcfMoQ8LQBpQSIrBmzI7Dc23rV22mAdGiCt5XAd/7xyenf6+9ZkB82QSICGyG27vmxV7YqI8jKsz7s4B4XsCaALTyvvCnDMqn5R69zSpctblmjJKuNis55X1P+fSs+4RLlYxGGiYdGB7etTW7CVtqSMCfkV39M8k/wCf50CsXYbiKWPh2LLhEjIzj1NdBoPjfUvCM0k1vdMYAcGKVsgD2rmHbymLx7d4BijYdP8Ae61my3H22eO1H7wREEhTy5+tWm1qhNX0Pp/wF8e4tUaO3ukWFycDcflA9a9k07XbbULWOSKQSLJyGFfDcKJYxJCoKMfnlYjByO2a3vD3jzXPDTEw3Ugj5kaGQnCjPANdEazXxGTguh9myYLY74z1rPu8IDXkvhj472s9ssF4Hiumx5kjnjOO1d1Z+I4dVtxLDKhTgbifvGt1JS2JsXz8xx+dRuR60xZRI2d2VA/OlY/nVIk82DU5XxUIOaWsyyfzKcJAar7qchOam4FihF5pqtxTx1pAW7YfMK2LTisi1/hrSik20Aae4YqtOwqJrrAqFpix60rFliM81bT7tUIjV2NvqKZBKWAqSJ8HPaocHtWt4b8O3viPUY7OziaSRyASBwo9TQBn3t6lvbSSMcIqljXzB4v8RNrWr3MrF9gchVJ7V9FftXazoXgXRLHwhpvmS66f315dA/dH92vkdrtixfYW56GsJu7saRVi3C7XRKCUOc8DpTXhdHMZKk45FUZ5ixGAIivPymrC3saLnfmXuXNYmhSivJYrryycovAFTTXeyRpGjBdhgEDmq9xOCxbAV+uRUUUrsjTMVJ77qABpPkJJyaoxys9xgsSE54PAqSe6cbmG098etVo52jj37MM5yRQBqNeFY1J5AHOKYipIzXKt042GqM0iNGWXh/7manTM0UYVgjdcds0AONwlzIV+YYOcZpkiQXcxVW2kAE/WoJhJuY4CuOpHpUdm/DOV3MeBjsKANR0LqpKeYQOWXtUT7Q2xlBxyeOaihnmQleBu45oaRicqoyOC1AEh2kjYcD3pZ2B2or/NjgUkTMyYdgPQVXaVo2OMbicDA5oAcIpHJwOB1JqWP5nxxuXqfWmQvs+8Md6sQbY8lACrdTnpQAK/zFtrZ75pySPHNucDYeikUxpZIvvcZ7VK0ieUdw6d6AIJrojd5ZUcfxGqkJZVaVl8tWOCf71R3TbFO0Ak8DP86mwXiiTIVF6j1oA6z4ZXKW3xE8MyM5AGowMFxz98V+x15Bu+H8S4H/Hvkj681+MHha7+x+KNKmiwDFdRNlu2HFftXaj7X4ItQBnfaof/AB0V6FD+G15mEvjTPzq/aL0F5YZTFGS0cxOB6GvkzVoTDcTqwwVGDX3p8edF8y11SIDDFWIH0r4R1+Ly5rgVwNWbR6cndJnu/wCyv4zxodxpM0hzbybkB5AU/wCTX0VDcefE6AFHU7kk6qwr4T+DviWTw14ltLhX2RSMEk9MZr7g8Oaml3aQeW3OQVIxhvavErx5Z37n0mBqc9LlfQe372TDAeZ33Dr9KaxDupOQBjB/u89auarYSu4dAfNHO0jH5Vnu7ACYZ29HH90/4Vknc2nDsXVjjkcKyo2edzHg1F9gheXYxkdmX5o1Ay/pjORgetMtLh9r4xLFkZTjK+4qy+1l2OA3G7GBuH0z1rTVHO6akZGp6H5+lSlLRPNm6SBAcA8MxY9M9BjkmuDuLFrORLpxHPI0XlpHbtuJADMuRwBhjnAPfFelXd1ez+WZrhFg6hACo9CTjv7+2KxJ9LsjA7eYzsJSwQA5fPc+gJxxW8arRxTwqZ5T4f8ADV1qmtQXhhij8pQgIGSwzwMdyf7vQcetXr7QY9H1XU7QJK8CxLukZ8bcniP2wCMnuQR0Nd7Fci2uUc2wjmX5csgVUJyeQf8APT0rn79rXyZFMLXEzP5rySA4Z1UD0HygZwK6FNM4p0JI86u7KCKWYlmhgEiNGrcARxsD+HKow9MkDmrEem3FlK95cJl7kRpHHIc+aPLJDN77Bg+5ror7TrG9EUZYOWUSSt/EzgghQT0TOPyq7aiy06ysjJ5c0yO7BixI+bI3H1OKq6M/Zy7HIX+kXElxLeRyNGYGFxBGx+VcoC6k+z/gcEelZ0Nige5kjAVYz8235SSGUFR6hRkj3HtXZQQI0EjECSOZfJggQ9V3csx9QcsfoKqXFjaQ6S6WigxMzKsrDnOVJJ+pb8hTbQlTkznJYftFrKbSZo5HBhbadpQYGc+oPp060+9Z2SysIo1KRyr5fl/LtRVOCPpxzXUQyWp0i+Rok85CkqMBkkd/5n6VzMg82ZmXKsRgntj0FJyNYUbvUuXj/Zbr7MHAjmhXbj+HI9umOlY8OnNayQlmJEZwxbrkH5fr1IqW7uGeYTFcbVCr+HYe1QyTByOSB3GahybOiNFJaiSxRDncBjPy1UlcIh6ccZollGRgDZnr3NRXQVgVAPHagvlsQXU+2PABVj71iahOUXG7k8VpTRvO48tN7YwPYVGmjNJKkZzIzcEAdT6CjYhmFb6bJeTICu7J+UevvXqXw28DqZ21C4QFI+E929fwqfSfBX2ee3stqm9lwHPaNeu3/GvTvssOlWUdrAoVI1x9fevaw+H5I8892ePiK/O+WOxSuSsS4T5cViXs6WlvLcy52RjOAMk+gHua0pyZn46CotLsV1rWeRustPcEg9JZ/wCFfovU+9bzkoK7OKK5nYLWNvB+gTX1ynm6ncOHKD+KZuI4/ooqlZWbWFkFlfzZ2Jkmk/vuTlj+dT6nqKa3qomDBtPsSywN/wA9ZTw8n0H3R+NNh36hNgD5B3rGlFr3nuy5vojL1GUQwSSOcDBP4V57eamtnZ3OoznBlPy+yjoP612njafDpp8Jy8n+sI/hTvXh3xS8QsJk06AjC/eAPT0q6j5UTHU4rxNrUmt6lJMWJReMVkSKB8ytSv8AKu4gY6mq7Haxx90+lebJ8zNRMgOc/dNG3bzj5TTsk/I4+ntSjGcEAjsKkBzPyHAGOeBUDHcSe3tT3OGIXoaaqh3x261ZSJ7eMNjjBHeta1XEYJby0H8R71VtrfAwcfUdqnyXyFOYx94UkCJwomvkYOpCrub+6PSluYk5eI5Xviq9mokjYsG+dt3vT2YxFkXOB1zTGT294VwMYTGNuM1PBIE4XEmeD6jNV3BB2BQoqQPHEpjWMcj7x60AXFkLZTYFLdG/CrMRVDuMYlmLdC3asnzo1j3cA9CvpVq3kRU8xSM5HHegC3FKxk8wIPLxwG61Xsp0vbk3BDQxR5C5A49/rTDcxebsAfz3O0AjnHepLmzWGOOLeAW69qAJFtUuWkdGLBedvc/WnJ5cncnJ/hPQVIrRWkIgjkOSMEsOSPT8KfCiTpwBvB4x3GfWgC/avLCrqGYGRR/D+n45ppnmCKkgIyfugdcdBn0qtHPIyPHCoADZ3c5/Oi3mvWLJIomU4wHPI+lAGhEQziJshSOjnbj2J/OrtrOIpBhFMW3a24dPf/PpWY8yTuEeTcE4wpz2p8tzb6faSvvYlBwrev8AWgBdW1MafEY4nXfKAgU8bc+35Va0G1GkW6TMrO8oPlv3J/wyaydDso5y2p6gfnOdiEdR7D0rQurwvKX2uikYyg+QD+n0oA1Lc5RiW8wFssM8s3YfQUGeQNMzjf5WGk77yegH0rPM5dUZCQVAwp/h/wDr02e+WyjQsvzbv3Uf8QJ71ZBcu9cjg8mFQPtDtuIAzXQ+GvGF/pNztSZ1jYZVJjxgdq4zSYBPeO0jAgfO8jjknuBXReeqqsKwKin7xxzGvYmhO2wHteg/GO1mENvPAYH4BbPHpXoun65batHvhcSAAZIPSvkveqIVLvOGXcrPwcZ4Nbeh+OL3wspeC4EkIXDo4JySeD7VvCq1uS4LoewKKkVKbGATVlU4rTYgg24pVqRxikHX0pAKq5qRVyaYBmp4kzQBZtxgVZ8zAqOFOBUjpQOxEXLHvTkBJpyQljVgQY9qASH29XYzms9SVatjQtLudb1G3srSMy3EzhVUetSijqfAHw51bx/qa2unQkoD+8nI+VB/ntX014f8DaT8IPA2qaleXMNvLbwtJLdyYAGB61t/DbwWnw+8K2umRFf7RmUGaQD+I9a+cv8Agof8VH8K+BbDwnazCSbUmP2hU6+WB/U1rfkVyLXPgn4leOb7x14z1TVru7ExmmYox7Lnj9K45pc4cyb2B4CmiSUTfdjJboQeKqSOySDYFjIPQmuFu+rN0kh/nCN2O0lX65FSy7DAFBAc9mFVri9uJHUbVdehK1EzB2Z3JHbmpGLLuZNr5wOhBqS6MUQRRnpkrVR7kr5aKSuWHz0+eUo4Mo3j2oAZLPC3Lkqx4X2qeQRqiOZMsBgr2NZ08gknUhgF67TShw5ztOPc9KAFfymuRuYAN6dBU7vtJxxgYBzVGMKZ24yq85NWy2QAQMetAEbGUHKnjptNXEuWzwFU45AFU1LSXGxQT71MA6SkBct1oAeCJS2SVNJuZMISSBzxTC7vJnA256jtVosyumU3DvmgCGZnAAxleu70otkdpt4yx7+gqYoJY35256AVHZsYlcMfvGgCYt5kpDbgQeD2oIDyYyAncA0bVck5KnrtPQ1KIiqGYIAp9KAFEPmx581VPoepqB4ioCs3yjpzTxHvKsePeqN5I5cqGIHc0ARI6y3flspcg7uDxgVca7Xy2JXqcKc1RsomVXlLfMx2g+lWZsKgU7CAOTQBYsHH2u3d24Dqfrg1+3/g6YXXgDR3HO+xhb84xX4dQxhkj2fe25G48KK/bP4RXAvPhT4VkVgwfSrb5h3/AHa13Yf4WjGpuj58+N+jEX7EpxJkZ+oNfnd8R9NFhrupQqOFc4+lfqd8cdJzpL3e3mI7iwHOB1r85fj34dOk+K75huMUwDqSp/n3rmqRtI7oS5oHjnh9/LkQc4Br65+B3isajYR2Jny8f3Q3XjpXyDpuUk46g16x8L/ET6Tq0eGIDYzjrXm1o80T08JU5JI+0/8Aj9VY/MIbGdjcHP19axtRVtPuA0eWBzkMOvqDR4e1ldesIvnbzCv3lGfz96uzJO0TxSKQf4WYferylofRb7mM3lxxNNB8iHggH7p9/aiG/JJWRtseeQRnIqGSOTT85ZWD8cD+dV3g3x5iLNIF+4/r7e3tWydzFxtsX7iaGRPKHCj0OKx52iR2MQkMSnKlv89aZNdW7t++IDAZIAwc/h0NUby6RWQ7XwOTng+1XYSsypqs0siyIHeRS4Ykdsc8t1rEuXLY+6r9QAxwf8a09VndlIi3xpgHBccqegNY8t9NI+FCh8EEkZJ9atGMoLchklAUAKWA+YgcCqEiGUlivynJAxwfaiW8lZ5Gc9Tgjb1qq1zK0oY8k9vTPerMHEu7pIrfySViQnkDqR6fT2qjNOPLaNWO3gkg4yaa0zzybc4Veo7H3NNmjWNN2SqD26mrFy9xMMzBEYIuMbc8/jVaRRGxCt5m3n2FSXEm75g3I568k/SoDN8uATISOR70DskQSxLtVDndn8hUMy/uSFGB2GOg96neGdmwwKM3cj/OKvWWjyEMfL/eHku56D6etBNmzGS3wMIA7HjAGTVhtJlVG3jbkZJrp7ezt7KEGKMPJjnPWorm2eRM87c596XMLk7nPR2SQYijUk92A+ZjXofhfwdH4Z0Ztb1SHF4/EEMn8OenHr3rqvhn8LGTbrOrRYOA0ELj7v8AtH3/AJVD4mvU8VeJvskBP9n2nBI6deSPc9Pwr3cFhLv2s9keFjMUv4dMpeGrE2ttLqFwAbifOwt1C+v4067mMhHP4+tXL65VztThAMAe1Yt9ex2cUk0zbUUZJr0Jy5nc8tIg1GeWMx29qA17cHZEp6L6sfYDmmazfxaTp8WiWD4cpieUdUU8sx/235+gqk2qnS0e6kjDaldjbFCTnyox0DenPJ9Tgdqz7K1admLuSWYvJI38THqTXnv97LyRt8C8y5ZW73rJDCvlwIMADoBWlf6vDosQs7NPtF8wwFUZCn3qhDdzahJ9h0dTnpJcdAB7GtNbG08J2bSSsr3BGXuG6D/CvQjBQV5HO3d6Hnviy4XwxpF1f3b+ZdyKWkYnJHotfM+pX5v7ye7kYlpm9egruPip42l8S61NbwzhrBXIAU8Mf61567sP3bYBycHNeVWqc0joirIryPyUByh7mmD7pU/gaUnKlT1ByKVU83Jzz7VzFhgsMMcEdD608Fohh+hHHqKUsrrn7pGOenNRZypJ5x6UhDQpGCelT2sXmAk9M1FjLADBPSr9t+6Ug7dv8jQBZRSq9vcdzTpFfySI0zv649PWoY1Zm46twCelFs8huyW4K/KPr6VZZL57xKux8svGQKZNctOpLFSuOo9KllgeMDcFO7pg1Atw1vuURBQRzuHagCf5fs4YswII4zS+cyDegBPrnkVVwzgE555BHrUi5t+i5K+hpXAtRzJPKokQkDgkdc1dDLbW7Ng7yCCD257VQhm8wZGN/qO1Nubtw4jADCQgHPb1pgXNOD3LTXLZXPyqpBPHqatQQgFwzrsJzkDP8+lVfOMO2JG2x+3erhu4wg2xb5iPlJ6CgBVeNpOUDkD5S3c5q/h5HRR/qwPv8DtVDy0K71kOG6krVzT4MfNISeOVzjjHGaAJYYnuJOFCr93IbgH196W4iEjmO33bgdu44G4U1YXct5ZWP8cj14psQlkBjyxZsEEcls9ge1AF37PCIshfmHVQMZ9hVKOZ9QvxbtAGggBeTuPYE9/SklJj2WisXvJi21k4K9ufQVpW0MWkWixwbmfdiVl5DN6etAF+yMN8V3PGI0BwNuFQY6etQAwzlCJEQ5+ZR8233x3P+NQuhjjNxMyqmM4bjA9qzr/WILKNPsgZ5nO1E9/X3p7AXL3UbTTtv2l1LHISNRn8frTdLsX1a4e6kUxQhvk3sOlGheHksy17qhjmdzkIxzjJ4x+uTVy8uGuJiFdQAflMHOMdh+FIC5BbwWpYEGSR24Vein6fSi5+SV138H5sOeC3+e1RRkyryrDAP7zJJ+nX/PNYerh5rxYImcNJJtAB6DpVkGxeapbW8YMlwJWHzFE5LN7+g9qhsYb3U7t5XQAHlVGOmO+ah0/w/Y6ePMupHMzDdsZun1rVa/liX9wdij7pkXhvpjk8UAfQcb4NXEbisxH+arSScV1GRYcg1Ep5zTXahTk0FlmPrVuBMkVVh+atGEAAUmBOigVKEzwKiBqeA5IpATRQ8CpDCcVNEmFqTbntQBQEG419Ffs8/DeSwuY/EF9GUwuYUYc4PQ1y/wACfhW3jXXkvb6Fv7KtyGJYfLI2elfSsTxGW4SBRHEj+WiqMAAVpDexL2uasLv5kt2fm2KTX5I/taePpPH3xg1q6guXe3gkMMaOeF28HFfqF8WPGS/D74Y67q6qJJ7e0kdU9Tjivxb1/Whrer3l9KMSXU7SuM9CxzWdZ9BwWpUNw8m5SyoxqpKFRhmQsemR60k7QxuQ6kjr61Cki8gR5TqTiuQ2LTzLE2xX3kDNQzGV+CMjriooguGeMgbqjFwxUiVm46c0ANgnZLo7xwBmppZi8e7p9ajtmVI3cqJCTRLcbsHy/lH93tQAwGKaVm24YcZBpwIJODt46mmWTCbc20YJ5zTpAscjLzx2HSgBY0VskH5jxmpW2KrDcFPcGogphAKr09O1JMzSJ5wQn1I6UAWbSceUxBAYH86dLIXkUluT2FV0hOxSo+birUXMhZvTBPTBoAYDhSRjk8D1q1HMhUM5JwMcVA0UbZXLbwODUpBSMKEIPfNAEEr/AD5TIPYkVZjk8sbAMnH3veq6y+ZOqhe1SyF4gS7hc9AKAFV9rH5snrzSC4dInRl+Q980wSKxXzPxNSCW3fepBz296AHxTIsYyS3HX0rPuyZ5WUsDuOM+lWXkBXbGu0gdDUdmDFcFiD8vO0igAEawxrAOAuPmqlcSBWYBhluAKtFxMzlThVOcHsKzwjXF4vTGc/hQBqxkJCBIcLjBC9a/Zf8AZmvRqPwI8ESqSQdKhT/vkY/pX40AggPjJzwvav1z/Yp1D+0P2dfCDbtxihkhb2KyMMV2YfqjCp0Os+Kelfb9Au4Wyd6MB7cV8R/HK0k1b4ZeVbQRzTNFFM0jjLhVBDbT25Ffffj9I4tEupXICRxu5Y9sDNfFN9aSS+E9FnlUsJlnU5HbeW/k1Fde7c6sPq7HwDARHdSIeoY102i3ptLqORTgqQeaPif4cbwv40ukRCtrcOZIyOnJ5H4Gse0nwcda8xnfC8WfV3w48Vz29vBcxNmPIDpnivftLa01O0USy5ilXcqlu/sa+Lvhl4je2IRmJXoV9q+mfDWsY01EmGbcAMCv3h715VWFpH0mHn7SCOh1jSTagiVd8RyORn9fWsGazbL7AxI7Y7etdhBdJeQhftIlRgCwLcMvY+xFU72y+ysyvKxQjKuBkH2rGLOlo4W4so7uRFlIibby5GG/SsbVdHuI/mtptzej5wfxrt5dOE5aXzPLz/CecCqctg5UPC5dWOFCNux65rZSsZuCb1PNmiuoC4lgk3dDIuSAfU+1Unt5pQMI3y/edhgV3l5aTRyO2VCcjCuAc++awbu2kuJF86SNsA/K3GDn2rRSuTKlpozkbgyuqblznJwi8VCljdSxmXyzGnGWJxn2rsoLEWrIu1Hdh82wbjz0qtcxM0sgZdjjgeYQqj3xV8xk6T7mBHp7mdY1AmcjJTsPqf6U1tPmmjdl/ec4Lt8qj6etasEDRzMgCyhhkkHCk/WnXEBl/wBY+HVQwSNeT6AYo5g9ikYK2SvMRIwVUBOQOD7CpbERxMUCoCTluMmtH+zz5eJAYt5zsHzSN6VpQ6eE2xxwMjMQgyBn3J9TTbJUEnoZ9tpf2wm4cMYicZI2/l/Wr0tnH5aqirDCo3FiPmJrSFnbySR+QzGGNSoOeWY+gqzPp42I6rsigOXdjyzemKhsrlMCOzBG4qc/wr0I9K9U+GXwl89o9W1VMRod8ELd/Rm/oK3fhh8IXvJ01vV4cQfehgdcbvcg9v513fjLxDaaDps7FliiiT5iOK9rBYRytUqL0R89j8alelSfqzzz4r+LF0HTlsLTAubnKLt6gdD+fSvO7G1Gk2AjJ/fyHdIfc9vwqGK/m8R6zc61dkmMEi3Rj933/Cm312EBYt9K9+pJRXIj55K7uyK7uQm4niuVv9VSeUTunmRRv/o8f/PWQfxH/ZXsfx9Kj1jWPtTPEGzEDhtp5f8A2R/X0FUA4UNPcuEUDHHCqOygV5s5Ob5UbxXLqyeJGleS4uZAWPLyHgfQegq1plpceJJzDBmDTgcSSd2FQaVpE3iSRZbgNb6ch+VOhk9zXZvdW+l2qxIEijUYULxgV1QgoeplJ8xbiisfDmnMsOEVRlmPVvcmvmv4s/FSbUb260iycrAMh5e59RVn4rfF37atzpmmTybkba8yn7vqAa8YuJSkgkyWYjksf1Ncdev9mJrCNtWRTuNpC8leBk1VdvNUscFh7daJSSQ6gsB3NMZjkOBhc15+5oI3zqG/iHbFSJhs7cBgM02NSBkcg0spUHKdfY0DEkIkAbILdDSKoPfFEZ2DP8R9aXcRnA69B60hD7aIvLuxwOMiroxuLHJ7/jUMMRQKMkYwSf51aJP94sf7tBZFO4VGZSBgYFOT7oOCGJyT71HJF50qBV+VV+bNSNJLhduRxuPbigBzEKVQk7VpnmEs29g6joO9OOHXcPmKgDI5JPeoy+CWK5z1TGKAJDJ5YRsnI6g0sbHJK5DORjvSeUxlYFTsXjI5GO9PiDTn5MoB0Le1AAziN22j94cg5GKnxFJGnlhiyg7twGBUbXENpbAn95MM7h6ccUqS4gjXZgdTzn8KsC7bxGSQMoPlp1P+NKshaQ5ysfP3j2qCKRgDsyoAw3QZ9qAcld0eScnHegDREzImw4RDx8varOzf87OxAG0kH71ZYuNhKnagOPunI96swTZKB8uAfxNAGnbZ2mPIVD2HJBpkt7/Z0W7zQsYHRVyWbpgUi4b96pERDcjmi0aKe8F5cjMMfEav3b1xQBe07TjBbG5lkzeyjdl2H7tf6GpQS6jysiMnBJ6MCKqXNzNNOTIyShznapG0KOeafHdyW8b3NyAIQc7cenpQBbuUNvEHKuVHG0rlfxrP0y1W4lF/cOVZCVRWXAAz9PWiJTrt59od5hpsY+WMHbuJOcfnmrs7T3y7ERYrVflJQ4x/nNAGo0AniecEuS20KMYA9qzMQwbnciJQDt+bg49aeZ4LWHyk2nAGR0BPt71RtI01mZZ5VXYhwuf4eevoTVgPivbvU5ljtFZYy2DI3Re3B44rTtbNLGaQRYluF4aV+u4jtnPFQ3MzvlYiAvTYOBj1OKeJ4IAU3BGI5z/GPf0oASV2ORIg25yWHzEHHpnmkN8tucK7RvtBMmM5Hb2FNn1GCCGQyc8ZRj16dB2qlaQy6k5cYhtVG1iv3mb1xQB9JoeetWUeqS8Gp42wK6jIsk805OlQbqmQUEFqI4q7BL71nKcVNCx3CgaNdG3Yq7AneqFqMkZrUhHFFguW4vu12nw1+HN/8Q9ehtIEZLVWBnnxwq+n1qp8PfAOoeP9ci0+xQhM5lm7Rr619n+GfCmmfDzw9DZadGAVXDSH7zt3JNUoiINC0my8MLDo+noscFpDk7R1J71meHx58TMT1mcn86l067MviPUAx58lCPzNQeH5FtdLdmOMyPz+NOKtN/Ip/Cj5t/b98bvovw6FjbXqxTXb+WYQcM696/NBp2OXCj3we9fUn7ePji38Q/EWLSV3qbBSC2flOfavlSSJlYhZMqfQVzVXeVioLQa8zswygOeevFAMqpIDgewpD8vyvJkdhTZGUpw53n1rA0IgSISF5zmqsxaMfMeoq9GiBBvPPeqd0il1XHBPHNAEtvtjh2AEnrUNy4hUjkZ6VPkjodtU590s0SZHXJNAE1lmJVQnkcmrJAkmXeQNvp3qMhSWznjjNV4cvcOR/CKALrMGXMbEHuDTIJCJdm47D1UVFloxnt705eZAykE/yoAurcsVKptVc/jmnlM/6wn5hnIqvkYGDz/FirKbXCAsQDwWbtQAL+7XcGz2x60GdzGWOAP1pZm8lvKXkf3sVXM3mAKV+YcAnvQBYt2QQvLuw7e3So/9ZgZ3LnrjmnuyshwMYHAFVvNzgYIz3BoAc5+YbWAUHADd6egKyeWQpbPy+1QRkxZBOQvrUsX7ybLMdwHGRxQBLLsjLiQ5f1XnBqGOTMMpk3EfdpzYWPI+Y5Ocd6YP30e37pyeO2PWgCuWXymGcE9ahsgDPLJyVUbM9qdLIqb1YEFetPt0VbcZO0scnjigC3ExYKIyVx3r9U/+Cft39p/Z602MsW8m9uYxn/ez/WvyojjUqoL7V44Hev07/wCCcd8Zfg/qVs6lfs2quBk54ZENdWHfvMznse//ABnn+x/DfXJVGZDbtGn+83ygfmRXzf490YWHhKxjI2va3rQMD2zDGf6Gvpj4mWw1RNA0pl3R3mqRCRf7yIGkI+nyCvAPivGwj1iKRcgakkq8cYAK/wCFa1FzPl8my6L5dfM+Mfj14V+36bNeRp+9tG80Eddp+8K+f7aTDDNfZXjCzjuzLE43RyoyMD6V8j6/pB0HXbu0JyI3O36dq8ySPTe9zf8ACWpG0vojyuTX0h4N11TZJ95xxk+3pXypp05jcNnOORXtfw/1hnSIBsNjpnhh3FclWN1c9PCVOV2Pprw9OJIwkMCTA8hgOfxrbiuopYvJlfy1XrGRlgfY+lefeFNVBijSObDA9DxXdi4/tEBTGFkRRggcEeufWvMase3vqjIv0NrKcbnQkklPvD2x3rFn1FSP3cDeb0Vk+Vs+pFdJfaZcpIgaXfG4G7eu7I9ves6XR4pspBPKTySso2nn0HpVJk2fQymLhBFPLHhAc+coYZPvWdezEptkhtjBH95gcM/0xWje6VJpxVY5Ymw24kKWAHr161i6iyEu8rFpMYRVtj82e/0960ViLtMoXEHkrLIlt5cruEXY+So9MVTl02KCcHzd142VAc7h+dWxb7ogQ6RpuCLtBBf8aWCW3t/MZI9jqpHmjk5PZa0E2yvBpEEcRleEySsDukl4Xr2FTw2Sok0VrzK2PNmxyo/pU6M8KLK84jdBtSNvnYn1xRLKRGI/MChjyI+Xck87jTuJO5WjiFsrG3gMrE4Ej8k+lT2dg1zOqPO75A8wpwBnsPQVdgWSYeXH8oAwqIPmYnu3tWpb6RdAJA5NvaAjJVfndv8A9dQ2O3cht0Td+4i/1Q2g4wFFen/C34RS6lLHrWuRqtqreZb25GPMP95h6egrf+G/wZVhBqetqfLjw8Vq3AJ7F/X6V3nifxDFp8LRxEKF9K9vB4Lm/eVF8j5rHZglelR+bMvxNrMFhD5aEKAMAdK+YviJ4pfxnrZ0q1kItIH3Tyg8E+ldJ8WPiDNbEWdm2+/uPlQDnaD3rz2C3j0SxKbszOd0sh6k19FdQVz5u12T3dzHZwqiAJGgwFHpXE67rjTuY4iR6kdvp70niHXmkl8mI8n0rIjRYEaaU4UDJY9q86cnJ2RvFW1Y7KW8ZlmO1FHGO3sPf+dWdM046lMl1eqVt15igPf3as2B/tUi3d18sKnMUJ/9CNPv/E0NpA0ksywoOrscCqilATdzrb3XILC3Z5HWOJBkknAArwj4k/F1tYYWmjXTwwEnzZhwW9AtYXjf4h3uuT3FpbTr/Z+Nu4DmT/61cGzo8SAZDL6Vz1a/2YlxjbVj55huZWLFmPMhqr5hDlWzj3/nUhkM+Acls0xhnKPjcp4/wrguXcYSYyVblWoVCj7TypOacCGXY2dw4BNOyI1KuCPwxQA0HyWHIKkcVHCN8xweOcUOTNIEHSrUNuiyqR2HegCCePD5Y8cDpUlrCHjMhzkfKopbqT5SRjc3GAKsQQtHEqgHjr9aABNrLjOQOadkiRs4CkHLHqKa5BIfgE8cDPApsjLLHGucFucnvzQWPQFcjJBc8n2phfBJUDHdT2qcsIyMYz90fTuagZWLNjGQeR/IVTAekjLgxsN2MZAp0jm5JlZxheoHB/GoomQDOQM8cg4HrU8hUr8xbB5AA7VJAgZ1jZQ2M9/X2FLbqyjccgHjH6UqKZQsZTjOdx7VFIyICRnPXJ7YqyxfI86XZgkqcsT6/WrDgRuvAODwo/mar2JcRu2CGlzz04q1LGxAJGD3HpQAiSED5hu9dw71PDKZQNxD4PbqfqahG0AqQeePpUqhQwVF+br0NAEqQpKxyyKD0wc1Oh2qY0U71OTx3qsFIz8qkd81Il0FOE3ZzgkdaAFuJpdy28TnzJGwdwOAO9aUdusqBY28uGPCjjOT+NZunyxyStcndIQSqg8EY7/jVt7h5CXZtseMBVHSgC1bT+W3lqAqsSnT8zUU5OtaiLaOQ+SuNzKcAD0x/WqovlhAYsFXGFc9qs6dK1hbSOBvaXklsKR7/T/CgDSvXaLy7SzdQkZwxGMnnsKRZ33OS4RE+U7TgH3NZltcKckyOQTyQecHrRd3A+5CWlmB456f402BNdyvq939mjLpDHtyyc59cVfMCW9oIgjQxqu5FK4y3qahtx/Z8EkMatDPwzSdfqBTreQ+XKJfmOAzs5yQe3/6qQE9lPDAjKT5ku4OoXoD61Dc6rahgZGQsRjy3ALMPXiql7fi2hVY0yzNhGPUn1/Sm6fo3krNfXv76TG2Ptk9hj8hVisWFsPtTGa5uljgjPCtnOcfqfateyuWk3pGcAH5TjG78OvSs9ilzGjliZiDwOwAxkfjVolfLbZK5UY+bIy340DPomNd1SiMiiAcVYCjFdRzkKqc1YjXimqOasRp0oAFSp4FyQKFj4qeFKAL1qmMV0/hXw3e+KdWt9OsIWmuJSANoyFHqfaudtRuYDvX2J+zj8Po/CnhhtcvIgb+9AKFh9xO2KpIDsfBvhGy+FnhO3sLWNX1K4IWWbHzMx65Nbet3JJiiBztUZx61z/iHXhN4hsbRT8wVpGNWZLk3EitntXW4cqTMlK7ZV0XnxNfg9TbJ/M1U1S4Gk2LIy74QSzFeoqzprCLxBfueMW6AH8TXH/F/wAQ2+geD9UvLiVoYlgcGQc7Tjg1il7zZo37qR+XP7R3iP8A4Sj4s+ILt12Ri4aOIY5CqcV5W08YyF/HNamvapcXeqXtxI5uHlmZ/MY/eyetZDSPkts5PcGvObu7nQtEBMWzkDmm4RlGV2jsQKeeccEt1pskpB8sjnqKgY0yYYAgMKrLhroI33RkjnpU8oCDrknoPSqUCtJOW6gdadwL0xAjI798VWsCHmlzgkDGT2qSXKIXB5qCyQrGZM/Mx5FIC4z+XEdo3E1BbHO/Py5NLcuUU7Rz1xRCB5KgD5utADnySBjv0pbYbmdm6A44ppJDZbOKtJHtUYPBGcH1oAdG21Qc9/Sp42cISwB9qYiKOWYAZoOVcg5IxxjrigCZZUIJccjoOuagSU3FyVZMJGN3A71IyxgKxyTikYukIJQpuOTigB0pXYrRnLsPuiqzNz8o6dAafMowpAw/qDTGQcsw+Y+hoAaJHC9vfipATv3bfl9BUHKDA6eh71LbNt+bdtzyVNADrhgqAbvm9e1JBgMoYjO3k1Fdx5jBXDBjjHWjfh2I4GMfWgCveKJbsRIM7/vH6VblcN+7Ujb0I71ArgXUbKArYOT1p0ZDP8y5xzkd6ALcURRQG69q/Rn/AIJnSM/gDxOplEqx6mhGD0JjGf5V+cQY4yW2Duc192fsB/ECz+H/AMG/iFrN5GTFZ3sTpEv3pGMeAPxPeumh8ZE9j7nvyl1460wPgx6dYz3jE9mbEaf+z186/GW7WbxXqel24EkcFlHdSTLyokLn5Sfpk18qfFf4/eNviP4jv72fUpdMtfL8hLXT5GjXytxO1iOW59ayPhD8WrrwD4p3alNLd6NfqIbxXJdgB91hnk46Y9DXoQpL2vO3pa33mXtLRskegeKDuuEC9HIx+XNfPXxo0I212t+seG3BXPtjg/nX1r4m8ER6zYRavos8c9jMoniYHK4YcYPp/KvLPiX4RGraPNFInly7MHI6f/qNeXWpypycZHrQmqkFJHy5ZOBjPJHau98H6mYHVS2Oc4z/ACrhZbOTS76W1mG2WNiDitrR7nypUZuoNcMldWOqnKzuj6R8L61uVUDh42GCW5Ir0zSNUiijh8u4YsDwWPA9v/rV88eGNTIEbqxj989a9R8P6jHIE3EeZkZQng15tSGp79Gomj1yDxDcfMt3GJYnxhgOv0FWZTiF2e1V1dsgyDBA9Aa46x1SMAqWLBSMJjn861P7ZkYAZfeCGQN9xf8A69ZWsdWj2E1UrpOGjtFVyMEtkjPr/wDWrEu7e3vXeSW5V3Y425wCPT2rZvNVubdX+0MH8z7ycbif8Kx2vFuY1R0hSUr80nTjPQihaDsmtTJufD9pK7EXLIOSxY/u19hUFpptqHG6WOVBg7UJ2gemOpNbE0Nu4cjyhGv/ACyDHBP0okgW2mijW3VXcFk8pc/iaaZLVzKn0pxBLLG8dqjrgIR87fTNaGm6Bb2zQj7XiQrliQAVFaIit42ZpAssiDJduNp9B71JbWcWoXEUFqswkbh5NoJz2UepNO9ybJLUuxBLJhFaKjPJ90KMn0ya9g+F/wAKGtXGs+IT51weYbWQfLEB0JHqf0q58MvhhFpCre6ksb3ceNoYZ8o+57t/L612fiDXksY2RcjA7HpXv4LBWtUq/JHyuPzDmvSpPTqyp4o8RLZxPFE2FH514T4+8ax6fZzTzSjC56Hlj6CtrxV4nDCUl8AZG49vU18/eINY/wCEv1gksTptoScf89H/AMK+hSXXY+bIbWeS5uJdZvf+Pq45jVv4F7YrnfEWvsSY4judugBqXxFr4QlF5P3QBXMblt1e5uXwepP9BXFUqObsjeMbLUlhhEYaaZwB1Z2PSqlxN9uzcS/JYR/cQ8eYR3PtUbyG8xcXYMNovMcB6t7tXIeNvGgggcqcRKMAD+VRpBeYfEX9W8UQQ7nmlVEUbgpPUD2ryrxZ40m8RhITGLezR8qoPzN7msrWNYk1m9VmUqmMKpNZyMQWVsDHA9q451G9Ea2sOaXy5CwOEbA6cGmOuGDr8q5z9KBuLFGX5RyTS4EbbDkhuBmuYYhOdrJye/tSFS43pyy8mlGYZA4IKHsaWWTymJXkNQAjENFu4Lgc+9RMWnKjIJ7UpG9/lBBPOPelRDGd2MknGaAJraFUZ3bBxx/jUqoBHkYZf9qgAKAMHJ6gnrRM3lRgNxgE49PSgshGZZhvx8vOOmTV2Sds4yMdMfWoLWBjb7j8zMQwGegp6SYBB5A7N1yapEAyYA28qRjA9KijQvIWJwAML9addP5abQDx8oA/lSRRiOMIckKckd80yxxIZwMADOAKWWba2MDpkY701GxG+TyOOTzSL8rFsA9wR29qggWNCOMjaeOn51IYwzHb0HOD1prIzBQCdvQn0qVN8RMZwSB3oLBG5HXPTHHX1qvKN7BFON55z6CrGwYxu3O3em2v7wzM2MA7Vx1qwLDoIY9qn5sgZ61EWcS7F+rcU4o5wiEEk9jT8fvG6A/mc0AScICdo3Yxjrj1qWEja5zx3PWqysWc7Qcdfr6VPCpd9n8Azx60AOkjDAbWBJPOScii5f8AdtFbqNzHZj1pyF1L7VCn8zg/yqKNlFxiM4SLgkjqxoAvxMyWqwFVQLgs+eQf/wBVVnZpmYJGRGfulv0pTGcGTcXx0GOuahu91sd8mQQoIwf6UANkSWe+hiwREuDtxwT61p6jKYkUJlwBgcY47n3rLskNuhkZmd2+cHPA9q1Hjge3MvmGQKCWBO0jI7DvQgKyTRR2xlkPlMPunsaTSfNtJJLq5iM68HaoyMZ6/wCfWoQ5vJVJjcJuxtJAAx0PFaDKY12ozSxKOcH7px3/AEoAdNfvgiMHZgZwecniq7MmAk3mKgwWOcHjrRGEVFI27mPO4g8f0qndsryvDAzNnlnz0HbFAGlpoa/3ynfHBk7VYZwo9P1q5qFzmRTK3kJ0UJzlv6ACq9vPut8PKBC2APUAD196qysksoKqDCOME4H4UAaVknnsqwoyEglnIHI9APrTP9I1aZ4UwtvH1nEZ49FxUD3q3PkxwkQoOHJbhB6/qanlle0EY0+6MuedjjG3jkg981YH1LbtwMVZ6jpVG2zV5Bx712nOCDn2q1HUC+lSqwoAsr/nFTRsDVRX5qe1V5p0jRSzscKB3NAHrPwI8Bjxl4rikuU/4l1p+8mJ6E9hX1hcayIYorS3ASBFIRV7YrzT4TeBJfCHhpWmcrJOod4x3OO9bGoa5FpnltKTzLtAHv1rpowbZnN2Ql1IX8cwBmJ3W5x+ddbbycoPTvXEapIIvGGky5+WSNlzXY27bn2k9eldlVe7H0MIvVln7N5V7NOTy6BcV88/tp+MovDPwmvbcDMt8RCMHpnvX0JeSMqjnlRXwX+39rlyZdOgjl32YO11zkbutefUfLFs6Iq7PiqUsHOHJ57io2DITyD+FOlnhcYUEHp16VE2wA/MQB79a8o6x6M5wMoBmmMuZju49DTYwAfvlgO+aQSMzPluO1ABcR+W+0A7SMgd6rWnyxErzknBouJGAzk+hp8JASNVGBigBZULRN6EcU0xtDCgYEgY5qK6kbBBz14qzc5ECt97HrQAydTIi8jJ4FSqoRVGe1RpiSddoIUDP41O4Dtg8D3oAhc73RM5ANWtwkKjB46moYhsmPyZUd+tWB8/THHQdqADI2/e3D07ipTKkSdSX6Go8rE5JwSfyofcJOmCeRnoKAIJmabCZ2h29egq27qQMykkdB2NVwr+azMQT90ClwCNu3p3oAeGG5yx4UZHvUZbzB74/Cl80YKBeOhNIGOAMYJ4oAjdAEJJJIHrTycRDAw+OlNdhFhSpznuelLM4fkcn0oAZDLulXcBuz0HTNOlALFsA8/Sq3lMbvIGPl4FWIXLZRlGD6nGKAIIW/4mCpt+XaSR6Gpt/lyMVzjsPSoYVdr53yDtGBn+VWVAyM8k8gdqAGfIWXOWB64717z+z54rhtPB/jXw7cSYuLwW15DAP4xGxVwPorA18/hmkvlQAfLk4B6V0fhbxJd+EvEFprFiwW4tJRJ833XH8Sn1BGQfrWtOfJJNkyV1Y9r1jQykoIXmUn5foa5bVNO2K0gB+Rh+HNesabd6Z8RLa18QaHNi1QEXOnscyWch5Ib/AGTjg1z/AIm8P+ZPcgLjcmQB3r2E01dHJs7M9S/Y4ufEtxqV7pNzFHdeCo9xk+1Alo5T0ER9x95en416r8Xfg8dMtjqFjm40mUff6tCT/C3t715T+zv8V4vD+fDd1thWSQTWkrjglvvIffIzX2I19Pp9lbyX1qEtrtQAjEPHMpGePXjsa8OtiZRq8lVe70fY7qS5VeJ+Wnxu+HkuhSx6tGAyk7JAvp/C39K84tWyFb8xX6VfGH4I2niTT7q90G1F9p0yn7Tpw+/ET1KD09uor4D8efDi88DanLtjd9PZz5bkHKDP3W9DUTg1qd9OalsT+H9R2bFOQvb/AAr0bR792VGLZjJ6CvItJlAcNnPt6V3Gk6j5UabX5J59a45xuepRnY9dstaWBNrT7uh4XOatW+sSujsJ5WIORgDI+o9a4Cx1R94ViVB65FahvIlfCOy5/uf1rkcD04T0OxGqyMAZHd3Y5yR8351PBqM9x58axYA+9LOoJx7elcnZ3fm5kklbAPBA5q5FLLcKVSSZI2+Ygjlvb1qOU25zqIpCr4MoVgu4Mo3YH+NEcUiSI7vIFc8GNvn+ntWZZaVezqqxbkQcsXO0H610nhfwvqOt3i21pGsznk7ekY7sW6Ae9KMXJ2RSkopyb0LGn6TK0qwx2rz3EhCqGy23Pf61618NfCNuNfW2tg015brm9vkbdFZ5H3UJ6ynpnooz3qlpfh5raxNtprO0JkFpPqo63Fyw+W3hJ9e5HRQSewr1Sz02z8BeGoNMsypSMfvZR1lkP3mP1P6Yr6XCYGNL36msu3b18z5HHZk6t6dLSPfuW9Uv4NKtksrUbIYhgAHJP1Pc15V4t8SEmUb8/jWnrGuGVXy+Sx6nvXi3xD8Zw6XaTSu4LDIRM8sx7V7B88cx4+8UyX066TaN++m5lb+4neuI1fUotKs1toOi/mxqsbttPtprm4Yvf3HL5PK57Vzd3eYJuLgkseFj6nPoPeuerU+zE1iurHS3CoGurlwCeg/oPes64uOl1ejaF5igzwPc+pqC7vVtybm5x52PkiPIjH+NeeeK/GWN6By0h+6g/mfaue/KjS1zW8X+OfIUZJIYkBV6mvLtU1KfVJHkZiQTwueAPpUV1dSXIWaZ2kcH7vYD61WLcF1zt7+1cU530RpawNhySOH/AENOjJlQk4yByaQn+ID5T2FSAKSGVcZ5I61iAikygoRgjkE0sfO6NhhjwvpR8rDeo+fpgUMwlVsffA4PrQAhAiOxuc9welVzliQD8o7DpT2YzgDaeO/epoURTtOeSCCBQBHH8gGep+Xdmp41DyllyAOx7e9D4RXDfIO2OtWLXIU7sZc5yaCrDBHuYbhyRkYNRTL50qR9dxy+PSrImVVDsoUDqeuKjs4hEr3B4L8qDz9KsY9sEDYp9MdxiohuEuTxyW696nOQB2J9TnFVmJEnXJ757AUANlAeXG44T5m+tSq27BI3DqwznBolCMoI+8wBIFIZNhyoz3z7np1oAFijw2TwMYVs0YyePlXr9adtwcNw3PPqKUoqhVxnPcdqgBq7lGARtPIIzkYqQDqw5c4BPpSuCSoTClR90UrZ2AhfmHzf4VYEbymJwoHXgAd81NtWJVCjCg84PX2pv+vHKn5ePTmlCLg5yAf50kA9EAbAO0MOeOn0pp++RnAzg4pxIWLkjA4wDTlOyPJbnOMj0pgLHIyljnLHsMVIAoZmOcHAweOPegxsxzjjrj+lDIBDknqOcdfagBk9w207GIAHAHGasRQqEVGPllRuYnn5j1qsjiWTYpOIzlgR+lSSjkMWPJODz1/+tQBIzbXAiHAOSR6VXUPqFyVfnAG/2HpU7zCC2dnbao6f0pmm2ywWklwzcyLuUHvQBJK6yOsSnaiDPIwD6Us129tHK42uNh3cZ/CmwSBjz83Q46fhVe+ZnuY7dfkycsR0xj1oAs6SQ9sshRjKwyvPSrKgIrMW2bsEYPP+eaSBkGAxyvTBIBHvUc4ghQsJCzM3OB09KAKt9KlvGRLkAc49T/h0qvpsDOrzS9Seucfh/n1prR/2rdII1zsOSSeBWmiEOsQGQByAM/TigCdJUeQkSIoGCq+g+lV5UMjCNJFCBsEAct7ge1Fy4QFwF3LxgYAptjbrPA80z7XXhcdSaANFIX0iI77VJYmHMrDJHtz/APW61Quvs8ij7LKyOxy4Y4T8Kbc3d3DFh2L254OByKqJZGQ+akoCHpnv9BTuB9jwpgCrI4FV0apd+eK7znHbvSng80xBmpkUDrQA9BmvQvg34Vm8S+MLby1BS3PmOzdB/wDXrgI6+pfgT4YTw94SGoyLi6vct/wHtVwjzMls9RacQQeRv3FRjNc1LY/2hfozEFIw2VPvVuzc3Ez5JJzUlhtiv2iY4L5ABruj7uxi9TC1+Y+Xo13/ABQXHlP/ACrvbQeZIrfyrhPE1uY9P1KPGPLdbhfz5rudEPm2kMvXcin9K2qO9NMiPxNE+py+Xbu5H3RmvzG/bL1cz+OIIGdzN5ZlaJvugMTgj8q/SLxvqq6d4fu3bgsuwY9TxX5dftb6x/a/xdu4dnlCzgjt1bH3gBnJ/OvIru0bHZTXU8TJOW+Ug1DI4Y9MUr7wMsQRnHSowGB4Cj8a883HjaqZAGPp3psTgJ8vrUi58pjgHPbNRLIZUOAFx2oArTbnOCMDPFWAvyKcYxVVWL3CD06ircx4wD9O1AFWYmSdB0bOSavyKv2dWxnI5qrbxFpTJ1yNuPSp7qQRxBNxYCgB9qqCAcnJHWhicktj6GgqCkPYgdKYR5j7ccHk0AWIQBHuXvTkYIucAjvSQuUXaD8vQCmyFX+UEkUAHDkuMYJ5FLJMUwM5B9e1NACqpxnnoarXLZ/3QPyoAnH71A27GaWNmhBOTnvTdq+Wir2FN2NswBjnr60ASfdB24buaXeCVJ4OOo7VGg/2cjuTSA7TkjcCO1ABMT5sePm5yT3oYBXPzEdxUSAtO2G+UDGMVLnDAfeyPSgBEfdKcknaKVlDHfzj19aijVvPc4yBjBHelUFSV6ZOTQA2ymLvOc/dwACODVgsF2urLuHPFQW8OwOwOS7Y6fpUkoIQfLgHrQBHDKJNQmlVfL4AI9asYJUMV4HAQdzVa0JPnkHBzjmrMJO0E/M/QD0FAGz4P8Zav4B1tNR0q5+z3OMSq3Mcid0de4r6X8F+MtE+J+jX+opPFp2p26M8mlOcFFA5aIn74J7dRXyaxDllzlR95sdataPqVzpGp219ZTNBewuHhdOqEd62hUlDZkuKZ9AahpbQ2iTRMyNFK0ayLwRzlSPcZFem/DX9sCbW4LbwV4xuF01rHbHbXp5SXbwNzHlG756V5/4N8e2/xU0mawlWK18RQfvZIkXEd0o5Z4x2b1X8a8b+J+gSaZ4uhlQER3K5P1B5rpq0Y4imZxk4SP0hk8fp4e0dNXMyyFduFRgTcEn5duD1NZvivwh4b+NGnSzxxDTdYlH76Fo+rY58xexH94V8T+ANWlsbiz3TOYY3UhGc7RyOg/CvtzwNf295aXFzFIIdQMruzj72CMofptxU0MMoR5G7o0lUd+eOjPjn4j/AvWPh3qswW3fYDuCdQV9UPcfrXH6fcBZMPlWz096+9/F8N3rGkTWF4mnXRmVzFNPIYgg28EHnGGx6da8L+L37Oi+H9Ot9XsJRIkqRLI/RWmbqPz/nXJXw7g7I9DD4lS30PILLUo2HRt3QEngVtWt6jrGWJx0wOtcZc2V1pd00E8ZhlU8qT0rQ0q58s7QzOD1U9vpXnSjY9yEz0DTrxFdlMPLH5ZGPAFdHp97uYRKMyucKFBLOf89qzfh18OPEHj+Zk0y13QhsNNOSsa/jX1H4Q+HnhL4IaKNX1u5ju9UVc/arjgK3pEp6fXrV0cLOvKyWhFfG06K11fY4vwv8FfEGr2/2jV5YdIsiu9vPJDkepXt+NeheDfBbeIJbjw34YZodNiZBqmrPjcSR8qKPUjovpya8d+KX7R97q5NtpafZ7bsCPmPocdvqfyrnvgx+1F4h+E15dQXEdteaNeSNLJEUw8UpXaJQ/VscZBzkDivdp4WnhleGsu/b/gnzlfG1cT7snaPZH1erWUHip7CwiMWjeFlbTrJM5826YAzzn1YZ2Z92rF8UajJGuyRibcu0hmdvu57fTI/WneG7mwi8Iabc2GoR6nazRmf7dE2VnkZizvn13E8dq88+IPjHzo3ton25ODiu2NlGx50tWUfEuupbWbvv4APOeDXzZreuv4i1aW+lb/Q4GKwoejEdWrofiD4unvwujWsgWNUxJKP4U7/ia85u75II0jRTsX5Y4x1esp1OiKjHuP1LUMt5km4knCKOpNYOoagLImadlafHyqDkIPb396j1bV009TLK4e5IwAOi+wrzTxR4ucHCFXmY4Iz90e9craijW1y74o8WFEfa26c/dTP864OSdrmdpLhsyuOo6CoXmaeRmd90hPp1pgYyZD4BHTiuKc3ItaCv8mUJ3qe/YU1E8skbsqevvSAbmCNwe1SxgAbG2nng1kAJEYjuyPL74p7II2BDEo3IxzmkiUhhGwJyf/1VISqsUZfkHGPT3oAaRsKsuNuO/wDKq88u7DKNvqPelcvtZARgdu1S2cADbzj5TgA9zQA6K3ZBzy2eQBUjEg8EdOSP1NSRLu5bk5/zzUc7FI/mHA7A/pQWRuvmDHBLEZOOABWgyB4zhSRg9DnFQQR7YiD95jluPyFWZCskeEO0oOzVVgKfF0Iw33V5IB6+1WpULdBjb/Oq1onmPw3yLnkd6mK4ODwSeOM//qpgRupkIUEgmortRLIiDI3r26VJMpEjK2QeVPPb1psZEhYnoOFNACSrhMxjk/L04AFOOUCfLkk5AI/ADmkdVYKvPy4AJ5p8pLvGVGGUY46EetBAMmcqMsw+U85pxDKfmbgdh2picNgEEjjGeg6k1JnzCdueewoLFDBmXH8XH4UJuCuTjIBzQ7ESEYCAcfSoiDuSPBO7qQOgoAlhyLf72QxLE96eD8iqmS5PJ7fWo4xu2hSI/bHb0p6A+dxgAcUAA74GApA6d6dGgYgAYxlsE9h60+UGNsIMk84A49qRUDAHBQ5zySP50AJufP3yRjtT41Coeu7B6twKiLhnA3Be3GKjnZXZYx8pk4I9qAJokC2u4/ek53elOVdis+7IAwB61LIWhj2kDafTsPYVAAgYn5vkBwPegBrbbm4jhZd5zudSf84qxdkq2Mh1U9Oy0yylZ3ecpjkAL2Ip16Eecpu3HOdrf59aAEhAYFuQFyMnIFSwpy80nO7AXI5x2xUU7+e0dsVCknBXrkd+PzqeRmC7lYDadoHUgUAESI+/94MqNwHqelUp2Zrd8D5yeCMde1WJf9VnIZTnJPBGR3qvaRyXc6qq/ulPHTlu5JoAs6RarblSxy4HOP51YEsdsWEm9yzcleCT/SkUfZo2kyHJHCocDPof51XcRxqNzc9sdMn3oAjmuI55VWNSpBwEPOfc+tW2SCckD90QfmJ4z7e9R2VvJaQmZvLy397qRUE0screXIrDJ+9jvQA2UPA5C7pgDksTzj/Cp0VHVTG3lMeu0Yx7VHDCy8KwcZOMnkDtT3WGTEU2F74YcH8aAPrlXqeLmoUXnNW4Uwea9A5yVRinbsUoAqN+KVwNDSYDfX9vbr96SRVH4mvsi0QaLpmnWnRY4VX9K+Xfg3o41nx5p8TDKRt5jfhX1H4sby2THRRiuygrmM9CfT5MXxI6MaoTTS3njWFIf9TbLuciqq61HYadJcMfmUYUe9bfhHTXTSJr6Yfv5wWOewrutyRc36GPxNIn13S31W+kiiWTY1sxYr0J7CtzwrDLHoNmso2SLGAQah8PWTXOkzXtzOYri4BSMZ4Udq2Ik+z26IOdoxXnqq5Xh0R0uKVmcN8Sg8kFjaq4Hn3CglugA5P8q/KX483rXvxV8RPJci6Au3RZVORtB4r9VPiIWkliYAsLe3nnZR1wFxxX5BeK7gXXiPUpo8lHuHYbzz1PWuLEPVI2prQwn2s/yn68047QTljjpjNISwJxx7UHDMuR264rmNR2PkwJMMe3rTMmMfzoeNXG3HOeo4ouiqIoK5JHPNQBBaBXnYgZI6Gpp3LJjGMd8UWKZg3heh6jvRNhGCkAg0AOgiOxBn5jyabJ880asARnn2qaR/lTIC7eARUEcplndiPujqelAE9wCGLAnnpTYyPNwTk7eo7U/wAz5Oxx2otlDZbnDc4PpQBIuCMkYY9M0k5WPGxt57kULNhcEDb2zQCgRvlzx1FADCpaNCcZ9qhmG0AL3PSplUsGIHzDnk1XIMkg3fKOSfrQBIgCsCV+X0zT3cyPhVwP7tNcsV6ZHH1pAWD5HU1YEkjqAAM5PBz0pkY3vgHHGeOhpshyScZyaR18qMk9OcVACQKVMhdSSWOKHbbggcYwc9adFCyxxlyckZIJqK4YbGwxBHOPWgBtkWbzGDcFyQCalvl8uLz/AOLuaiX5bZD0cn0qS+ffbsHXIA55oAfboPs6BSS3UZ70/YSzMBkEc+gqNASsWCCCO5p0p8qJvzPPFADbWNfnBONzEGhTsOOQOm6nWw2wxlvm385XvSz4k2qSFUck+1ACo0bxjcNsQ6Duxpj5WRVUNvYZ/wB1aWTarByPl6Ig5p7A4xg7iAWY9QPSgDQ0XXLvQNTstTsJmtprSVZYnB5yPUdwa9o+K0Z8T+FdH8VxWqQWl63mII+QpIw6+2GFeC+YH+Y/MB9xPWvRPC/j1pvh5e+D7/BSCY31m4P3SRh0x+Rrtw87NxfUymr6jLC6fEEMZxIzA8V9nfDl49X8I6Hqq5+02EiWV8FOCYm+UMf91tpz6E18VeEf9K1fefux8fjX0/8ABnxEmnX0unXUhSw1SI2sp7IWGFf8DiuuWya6GcX3PoD+yr7w3fRajCPtMUQaNoJhkFG6/wAhTdZ0rSPFMou7cGO9iA8u2uHPyY54Qna3U4I5Ga6XwhdnXdBtVm2m6DC0uAe0obYevqefxq5b3fhjSbZ7q4urdVjZleTcCY9ucqWbADcduRVyqdN2hKJ4j4k/Z+k+IF0/k2i2ce/b58mPlGPvZ7/Suv8Ah1+xz4S8Lj7Xq80mv3AG4+adlunfp3+pNTeJv2sfDOjs0Gh2L6lKi4EmwlC3oM4499teLfED44eMPiTDFZyTvpGlpktBFJ88p/2sYAHtiuNwhOXM0dKrTjHlT0PaviT+0J4e+HMMmheD7S1v9QiGxpIVAtoD6Aj7xHt+dfMPinxlq3jTUpL7WL6S7mJ4j3YSP2Ve1Z1xp8kdrMwk2sqkg47+9UPDtnG2n73+aRnJJz1rrV1Gy0OZ6u7HXALAkEDPeuX8SRhbKTbITMxVVOe5IrsXtFbO1KxdX0zfc6bGUH7y7T9Mn+lJ6IFuejfCX4r/APCvj/Zt/cOdH1Ob7O0WeIJCOJQO2COcdRV74l+IptFlu4pSWuN20ID94npj61x8fgmfxDe6FbQpsQ3byyysOEUAjJ/PgVp/H17K38WWVpp979vltrGOGQ9xIAQSxHVsYz6dOtYwl7lypLU85u7qRMqG866lJaQg/ePpnsBXP6vrUWkxuWkV7lh8z+nsPQU/Wtbi0e3YGUNMw+d+mPYV414k8SS61cSpGcRg4L9zWUpqKuykrlzxF4ukuZmSI72PV89K5fJILA7nJzk9aaw8puMEdM0uB5e7BrilNyZYhxLzj5qXHmf7wH4mlZSuHXjuRTtowGA684NZgJt8yMAjDZ61Kse8ZP3xzigJt+frng4qSc+Wd6NjPrQAjuHGTw45471A7vKMDqOhH8qfI3mtgKQO564PtTokCHaQAD1yaAImiEKqAMyE468GrgUxkRuvA/i7g+tMt4/NmMmPlT5FJ6Z71dRcStkEr1yKCyIqEXcRkY+pxUSJ5sw6PGnYjvS3Vw3KRgszHABqaKHyrZE53ZzuqwHggqMoAP096jmk2WzYxnHY5zUwAVwHTOQdvtiqspkkuYUHI/ix60MCWLbBaeXnaM4zjrS8yfdy2Ow61JN0UMu1h02/yqJJWV8jkd/WgCK6kVEYkKzZwB3JojjEUAUkbx1wKHjaSaNSQADvbPX2qXduY4ICmgCMAjjk8YLCn7FPzqctj5RTCP3j7flI9M8UoOfmAK8d6AFRGb5Vzj1PH1pqoCM+/YVIxXC5GSVzn1pQSnOM7jtC57+tACEBQ28gg5x9BUVqWMbT4AMvA54AFTTSCUeUCNzH16CnME2hdnA4FACBcqcsBuwc/wBKDEyBmYHgYBzSkYYH7wPPsPSl3FgAQABwMelAEaNI0SthgD1PFPkJcBhj68jNNEpAG7J7deuaFkDOC64X17DFAAkhROVVgB+fqaW2Inu3YAeUnyhvekuWEQZxk5X5VJ6k0+2j+zWyIvL5y/Hf/wDXQBYERdgB9zruzVPU3WNW8sbixxntmrZlOwqQRnrgdvSqrr599EqDAXJboaAL0ERgtVKqScYyep/z/SoBGsckksvKpx8x7VbjZ1jG48g4HPWqM4W6u2TBYBg2DwM0AWYYzDJJcyMC7DbFgdB7VHEnmvhyeeTyBU9wSU4IPljAANVQzOCwPHVRnt+NAFe8l8hGXO4ngADr7VY0+NoraNG4Vhg44571UcSX11HGq/KvJI4x/wDWrQaNUKIAGJHUdh0FAClvLhZY15HzEnPOeDUESmedY5AFRRuJ9qlnkyFijwdpHP8An8Kks0ZoCzKru/JPqfb/AD2oAbMsUjKULE/3c5BFRxzZc+bGZARt4OVHoaibybksoBRxkAdPyqa3jkjPDb14yBwQMUAIkIAzGSkh9On5VIS6rtkiDoT94YJ/LtSPcxzSbCCrj0PIHoDT0ikCvslDkN/F2/GgD7Aih46VOibaSNsCnM/4V6BzjgcU0jmmB8mnBuagD279mLSRNr2o3zLkQxBQ3ua9c8YXHztiuW/Zy0k2Pg64vCuDcPnPsK0vGGoiIyOzYVck5r1KEdjnqM5qymfX/E9ppgY/Z42DyY9q962JBpjRoMIseB+VeEfCa2a51eW/l/5bP8v0r3e9wLBlztBXrXTinqoroZ0l1Zg+H/P1K8SORj9lshwB3c+tdRcSlFI7GsfwbCY9LeZx88rlj9OlWtQumRTtUsewrzoqx0N3Z5R8XdbvNL0zxRqFoVklstJbaj8glu1fk7fTm6vJZiPLaRyzDHAJNfpJ+0Z4g8n4W+OJDdraTzulum84JAHKg1+aszeYTv5I9utefWd5s6YfCV2zz0ODxxRGgYbsjdnpzTWAz2GPQ0sWAxJY7e5JrEsJWd5UUrgHvTLtDvAyPbPaiJt8xAbcq9GNRTndMBnOSBxUAWYcRoFGQRxkVGyBbkBnDjqGFTyoI22qMEL0Peq8KmSUqo524yfWgCcDBJPOajt2xGxzuUnFRFiCyg8rU9vGyxYbaT1NACMwUNnjuKmjYLEqcjjvUEjYJOR/jUhOcZ4+tADvlKFumOxpqKT8x71IFxjcAcd6QqWBIAwemDQBGxk69OMfhTYnBdnJ2noVNPY4AJOTjniiVUwpXIB70AHV1GMHPBFNLPGDwNpPOTTljKtndwozmgkOeR2yaAGkhSDjj0qK5bbDyTnIHT1qQgAZB5x3qKVCzRFTnByR60ATkYxnJHfFVrvHlNhh7Zqy2WUKvXvVWdfniXJB3jIx1oAkA2qq9eKZcKEgbBJ44H9Knl5kO3gdqr3yNNbNyMnigCyMeSuR83cCmXSgQyqPlOMA+tKCy7AAVPFR3e3ad5JywGKAJ1QxwxKpBGMcdqV3UgMR1OCKVclwueOmM1FNKYtgPQMBigBACCZSP3h+6vpUsStgpnLONzt6fSoy5DSMDukY/KPSlVjEREpBZuWYnIHtQAwyeTIzhcnG1AP604E20gdOZ8Z4P6UspzuYD5E4UAdTSOFI8tV/eHliDyKpOwHceDZxFGHOQznJr2bwvecRkHnivnrwheiG5a1LE5+ZSegr2XwpeNG8ak+nNenTnzK5zyVj6k8H+J2n07UmuC/lrbm7eQNjbKgUAn1DDH4r715B4x8Qy+KPE1obmZ5YsySPGGKxqoBOQo4GSRk9+9dP4jum8L+EItHwRqt/tlugvWKLqkZ9zwx/CuA0OMXV5c3TYWPPkB2PGxfmc/nx+FTUsojjqxAiDxKY4UCJBZoHA7uxJyffArQlnWNSKztN829mvLxV5vJS64/udFH5CtiDRWOGYE1VONopEyephaxdSLp8rA7Q3yj8asaJphj0+BQCCV3H3zVnxRp3lQW0QXhn7V2enaFshjAXooHSulQ0RFznLXSA570y78PGbxFoMQXP72SQj/dQ8/rXoNpooUjC4/Cqt/YxweMNJDlV8u0uZOSF67V/rU1FaDHB3kcn421G88MaJaWmnl4bi7yMoeQnOee1eI+Ktet/DttKWk867YfM/f6Cu8+Pfxi0ixt7XS9GuodTuYowrPBJuETdwSPr+lfLt9qUmqTyzTSM7k9Cen0rzOe0Ub2uyPV9Vn1q4xM5jj5IjB6/WschYyYzkrnjHWrEr/aeVAUj2601V8xPLYfvAchj1+lcrbe4ysYwp2nhffpUyReS5VujdM1J5ZYEN1HAqcQbgAw+deD7VJVipt2ttOdp4A96kVFSQIWwW6Z7VKqG4V1yA6nvTZCsiHgb16e9BI1V8pzG2AvOPWoEh+0u4y21ePrSq0lyVVTllPUjp9as2ij5l5+TnI6igpDWwSI05XgciorhQziBGAY9TnOKkmxEA4JyeBgdasW1t9mTzCP3jDgMO9AyWCGOG3+Rvujjn+dPlcEEhiW65A6k0xlwnPDHk8c5qC4lZEI+8W+VR9asAtAtxI8jnIXgfX1qfdhlO4knmpLaMpbNEGCkDGR0PrVVHzwSMg89uaALDcJncfl5+tR2SibzJmHLcAdqbdNlo44+rjk5/OrBXyIlAG7aBwc0AEjiNMAnIXG7FRMwUNkEkAkeoFOnYzZAYflmoblXEsUQIyepHYe9ADVBGxyeZOCc9PUU+RmYHgZHrxilkBULkYxxkY6UrgkKykZU5IORQA3gblGOnOBnPrQqsNuAeg4yep96EQeYQe47f/XpZVyx2hcE/wCelAC5yEZegHApTiN84JB6kDkUZLqCOQBxgkCorp3W3YL8zHCg9c5oAWyYTO8zqGUfKvsKe/JAUYHQY60bdqJGAFPTr1pPlRskDPQDrQA9ZNij5srkD8aiZcqxIJYDgcHipWGGL9EHpTGby4lbcHBxnOM+9ADlAIUHarnnJyBmlwTIVC7l7kjgCk2kHa3XGeB2pGPmY2jAzz3/ABoAbIBOEjIzk7umABU6Y3Z+8F5C9M+maig/e75WZlBbAz6CpQ3lKcHk+p6+3NACOVQO7ELt9fT1pNNhVLczsSWdjznrUF0zXnlwqNrysBgccfWtCHETKmfkGMrjsKAHB0iQeXk5POTVTTJT9quZ/vbW2gE9f/rVLqs6wRtt+YnoSNuDSW8LW9jjdnd1zxQA6U7pMqu0Z+YY5yfSo2mERzuOMYzjpxSB+CxX58fNxzmoZ2VWUs4bPylR0z60AO0xkRWflst1bv6fSrTXG+UNglz94A8EdB9Kr2kRSBmkBG5sjI7dqm2gNuBCkn3wAP8AOaAHyQAsH2AKSPnz0HTv9KJneKIlH8xVGDxgmoY5FiGyVSCxAzzjp6Umx2ciN8oM/LnOaADdHckhhg9Mkc57ipBHIjFonOwYyp5APsaEl2AqyYOeFxSRwgFhE2XY5yDxQA8HyR5pjxjv1wc1ZhaGbLecY5G5ynT8qrxLOH2gBgPT1pZJojvSSMZyeOhznrVgfYa5IGKGBNWoYQcVKbbOeK6kzFmfgipYVMkir3JAqZ4Kv+GtPN9r1hbhc+ZMowPTNWlqSfXvgLTxofgDT4gMHygT+NeZ/FDUWcLbRZDTuF/DvXsF8osNCghHAWMDH4V4T4jn/tDxYEzlIFz+Ne3hlrc4qr0O8+HUK28kEa8KoAr1TxCx/sxEU7GkIQH0zXlfgI5vY/rXqOrnz7vTrcdN28j2FZVdZFQ2L1lCthp8UWc7VAzVG+bcrnngZ61fvCUQYwPauc11pE0m8mWUxssbHj6Vyo2PlH9si8tbX4JW4kjkF3f6qzo5PQDPX2r4GlbD8kE+xr7G/bk1i9s/DPgzRZwpi2NcltuDk+/418cng5yfoOa8io7zbOxaJEbcjjP50isQhYIWPcGlmYg4Xqe5WiKN5AQrYYdsd6yGNgUEFwoQN+lQ/evVXngZqW3O2J9zZbd0pLbHnSNweMZoAlkJLl89KitVxKzE7jjGPepHLbflI245JqKBTs3Z5J7UARzxASDY3LHk1cz8jsRnHbPSqsq73iyCDmppOOQcUAMcCUrjqO1SnAIDc+4qNCTIPzHNSuvzZwAD3oAeMDPXp3HFIMJtO489vShScqpbhewpxVQSDz/SgCKYkgqT14B96dEyjKtkqB096imdWuRHyB15pcfMeeKsBxXqwzgjHNC4GAM7h7UjuTjDYPue1AOCOR049aAGuf3qjOSfXpSlR5qnBUAGlKhec7mzUSsWaTkE46moAmzlcbwrEY6VE5Nxewg4YgEnJ9KfgdDjafWowc6ghHGFPT3oAllT99lTye1MuAWESnIO6pZ4Sm0hsjOefSoGPmXikchAT14FAEzDHXqfTvUF0GxH3+cZ+lWFkJGc7fXNQuzZjJ/vc/40APZckELnJ4AqO9ywR9u3DD+dTSEx7Dkg9Rtplz80XLYO4EGgAkXZjaMt0zTjlT5MfLYyzdcU1+55HcMKN5yI4xgtwWoAchVlEYJMackj1qMB/LBDFWlbkgdBSFMZgh4A5Ynn61LHI0iscgY+UYoAbE7RyrLEzKYzwfWvor4CRReLvEOlMyhraAm5ucjjZGNzA/XAH4187q4jl8skiIDnPeuw+GfxPvPhze3s9rGs1peQ+RMjcEKSD8nvxXRSqKLsyJK59J+M9RbUZ9R1B90kzszD0yTgD+VR6poZ0Dwd9lUj7Qwjswx5y7kFv51R8KeL9A8bx6RHBMVuLnUIFkjfoqhtzZ/KvUvHVlbXt94btYiWe61J7jZgY2IDzx+H5101PenFIiOibMLSPDH2e3iULgIoAH4Vv2nhl5BkjA+ld5pnhYOAWTCitqLQlBwqnA46V6CikczZ4b4u0XGvaRaKnU8/99V6HbeH9kYYjGBWX47n07w74qiv9SlEFpZQGaUnk4AJ4rwf4nftgXNx5UPg2AQRxsTJc3cALOewC56fWtKs4UoxuxQTk3Y9j+IvxG0H4ZaRLc3tyr3YA8u0hcGWTOOg7de9fIvxV+O+qePtR86x83S7NITAY43+dwTk7iOxx2rzvxBrN1rF/PqVzPJcXU7l5Xkznnr+A9KypZCrCRSdh4OK8atiXPRbHVGCjqxs02zEivtAyMDk/WqjgllkU5DDkVIUbcWIIQH7vp7U5IjGdwz5Z7HtXEzYi8kKvmA4B6gdxUpiU/vIzgj9fpUxhEbgDneevb8Kf5SxsVyFP16GiwERGBvGR64HalKbAkq9M889fapWKwyGJsBeuc5xUBl8hZYw4cZGBx+dMBLt/sr+bGwO4dD2qlIrSMWB+eQ5A9PepDb7CZJCDx2p+nxby0+ccbEAoIJ44EtkCqSCevuaVVJX5W245P8Ak0BRKQrYB68H9cU6bbGjh/lYDoSaCyssbT3QQY2pz75NXnZsHPGPl3etQWUOwFmJBbk1Ph3w4UEHoccCkgGEEjOdze44zUDx/arjch4jGNp7mprhxCNx+VxxkdCaktI1jtzIxAOQSO+TTAfbjcm0n58Z29apXMYik3B/mJyTj+VXArBmK5BOOKralNvRVA3SEgZBoAW0TLO7HJz16YqxnzG3ngdcA8ii3DrHyPvdeMY4ojJUNgAjORQBEq89zzwM85qJAQ7yFs8YANPupPIh+U5lzgD+8fpTYEKoisG8xeWAOKADbtUfMZMjgMelOkT58gEe4HX8qexXcqbvmXqBximjc/HvkkYP0/rQAkRJJG844xQwA+RGJf8Av8cU4AwgkEoGP8QpgI5ZCC3XAPNACx/MCFDHaQTnNRuDPNCgbIX5ip7+lKXZF4YhCeeP8KbbN1m5O8jaGI4GaAJpdu9G2bRjgimiAzNwSy+nT+dSErJCSoBwODnjFRpJ5ZAwSTyQTQANkPkA4Uc4HNJK4MqKuWQ/3ulOlUSvuAwwySf5UKvOASoPHJoAbJIURQpwzZ5ANEoa3jVA/wB7Cgk80R/u5PXbzwvft0oCtNcln/5ZAHa3TJoAesOFKjBRBtxg9fanNwOAdx689OPenAYG88nNRznMe1Q2T/e7fnQBJDbq0r3ORlQFXAzj1/Gn52qAAcsc52/4UJbxwWioSW2jBH60+OQpgsvtg9vrQBnzkTXKw7chWLk88/56Vam+ZhkeWowAB/OorZ0M00xPykkDPYD0poZmlZ92X7jf60APMZJMnB6kEjk8VCIxPfRRkAKB8w9/f0qUkFiGAc9yMdPwpNLIRmuGPmByeM9qALV0qjjeGKDI4PH501d87FVByv3RjHAqNpcgkgEtzwAfoKdDC5AlikRMjGT2/wA/0oALqUE7J1BbOfc/SmeSERfKlJOcEdvwPpSyvknzlABP3sZBpFtkU/ISrDjg5yKAJkm2xvuXkg9OlMCxAjGNzDgdqdl4lG4YyPSkWdCFBUDd6AUASwJJCQI5ThuQr/rzWv4a0GbXtR+YbrZM5Y+uOBWQk2xPLUsFJwAcY/SvdPh/4QOkeG/t5bdLIRjj1/8ArVtTg5ySRLdkeuW71eg+btVOMEEVoW2OK22I3GyW+a634Q6Sb/x7p3y5WNt7D6Vz4QEV6p+z9pQk8Sz3JXPlJwfrWlN3kiZKyPZfF9ysNoecALXgdjIbq/vrsnO+UgH2Fet/FbUhY6PcuODtwK8g0qM2+mRA/ePzH6mvoaKtTuedPWR6R4BkH21M+vWvRtLvhqfiKeSNt0cEQQema8e8P6i9v5cUPNxO3lxgfqa9W8AWpt7S8kJyzS7c+uK56ltWax6HS3Dhz161z3ixzFoc0XeYiIfiQK6F1y3r9K53xIJZL6wiEfmJG5ncY/hUZrhk7K5uldn53/tz6y918VY7FbkXFvZWqRJGpyE9cj1r5qyu7OPbpXp/7Rmv2Xif4s69e2CyJE1wV2ztk5HBxjtXmDHBBAHX1rxdzsElVMqVb9aRiiggvgkUxsmT0Jp7nYuCntSAZGAsPc+p9adaxgITzzyc027cJFtB/KnQjbGn97HWgBszfunIyufWliUKqBTx1zUc37xwmc+tSkqXA5wKAGzOWnTDA45pXO9SSCM+1Eaq0pbHTpSHqAePcUAMh++ePm9asn512kce9RQAYJ3dW61Lwrnn8CaADZxT0cEjPHOc0xgAqsBweKRWAjk+Qj+tADYsyTzsT8gOAaVgNvB+ue1NtsQ27BhhnOcZ6UMuVPO3PWgBxQtt5xzz70HDDPAI9abnG3IP4U4uVycEZ7k1YBKcxFuAO+KgtTuidiBtY5B74qUgPE69OOaLWMLEkYUkqMnNQAgY7MN8xI4qGIlrp2z91cVbkIDBdg6cGoLaJ/s8jk53MSDigCxNvNsDjJPrVeyB2kk/vCdpzUwchNrHjHGT0qG0OVlIUZLHk0ATuNwYA8jjGetV34lj52jPI9amC4PzAgE4qu4ZrxFGQVUn60AXHUspAx6daqcSzIu7JBzt71ZhcO7L0bH5ioGjEd23OMjI5oAnk2Og5OVJzURd48Ig6jIanEgygjKjGCAOtNmU4BAy3bNADnUsvkQqSzH5nB7UIVSQBcNGg554zSJL9oX5P9a3Vx/SkaJZMwxHCL99icfhQAx5DJC7gMN7YBFJI4RI7dR85/iHYU6ORWbzOscfAHSmxhdrXDj5j93P8qALtlqtxpV9bvZzNDcRcgq2OfevYPBPxwmg8Q6XJqxWCKwjkSN9xOS2Mk14zbqtr++fDSOOfrU0kTLCSzKXf5tg7e1aQm4O6E1dWP0Z8G/GjSNU0pbv7ZE0CJvZgw6DrXnXxS/bV0ux0pYfBJ+2aqJf3k1xAfKVMHOMnk5xXxxpeo3+nQPbpcywwSDEib8Aj/69ZtyoSQHjaTj3zXbLFyatFWMFSV9TqPH3xO174ja3Jq2rXryTTAZiQlY1AGAAucAVycrN5uQyiPHOe5qFh5R8t/uZ4HoPShUbDoxwDwPWuGUnJ3bN0kth0h3OSzFhjHX9KgVTDIVYbg/SrCHduWTGenA6+9I6K6hHGdp+UdMj1qBkBPlSeXgFWHHfik24LQnOCMZA4zUgVZI9n8a88UKplBBG2VeikelABDHkiIHc2MD/ABpsrrtZGwGHAI9abLfR4DEeXKvI9z+FM8t5nEjc9zxz7UAM3TSxqWAb0Pce1OSIoSflOPu9PSplG7jbwvUdzUNy4GFPKLxj3NAFa7D3Nx5X3jkZHpxV4MqIAQwZeAB0qOxtzHvll/1jnHr+FSNt8sLwxP3snkUkARJl1JwFPcdjUCo11cNniNCQT/eb0qSafy1CKN27gZNPhhEMBUMRJ/eYfnTAdvGOO3U44pQTGQ5OcjA3dB+FLsRVUk+pBHGfyqtdzfKxcKMDgZzk9qAGtm6ucHDKhBLA9/8AParkm5TgDKY5NR2kHkQ7WAMh+Zjnj8vz5oLEkgYORzgH+dAD4SMZz3J454qjcFp9QUBtuwcAdTU9xiMDfxg5wP5021UmNbhxudjk9MD0oAsElpMA9RgdajZ8sVXkg5yemac8jMmzOfQ46E+9MbMUe4kA+uc0ARTfPcRIG+VF3GnIVDE/Pu4OSAePSm2oJDzZIL4x2/Cp2AKgEnPtzigBrcsQeSTjuKaxIbA4BHU4zmjy/u4ALdSeRT1wYyTjjGFBx/SgAc/OOpx14wKhbcF5fBJ+6alUByxPzKTgcY/Wk83oGBGDu7/SgCNgfL8oYG75cEcfmKeUGUVGwFXAFQqolvAhyyxAkgcYqZsLIshyq4JGM80AOcB/lAATOccDIpoTygRnc2Oe1Lu8xuTwwwD14FIiGMenoDxnv/KgB21WCY47Yxz/AJ4pxUKmF+6Tw2eaRyVjAwHUHHPNNHzYGcMeMEcD1/GgBSMFnbIH3uR0psACoGJ3K/IJP5UlwDKqRjkydcdlFWRwCVBKA5XnnHSgBIhhvucDjLVAcy3yqeiZbGcgVYLKrZxyBknOaracSzzTsgAYADd3A60AWLrciZJI78cg1XmmCxgKrAsMKDVudBMu1+QQc4GCKz4X86X7oJXIGT+fHfNAFpQIbaNVUSKy45Pp1/WkbBD/ADAOMd+vNPd9y7e4GBnNQBgjEMAXBz16CgBkrtHG3zA5IXkdasP8kWzZz7EdPX8qrne99HsAAxuPsOxq1JKBtAOWHTp+VAA6GTAJAU88dvyqZ9iKPKYse7E/0qHykQo5Q8jLZ+npSyRowwjbMfNxQBCkjxgBlB7bl6E+9StFGzFs4Pohwf8ACosyQHO0Z/2Dgg07bHJu4UMcn0IH1oAfPLKjbwysByAOPoMU8SI5/fKBz3Ge1MIIDeXggHd8x/rUrO4t9pRQG5x6igDd8A6B/wAJB4ltomieSIOC+3kda+u9a0u2srLTNPs0+dYg5wOhI/wB/OuR/ZK+F76nFJqVwAmOQBzn2r1VbEXfjO/ugCttASq47fwqPyzXsYOHKnUfQ5qjv7pywOKmil2mqqvwKUtXCzZGpFPkjBr6D/Z9sfL0q8vCOWbaDXzbFIQa+svg5afYvAdsxGGcbjW9CN5GdR6HJ/Gu+842lkDzLJkj2FcbORDGqg4UCtfxxd/2t41kAO6O2X9a5XxDO5VLeL/WztsGOw7mvpbcsEjy95M7b4VWzajfXmszf6i1RlgB6E4617T4Nt/J8PW7H70hLn8TXnPhSxXS/BNysY2qFWFcdyetes6PbeTpdtFjG2Mfyry3K8HLu/yOu1pW7E4QE5/nXPalqq6XB4g1dypSxtWRN3TIBJrorlltoXkb7qqSc141+0trEXhn4HanFPerpzahE378Ak7m5xXDWfu27m9Na3Py48dau+u+KNV1GVUimubl5GSMbQuWPQVgMN2MN09alvZPNmdiS+T9485qq7x56EZHpXnHSBGOoyc8HFOaRgR0wTg4qNRGznJB7jBpGSPzl2Nk9cCoAZdk5CjlTzgVa2bVBIPAFQBPNnCj1zk1YeTLEDt3FAFdQTPjGe9Sk/Kw6HtQCRIzE5GO1RxNvVieBnr3qwHICZG9KVkKBiM885p8alI93BLGmZLKw7/SoALVTHCpPU5OKlaM7t3JU980OcbfYYpCWO/n5c8kVYCMfmAzx2NLcMETgY4zTjIx5Yce1VrhiQOh6CgB5BZuQOxyKdI5B6celCRDBY4OOnFCNkHPNQA1xvHQZ7c0uOdgz9e2aXaWbrk9COlPyN5IAIHFWBDdgxDBGQ5A4NTgFRgYJ7moVJ8xVbk8nGKezcNgD3BqUBDPL+7cg7QAc56U+DItUTG3jPtVe+AESp03MoHbvVuQbNu7pj8qQDedmMZA6VHYSZtM8AM5yD0p8jbI2cHils12WcR2YB5wKAHsh3tuyG/lUER8y5kY4BVQOTUyOwfDZI9ait1PnTv1XdjJoAM4mJ+bPtSyylp4Cw4LYY/hT5iC4/pxUN2Av2cqCCjcnH3qAJS3y8fMAOuKjG5wRycd81I7Ekcbx7U3aQhYZGT90UAR27qIlVCysDtyOMVMP3uYlXaB99qgtW3JJlRuVyKkKngZ2jHzH1FADCBK5jBIgU8470MQ+JHOEU/KtSktIgfCxwoPTFNVQxEjrx/CMUAWIUK4l5Lk5C+lWGk2YdhmcnGOwFV1yjhsFpG4Cg9KkO9VKj55G4LentQA2El2bewJPUk5H40yckN5Z5AAAx1NWIoikY3YBbnINQsGbCHAwMqc4zQBRwwLRtyw6E9x60M5K7Fz58fQZ4NSupJwRiUA8j+dV0YsDJg+YDkqRQApkNwAyZDr1B/lUzI0oVlb515I9KjSMMwuFGf76r6USt5ZWaIrlhyp5yKAFkCMiyLy/GV/HpUE0qu4IDLMemO4phPn3GQDG2MnB70s0YVgBnLfgce1ADLS3Mridzle646+lWGGeNu5iM/L0xU7BPKAUgMODgcComYjcuAVI5Pv+NADUXaVMmTx69aqyOJptu1mEZyWH6CnTzAbf3mWPAGOlWbewS2GZOvfPOTQBMkQKqMfMBnnHFZ7MI7uUnJUdPQ1oROUQlQFJOCCSKqXLDz1DdQCQOvNAD7e3JlWWV98pXCqBwo/rU0vICjgDI64Jpqo0cann5+uTTuisBgYoAicqWw2S2MLjtUTRG5uYosLjG9mJ9PT1+lSYzIsj5UAEntim2Sb98vXc3A54HtQBPL+7UZ4B5B6UzAOfQnjtUszkMHHC9MDNVFdNis4+YnOe4H4UARXK/aZo4+S59OmPWrjKI0Hy7QPU9PpUNtzmWVSCw6E/dHtUhJ5kIKgHI6jA7UARyOdzBVOT09AahuWaSHyx/GSOv8An/JqQMHCg9R1PXJNMDeZcso5SPjJ9aAHFCwXaDlRnHI/z0qR84OTzx1bmmqQ+0jjnJ704ZQj+6DjcSaAG7t0ZJXB68nPP4VImWyOqLyeTUPLkoxBbnGMHn2FORhCMYJyOy/zxQA44dgDyem3cDxUckgRAQ3qcZ7VLE4BG7D7xzg1BelnjSIIBvbp3oASFDFDvdSHk+Zjxmp3QIu7b19OtJPhyMEBeASMYFGQp654yCV4NACht4UBvn6Bjg8Ckfbuwxwf1NOwSCVOT/CRzimAcsdpJJz6c0AObkYx8+MkE9KSJSRnnHTqQOadGMliRuxyABwKbcSbIHZcqRwvY5NADYP3hknOMfcQevuKkbCFQVAwcDr1pIogpVCOfvHd1yaexI/hGADjI70AQz5bEYckt8pB7U9P3aBV7cAZyPxqC3bzL2Rx9wLgY6Zx1qbbuJ5OTz83UUAPaVgCWzuwSfy7VU01C5dyfkBPQYxVuaby4vvA4Bzx+VQWcYjttoyGPPA6/nQBKSd24qE3d8dKYyhgGDcsPu+oHalYNGC2QQ2DgDn61DcMoAXblmOMc8Z/+tQQOtEYiSUg43bcqcYHapHO5iWI2eowefenfLGFiU/Mo5GcGliBuHITKhhk9hj60FjhI8KfOje7N+tMlCSIcEjJJDJxmpmd3+RizKo++np71WPlux3MCQcBhwaAJ8OmMfvHGT1wQP8AOaSR42kQY/eHP3lIIP8AOlKSwkgFXUc88YFI86s22UYXH3SAcCmgHJCAOHIJOM9RjHtWloNl/a2pW0bE4Vsn39KpfKkW6Pkrzxz+lel/AHwk3irxhawiIje/LH0zVwjd2JeiPtH4I6Sng34UTXewJI6lo0YfxHgH2pmn2cmn6T9oERc3UhYkHBwOB9e9dj4msjpehaV4etEVcsGKqOT/AArkfUn8qq+IrZbRIoVA2wIsYI9uK+gsqdFLuca1kzwVLipRLk1nb9tSwy8ivHsdVzasV8yRF7scV9i6Ig0fwNDn5fLt8n8q+QvDi/atXs4xyWlUfrX1f48vf7M8FLApxJKioK7sJDmlY56srI8egLTzXt4/WaQ4NZkCC58QNM5/d268fWugvrcWGnwRdGI3GuVhE11LBZW4JuL+4CcdQuea9itK6dupyU1Z6nu1hHjw3odqF+a6mDke3WvUETy0UdMDFcLJaJB4g8P2Sj5IIyfyGK7kyYHXmvNnpGKRut2UNb3TRw2ynDTyLH+HU18yft2eI7ay8FXWn3Nq92nlLHGVOBG5PB/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iHcClLY+XZ0NNgN3lDkfMenTimEAAnIPPODT5QAuU5zxn0qKTjC7jxyaQD1YkZIBA4xSZ2jbjOD2psXqpP0oc7ff6dqAHAA4YjgUschd8qcr79qbvZmyVwCOmOlOWLPqMCmgI0IW6eQMSQMAj1pyuzJuJ3Z/CiMYifkZc56U5Qc4zjHQGkBXnXzLi3GMjduz6VYkYksduMDuahZme7jGPlC5zU90gAB6Fu1AEV0vl2fAJJOAKkXEMcahtpAxwKhlIuJ4IwRgfMSKnI+bO4Hj8qABI8LwDnPeorQssTknkuetTbyFJyMqKhttgt0Axg8igBZHbcw45PPtTZQGaEH+9TjzLnbzyPrSPGrzxkAkx8kehNAEkv7uLap5PGaZGDuIZgSf50+Q4ZsHk0gjHO3GTzmgCvbhfPnGABnp61NH8wMYYlj0PpUcC4adhng5ye1SK4O0suCe+OtACkjP74/Iv8I7mpFzsDODuYYVB6VFGokYsW6dFHrT4pN8mfvuCAPQUATxgxggZEuPmOeAKVyChxgHGM+9NTa58sdM/NJnvSuhKbuAh4VSOvvQA+F1MfzAHjAOP50wxkkKMhjkjnt6fWrEcR8kLIoj4xuHH0qvLGNrxs5+7lGB60AVpxuG4YEq9s9arp8ziddyuow8eakmuCYzwFkU5OKz/PaWUyKpBPBA6H6UAWPtOW8xCen3McH0pWDMzBgeWPQdaFj8vDZCA9FA/X604vwTgE+rYoAQ7E4XhscE8fzotR5kryyAZbJGByB2pk7BjDGuAzHG48YHerLxrGoX37AcfhQBC4JUAAk+nFSEfMFc4YjPpTODGdpDEHH+c1FdF0gAyCznauO/vigCOzR7qYzk/IuVU+lXDKXcg8p0GOKckS28CqVDDAyBwPzqGMgEtzkcA4/nQA9vliJ+XjH+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lIDsxxntn+dKE4wcjvgnHNBfe7KDkei9qAA7m+6eQO9NYDDMBkjA3Y/wpd56DPAxyaFi2rgKcnn1zQAsb4AY/KVHOO5qFAHuWkPKoNo+p6mpZMAMxHIyeT+Z5qOwjAiG7q5y3FAD1Y9QDn0bt+dKwwT8indjr2waeHBlz2x+HH1ppVsjoMevr+FAA5Lqo24PTOeaER0HAySOh4/GhSZVUYGM0oYq2cAHoBigABYMwIynoMGoGbNxEmCR/rCpPbt1qxsycAjH99eRxUFuARcTHDDJQEdhQBZ3bvRwTg4AyP8A62KZeTKttnpt6Ed6fGS4yCpVhnIFVtQHmNHE3yl2Gcf1oAfZjy7Tc/LyYbd7n/61JGpUjfjd1GOPwqS4UgAEEjHcZye3NKxAfbuUZwB6/SgCtcLykZXGeMHkH0qzkj5duVK85HSqxTzb1AVyqDJ24yfSrUoUyqAG6k5xyPr/AJ70AQsAFQAhQOnvUAVp7oYyUUFiT0JNWCixORjOcAckUW4Ls7EgM7nCg4OBwOf60APOFIYA4xjeDnJpYovMh4k25OeRj8aYZHZsYyFJJIYGneXAcbGc8ZwxwR+dAD3kcDJTzSOMjsfU1GrxzElgM9R6j/PvUjBkHBO3uHGMVGJFYneh4yMsvrQBIQytlXyCOA3T86ElKMPMjIHcDkY9f1pvlELuRyD7tkAetLE8iqwIBHYqcH6mgCdF8yVNqZyQu3/61fb/AOyD8PJLG2/ti4gIZlxGxXP5Zr428HaY+reIrSID5TIAexPSv1P+G2nReEfhzauIdn2a3LuQOSccf0rvw8OaVzGpKyIrNhrPjW6maRXg09doJA5YcfzyfwrP8RqJ7vAG4dcA10Hgq0Efh2a8I/e3chct7DI/nn86yNSTdcsdoPpXqVXrZdNDGnsfLZbIqaEHNMjiLGrUUYUivJNzsPhfZG/8ZabHgkCQEivorx2TqOtWNivzRxAFh6V4x8CLDz/GMUp6RKWNezW+dQ1XUL5+ikqpr1sGuVOfY46zvocP40fbKwHAUYFZPwj0z+3PiLDK2TFaLlfTNWfGs215iT0BNdF+zlprNc6heEDGMZ9zXXU0hcyjvY9OLGfx1COvlW5P511UjfL0ORXL6Opm8X6lKSCI0VBW5fzmOJvmx9K4qu6XkbR6nNa5qzWPjHRXyNkiSxHPrjNfDf7eN59o8XWM/m7lmhAKjoCvHNfT/wAV9ca0Gm3nnFTaXiPx/dJwf518eftkam9z4jsbfZuwpdZSOoNeZiFZpnXTeh83ScsTn8MVEw2jP9e9TFecEDg59Ka3Kkn+H0Oa4TUawIj+8V/Go1TbATnJPNSAqhDOeevSockQsfU8AigCe1IZCcZ56imO25wp6DtSxfJCvPzNyadBGHctyMHv60APGFBxkcflUcAHmMwUlx6jtTpiSDyFP1pLaLBIOd57igBzBwCR3PQ0yI5Uv15pxG0knNPi+bGFwpPT0oATaT1PyjvThg/MDzQU+YgdM8UdDgYPYGgBiBkBJyRjsKiLFpeV6DAwKe2QPvbfYU1QqsMfeHUGgCZgq44JPpUTD5uQM9evWnbdx55NR4+XJAJ7cUASbs5bOAOMY6U3JUFycjqfanlRwCMc5INR3QzGwXgYxgGgByKRDyuBjgU5jtAPU4xmnYC4HU+9NdwqNIV3UAQR5knZt3AGPxq5GN6biQynPSqtmoWJj/E2T0qVf9WWP3h6YoAhsMreSquMA/MMdBVgfNk8cd6rW0ZF5OwOTgA4qwADuB4B6nFADXOLdyPmwOKbZErCqquCR39aJdoiIBHLAVIUEQRVHPqBQATxFosplCOSRUVnl8uep5OfSp2lYBj5fI4JxxVSyJ2FWbhXagCY9yOKkLcZHAbFNZso3zBSOOaTZuIBI7c9BigBII2kEzDtwSRTTEyxj7208ZPT+VOsg0FsQOVYseaczOSQCQp468UAQyblbABOByBS43E84J4DCpf4PmBUAYAPvSAEhlbj+Ij3FADUdQu0FlROp7tV2KeOYqJMg5wE9B61nIcz7uxHQHg1Zt7lEZv3ZY9GYD+VAFu+nEUewkFCOCKzLq8ym1hsZejDv+NNv7lYvutuTkj1FZzI94BtxtPIJ4oAJZWmnQgYPIJ9atwIkQLNzxSRQC3jViVLEHnPTFOEeWJY8H+HNJAIxkLKQoIBBGQc0gAbHOfXnNAwFAyOeccZFPVNoYFiMcZOeaYDFAkvX6/IAvToevWpmKvMWI5PGKZajbbebnO9s5/lTkiDqjZxzkr/AProAHHABXDE9jz+tRf625YFdwjAx7GrJ+VeD14qvZq55JADtwB3/oaALc0R6gg7Rk845qqkZON2R9B/hU8pYdRzycHikLq8fmucKQTjGcfSgCtcf6TMkOMFsEt1xirpn27flyw42ioLePcpuAQTJjAHUClk+dWPXHTjNADU6sz9Tzz3qK6m8qEnHzHgY4+gqRFKA/N16DP+NQY8y7EePljGW49fWgC1ar5FupwDhedwPNL947RyDyDyTSysfKGeSwHaoIhtJ38cYz+NAD5B5XOeACcsaZbArFuK43kt24qG8JbahbLOcAE5AFWxtVCPu8jGAf8AP40AIw+UEgoM8EDOKbtCMNwBJ4//AFUrKzA4YEdy3NQXUvlW7FCD0XGOpNADbSNpmlkYk84XnAwPSpAdxJ64xwTmlgjMdsFC8YGRTlRYwpGSTzgn7v4UAIBhWyN25vekZB8pIAJHQgHvQF5LBSQePTFPwNgTJz2B/wDr0ANkAbLcEDsOMcUjffGG3EjocEUioF3CTHoMD0+lLkh26tgZA9+1AEF0DsWFuHcgA54I+n5VZ2IkSBeucEAdKqsqyXaktiKMZ+hP+RVhcFmIHzjg4IIPvQA9dsYYZGDnGecj0pseCrYB3Y7Dj3qMEIowCMHrnH0pACQP9occcj60AOYFipXhevJxzT2cKCQuB1G3j+VIrfKQhAHHU9Pzpr7Sq4TCg9f/ANX+eaAHOxjhZj87Y4yRyTSOohgCgrgD5gD3pJiZZIYv4s7+OwFSqTz945Pf/wCvQAnyrygwpX7oHU1BF+/vfmywToQcn/IqeUclio244z1x+FVLVv37ZbCNIQQx70ASzxlWAWQdvvA8fWjzCyg/MSmSfUVLeoBE2AA2P4eTVNJxJGiNyWHIPYUEEtkMq8q9XPBx1/wqbzNp5AIY7R8vWljjVVjUcqB/Wo2AHGzK46/X6UFkN1PgNjOCODz17VMIQqIhBXauODVUgTTRKoAO7cR3GP5VcdXXMmSyMM/McgZPoaCAQ+RIpMYaNuSMA/h/WlnkguBsj+Ukcjpk/WltDKhYsmImPBx1PeonMTud24EdB3BoLJkQxqAJDI3+105pqzvEP3seOOWxx/hSrEwy6MVLHJ9PpxRucbiyHy1zkqcj6/SgA8uF3BVgqk9c4z9RTwJIyRKA47eopqrFKCcqA3Py9/6Grumaebq7jtMs3mMAvY+/tTWoHp/wU8NrJ4j06VuR5iuT25Nfonr9xLB4NghTj7Q0cKhevPP9K+Pvg14NlTUbF8bQHXAHXFfZctks9z4ctc5H2jzWGeoRMn+le1hVytM46uqN+WySx0uC1Cg+VEFz9Bz+tcndW+bkjBx1/Gu11hflJOf89q5XaftDMT3OM1e+o4nyxHCAvAp20A9KVJFAp6kMetecaM9d+BUa20Wq3p4ZI9qmvXILX7F4fViPnkG415f8KLMHw3sAy91cBfwFeveJsW9mI16KmK9mkuWkl3OSWsjxDxtcFvNHvivVf2e7QReFLibHMkpH5V454zlJlI9Wr3b4LoLLwDZu/wAu8s5z9a3raU0Zw+I0fDtxjWdakyP9Ziq/iXxAsaMu8CuUt/EiWniPWbcNy7Fh+dZt3cS6xOsaAsc8kVz1I+99xrF6HMeOI7nXrC+jK+YhjJGB6civiz9orUv7V8YReVdmaOO2QFG58tsciv0hsPCZk0+RmjLHYeD34r8uvi1crN4+1dTD5IiuHjxnrgkZrzMVsjppHEkt7kAdjmosZYlxgfTFSMvX+VNjTGRnr6GuA6Br8YUDA6AmmzEHaingVIwIlVWbPfFIVVnx0Oc9e1ADtwO0cLjoaIsAPnrnjHTNKwAXaOVNRqrJB8uOOtQA7AZ/u7h3zU0bAICDz6d6iVisb4PzMPWnxjawY4GOhoAa/wAgGG5J6HtUpJ5PA+lMZg0vJ3MOelCtzuBGfSgCXGWCAZJ560yTKP6n9aQkDDYIbrmkYBiePxFADWjyMkbe4zSDaMnGTnkmkYgDbjqeDTxhRx060ACqCSw4xUbEgHA6nqSOtSscL64/WmGPYM7ss3TnpQAmcKCc9eT1psobMak4DN1NK2BwTgZ/OkUK9wFU52DkEU2A+QgPkHg8U28ZYbUoQcsQox15p7YEgHG4+vaornEk8KnGS3PNFwJPKPlomScd6UghG547ZpZcFioPA5zTXG2JmUZ45JpARWgKtM+cliAPYVMgYM+CSDTLRh9lXsTz9KfuzuO7LEdqAK8o3y26HJ+csRnrxxxVyViJAR8uOeKrBS1+CMMFTk49akeQ5yw+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nQAiKI3y+G7djgVBcTMYZpOd56dcVK42xjcRk8k9c1DdDb5KBc5YEg8ZoAsOjLbRooGT1IwaeuNgCgqvQ5pXQbwSMDH9KYibCAmfXpzQAyYlFY4AHODnnniljU2caqDuC9xjpUVyd9ykecg/MQD09KsSIBGpKgE9QO2aAHyky2uQwG4YBUVQyZ28n+BMbgD1NXS5EGAD24zVW3G6ackgBcfiaALbfu8APlT26YprHy0H8eTxnv+FK6DjpuA5oULt7qB/EPpQBEqYByc579KrRvtV8AEseMcZqS8LJBlBkkkccVJaBVWNOuB2ODQA6ZtoG/tg7cVGshYnYSMcjNS3oVI8hu2QepqFpFWDKENkfLjufX8KAGqEmud/JMZ27gT1q068H5vn7YHSo7NPJiIzvx1I7k0rSDBw49cYwR+IoAbKG2AL06noTVadDPNAjIQoO5zjHParJwfXGcnJz9BVezJmnklbgA4UgntQBOuGyu7A6DA7Uxyu/K9+PypZJF3ksNi9eR+lKseXLHAI6gZHvigAX58ggjHHalAZkK9VHTtQwBUKCPQ89T1phIB+boDnPSgACnfITyccnrg0gkLIrt8yYyW9PwoyryndgZ46f4VHe/u4iM/fwq+1ABZD908pJHmdulS/fjO8c5/h54pdir5akFVHBJFCyKjbQcEfwnBoIDOwKq5AGDzxgU07dpIGQRxj86CrMWA2qBznkYpWUMoKgEEdQM5/KgsVM4GR8hHOeD+tBYQx5XII4GBilA2/xFcH68e9I7eWN7kFQDnAxj+lADLIk3Ukj5KhcDHXJ7VKJGQnJ5PcOR09qbZZS1T93kvli2OtByRsyeDyoagBs85jidg2dq4zx/T8KitkWG0VmIyR+NR343NHGDuZjycDp+HHpVmTCYQAttHQAfyoAdvaTaQpJJ9Ov41UjAkvHGSAoBNWFwuCOD7J1qC3OLiWTrwACORmgCwZWTaQRt98VGULdTtUY6rin7v7vpjGARnNMnDpDlhwMnkYPXj9KAIdPIWW4bJwBtA6/rVtnO0hVbA5JA61BZRkwb0IyxLEHpU9vGbmQIPlycgnHPt/9egB+biCLYyHC84Hb6VCHVyPMDAjIKvzmp5/Mh3BSHCn+M01XyMbSFIyc/wAuaAHC1TzS0bOODjBzj+tDPJHyV3LyPlHJpQke0bG2lj/AcfoaVluI8DcJgThfXn0FADY54nwAPnz/ABf4113w10xtU8QRtydgPTtXKjnmQMpx0I4Jr2P4AaPI+rSvIOAVHT15/wAK1pq8iW9D6l+D3h1oLi1kYEhSB06fWvoS3gB8T2XGPLtZWH1JQf41y3w30WOG2gbYBwOcV3SWoXxCSvRLUKPxYn+le1H3Ucj1F1Zvkx3rno48MSVzjnj3rd1TPzDGRXN6vq0Hh/Tbi/uXCQxYBOPVgB/Okl2KR8jCfB9qswT8is/GTVmHggVx2KufTPwSsTPaafnlI1Mp/Gu48ZzYjkx6VjfAuxMfh8zkYOwKKv8AjaXbBLx0Feqt1HsjmfVnhHi2bfeKg6kmvorw/ZtYeAdOgU7SIASRXzRr8pm1dV/2gPzNfTlw/wBi8LWSDtCv8q0rbJChuzxjU38rx3Einmbj61674P8ACwP7x159xXjvigGHxVpV/g7VmCsfxr6a0ZYrfTInTHzKDUVvhiwhuznvGt8nhvw3eXG7yhHExz74r8fPG13JqPivVJ2cSu9xIxwf9o1+qnx416G08K6oLqFriygs3nljjOGbjA5r8m9Vlhn1CeWLIUuSN3Xr3rxcRLVRO2mtLlGQrnG3B9uKYCDk5x7EUHdknqO3cUnmgR5CjI5GDXIbDYkXzGcndjtSsu5iQMDHeli5i3Y602P94GOMAHioAViFU/MBx0ocbbYDHJqO7fgDAJJAFWdgEXHpxmgCKMLu2Zyeuc9KnfJ6AfTNQW6hE8wnlj6VLIVCFiTgUANiQYLDqT61MpUqCxxz1PaoowAowDmnjG0b1JH9aAFYF5ccBKj3AFieFzSFvm4xj8aF+VMt+VWAwuBIygZYDkHtT1H4ZFRRAli5yzMe9TZzgdB6moAcxUjLAnbwFFMKN1xknrTnGwhRznvTH2scZKmgBHYOD1zn8qS0VjLI5BbJwMdMU4gheOuc5p0LlFVQex60ACEYORkrz9aiRib0AjCopOR71MjDa2FOOhIqCORGupMg54GKAJJnQsg3fN0JqO/UNCUXhj8o9zU8kQcZGTzxiquTcXQA3BR8x3Dv2oAsKvyohGCuMkdKM7cjcQBSugY8nB6DnrTcEgHng8kdqAIo1LXMjZPYDHSnMpC49DjNLZEBXY53Ek0s4dWORyexNAEd4AsBXIXgjrUg/dWojz17+voaiunWWaGM4+X5s1NM4chWGQPX9KAEXcflwc4xkVDMBiNOTuYDPtTotm5yc89eegpsuFu4Y1k3BCW70ASyFQCMBsdc4phcBPlII6Y/xp7kj5jzx3qMgOoHC+pGOtAACQAWUY6cg0gGVzwRzgnsacoCBhg4H3SBxSgKSwZiSAAOT1oAjb5lKkdTnGabg8IAdvA5PU59xUjOOOASOe1NAIfqRk9OaAF8sSOzA/dbHOOtIknI3gb++CMUkjsSei4/M0KoAwQMn5sd8/jQA5kLE7gMrzxg5pzAHDMCSowDzjp0qOOVWXaFGc9sGnjoDyRjuvNAEYlDYCn255A/OmMDLdwruPyAkEcfTpT2OW+Y/wAwKLFCbidj8xTAAIOM9eMcd6AHuxdyMgqOwpRl8AY4H8X9TR5oeQkfKD1BOKbP+5VmVTwMjt0oAisNguJH5Y/cyR09asyTfMUyCw5GT0H41Hp+BCAOWI3YA6E02VgeG6g8bSM/rQBI7HcM8D16VXsRvkdwRtZsDHAx/nNSSqYIWbGBjPPHam2UbRWq/LjaCevH6UATSM2SvyuM5B/H9KJHUOAo+UYOPWo9olj34wSemc0svytycDHfjA+lAERdpbsKr4GMsp9x09qlZPLVmUDeo4J7VFaoX8ybna3QAZyKlmdXPGVXGCrelAErFHjUlRv287hVK1KRySOwBVcKDjp9PQf4VY3rHH8rfMvU4qtAfNlkOSQz569aALYVRbKvJLHcfY1EybNysSzdgKnmck7Tgjrz2NQEspO1gScE4NAEUzeVG2Oowdp70sB8q22sRu64HXPrTbuNURMjbzuwB0/xqVwducFeOo5oASWQ+WyfewM9eKZA5jTeR82AOnQ1KRuYAKyt6A01I8scZCnkYHSgBYgGyG6HBJPf86aQMqoAHZc8CnySbVHVsDBB7fnUeCS2FwAM5HGOaAAnMnK8gcAgHP5VX4mniUkEIPmXpkk+9TKRkgHpzu65ptoUZpJDgsW4OQcCgCbZmTcCV2twCMk9qfJIQSqMG7lsg80wtsLlxnPJO2lch4QMZYnkjBx+dADJG3cZ2g9D0/lTgrKApYnbx09PpTfMClTk7QMFsEdqDl4ycZU/xp/jQA8yArjOM5GN3X86hvCQiBSdzELtXj8cfhUuwADHzKOecc1Cf397FsPyouSSOCf8igC0QCgwApAw3BFKNrIQituIySTu47GmbirEuQMk45xj61EdxhfGenUjPH4dqAIIVFxeFixIiHH+e1WG2OxOHIzxkZxUOmPIouJkJByDyOP1qWdsrsbCqeTleh9qAGvuVW4BIUYOMZpLBt9sznBkZifrTbrMVrJgk4+VR161PCqQwog3AqP1oAYpLkb15OTjaDVS5c+Xtzy3BKjGcmrcw5DbACqk/d/wqBl8+5ihCYI+dwOhP9KALiqY0WNU+6BnocdxUtoI443LqFkBxgHPv/n61DglQxYKvtjH1qwkipa+XIoBGcHbwR9KAIWjcs+0t83zZIyDmh5pIkCyR/L3ZeQRTREjsuxmA9Ac4/rS75MfuwWUD15xn060AA8mVWIADEduMU+KB487Hz29cfiKYJVfKOBuXqD19akSMbflbBxnCnNAE1vGbi5WJcZfA3DpX0t+ztoqHU7kNyqyoPmH+wK8A8GWf2zU5WZceWhbAHU19N/AuFrXXLsZI+eE8Y7pXVQXvET2PtTwrZpHbw7ccgcYreVB/acxHACKP51meFVBsY2xnAHT6Vq27GSW4fHBbb+VemcpQ1Bg7d/YgVwfi7TW8Xa7ovhlUaaO4Mt1cqF3ARxoQucdPnYflXc3bfMQPXp61zPgWYN4q8UeJmUyLbMmlWgxkfL80uP+BN+lTOXJFyNYK7PkXGfrWt4Y086rrVrbqC25wW+grGU16f8AAzQP7U12e5b7kKdTXNHcVj6b+H+mjS/CsMYXGcmuX8czEQygn1r0DTYxbaLCi9lrzL4gXAit5mPGATXqQd5XOdnhGr3RGtwAZLSXKIAP96vqjxDHnRbSMZ4jUH8q+UYAbzxfogHT7QJW/Ovr3VYRPYQnqNgNVWfwiitzy/xJoom0GWQL88REi4r0Pwvrkt74XtJ4yZDEgSQfSsO7gEsEsLcK6kVD8KL7yUv9OccxsTg+lV8VJ+RG00eWftY+K7jR/AerPZuim8txAyueuTzivzmlYrncvJPXoc19z/t5eRp/huygZtkks4ZEHcdzXwuzMq4GHGc14GI+M9Cn8JCw45OCOcHg0ku/YewHehju5OQPzprjcwAbiuQ1HHJjxkcigH92M9KSQrGxIJP4U7GUXZnJoAZgH5hjjnNOkJ8oYUnjml2Fflzz7UpJQKG43cZHegBoBUIpGRinyKcIDkAnFOUEycZx0qPcxkOGJ54NWBKI8uAp4xn60xydwJyF7UK20jkZ6c0rIcYIwfSoAaqEx8nvxTJDlCoyPanOxVdpGQe+OtLMfkXIyx47UAJH8mDknA7U4ZB6dOcGlPTOeo9qjLbyAcDHfigB7ABmYEnvzmmKS/LMaV/3bZHOf4aVk2S88jpQBDNIxUKc5Y4Bz0qcqgJbPy4wRUcoxcxqc4UE89Kcck7eRu7+9ADgojTGMZ5HtUEClmaQk4Y5BHei8kMUDjcdxGBz3pyqRCiAHdnp60AWI2Cp3GM9aqWw3XEi4PBznP6VPliu3HHoe9V7ZS885HQMMUASqdzsAOnam7isZXGTyfwpWYFTyuc+vX86juyFiYBxvxgbvftQAWSlUB3Z75zVx1WVGPVzx9arogEQUkHvxT0cxseSOOaAK8DYL55cnBxzj0qeVQRyxPYjNQ2iBZpg6ZBbI7fnT2QFm/iYYNAEUvYYz6jpQBuuCyqSAmOnSklhIIwpbHfBpbdt7TZ6htoGBxQBKvGAmcjg/Wk2gkHJPHQdOtNDAHJUHnnGM04t/Dg4HHT+dABgFBggduR15pVDBWZ8hc9BkGoeN2Vb6DIxT5CSxBGCRjIHH6UAOkTdHGudo7c8n86aF3cZJIPUYxUmdwUMcIvHGearg7/mQkAcEcGgBzY3/Kc+46flTkKnGSQxGcZPWmSAMuFIVc5JHJpy5MZKjcQe2eaAEVtrbhlm6nAHFKivlufvDoF/+vSbC06rnAGAMHvSlSGJC/icHH40ARoGBXOAO5yadaIfsrvnJYls7evNRhcI+EI2j5SAeTU8KHylUEZI5HA/GgBNzbFBPBxmq97tWBRk4JAJPXOasCTYGB+XA7VHOu54RuyGkHQc9KAJmAEQznHfAzj86ifDnAHX361OI28v5FAUZ5qtE37zspxnd0xQA26DMkUeWJcjC5wT3NT7cIwbkYIHHSoAqzXgLdY++ccmp52IATZu2kEf40AMgYuiA9Oh/wAmob8tFEyA5DEY79T0qb75yuc/nzUM4M1xEoyMNuY+lAFq3/cIdvHy7R7Z6VGQ247u3Y8VMWEMI+8Dg5yaiRSGD5yV42jjJP0oAJ2MMJLDOAeahs428pW4H8WMcD6f4028YTIqjIMmE9Oc1MqeSjEEkHjgDtQAspHmFhyc9jwaQxb3AzgdA3SmqfMGSzA9lxilTA3bwwKjOPTvQBFCfNvnyThOMn161K5VuVxuI71FaRFULE4kc5PXFPLbCwzyvGM980APOAxxkYGM8ihctgsQTk8ZpjHagPPU8LxT8mRgdwx1AHNADZgRjhlc9AxIpkZ3ucAHvn3/AAp7HDc8kHOOQDTXwMDbkPjlelAENxII43KlsgcZ5yfb9KfZxrFEu7BGNx5xk1HOT5scIyCWJJPP/wBfvVgvt4B6cAE4z9KAEJG/dyuO+OvrmnFmZiWU7T/tA0m07VY4wDkZH5nNIwweFJweSWz+VACyKEBIJ47ZxSDlNpYj1JXH6inyqYwpySfQHA/KmI+9jhVXnJJ4/WgBQSOGyF6A9fzqGNNzzSKuTnbxzn6VK7MsLs+QFGVx3wOPeo7ePbApIBLA/dwcelACglehzg4ABwetLM6xQOd24gEE/wBaVDvLAkLk8AnpUepZSNVIC7sLwMf56UAFpEEswrc7+Rxnj6UrkLIUbOO3WrATzYUDKo2rx8vIqrEN0kpMnK/dXPNAB5b3dxFFuyRlmGc4x0q2wMb8/MBzggciqliPNM0+ep2qBU8oDYAX5jznGenegCIyGUszckdQVqG0UzSzSjcedvPYetOaYrG/yhXA4B4PNS2BMMC/MuTyecf560ASIDKFT5yT06DPHJqW4eRY9rqwIGd6nJzSeS0pBBCkHOcdKbLNIXYMhfBzlOv6UAM8pXcleHYZz0J4/KpEMkSY3rIfcY/WmeYHwGOPc9vxpyxfKNsn6buaAEy8eWdCmOcYyP1qRBG21oyc4zwcZ/CmhnDMCAx6cHDfWnxxG4kSMAqzEBVbucjigD0L4a6U9yt3Jg4ICdM9a+i/hTZm38RajjkCaJM+4jH+NeZ/CbRvJgdJCHk+0LGxA67cZ/ka9w+ElqNRv9QuUAw99IOueFwo/lXfQj75nN+6fUXhyb7Po6sQfu5P5VqWK7bIM2QxG4/U81k2y+VpltADzKQnPp3/AEFbhGyzVSc+meK7jmOe8RaguladdXczDyoEaRmPHAGT/Ko/htpx0/wnpEbgmcxNf3JA/wCWszFjn/voj8KwPiOx1K2sNGgYrNqt5FZgZx8md0h/74U/nV/4p61L4f8ABd2mnExX19cR2tptOOIzubH4I351hVXM4w7m0NE2fHaHNfSPwT8PnTfCpumUiW5YflXz9oGnnUtYtLZRu8yQDAr7F8OacLDTYIlXEcaqo+tRBXaJ2uzsJCItNQDj5RXjfxNudlhcEn5iMD8a9jv222Kj2rwn4mSGWe3tweXkyR7CvSp6XZzs5L4f6B/anjdcjItoN/TvX0rcHOkW/rsAryH4MaWzNrerdRvWED6da9cJA0fA4CMQKznK8rFJWVzCdN7DIrD08nQPGiNnEV0K6SziadwcVk+O9OeCytr9FO+CTqB2rei/e5X1Intc+af+CgN/cG30O1aJDb7zIr4+Ye2a+Jnj24Kkgnsa+vP25dQjvV8OsxkWdkLjJyhHp9a+QZG8zIK8+orwq+lRo7aesSJjhvm6j8Kb8rvgZ9aC7KD/ABDuKVNpw33a5DUWTO/B6diaaXIJABBHqaViCwIOM0uMn7xPfAoAXI9z9KjVg84AJO3nBpy8g4yKWBcbmJ4Y9hVgTKAc5baaihJLMecHjNK4B/iwPekQYTDceuOlJASsrfLg/Ie1I24BlBy5PSjgDPJGMAetL0wDyx6e1SAwYGdxwR05o3FpAMhgBz9aXAbkLkDjpUUSnc7HjJ4xQA/ap7kk8YpPu45H5U/J3Z9R3oDbVYH71O4EWOOMc08rvGSB8vT3pVXepxge4ppYBOOfekAlvl55GcE4+UEdDUkRAcNggZ65qO13Q23fLcnPUVIu0PlgcdN2etAEE8itNGvcnO0jqKmkcbSy/LjtmqlsVmvpBxtTjPerb8Njbx25oAjJwM9yO5plirLbM/DEnJBp17KIrd8jaSuOTzmnooWJVPGBj5aAGKqycEYbGQR0zUN2VklhVuu4sQemAKniXknHfioMbb8DGHCdD3FAFiXa3G08844pShC/IDyOp7VHMwZlyTg8AetNwoU9VAHrmgBtlljKwIyXNOeUh+ucdeKS0j8mLAOO+KexKDrz1GScUACq8rgdRxxmo4gQrbQSGYnjOaGmYK7AgAAnPvSIrR2sa4+ZxkEjvQAqqCTk8kd6WSTCZCnGccDJxQoxgcqSeeTQ7k4VcZ9aAG4AIHQ9utOZsqSQGAI4GOKBjbn65YA4pI+ZWHQ470AK8m5TgFTjODTpHCIAWyT1zxTXCFABy5/ixzQQUVeAd3fnigBYwpVsnaMDnikQOUwOPcDj+dKXYjhjyCSucU51OcKDsYYxxQA0IU53AKQcDJFLlty529e2MUeWAeSeBjGSKUBmbauGYgfhQBDKuUWMHaCw9unNSkoWAcgcZOajG/7cu7HyKTgHaDnjtUr/ALmQ+YQGHBz0oAYpwc5z6cVWlYz3UQHPJY8jmrLEPjBAGPvAA/hVexTz5ZZCAVycP7CgC7ASx4APbn1qjeO0EpOQwY9B61diLkgrkH09u9U7xwkAdASd2fve9ADrSBVHAyQcsR61IGBl6YOSc9aeq7FJ7fl/WmRuCGDdT0BGPzzQALGZR5YUld38POaijUyXEoJyyccHp647/lU0W5BwwU4xgEjAqtZSCNpmc/Mzk4HQigC3JllChwCOAD1+maiIJYE4ODjJqWdFdCR8xJxgE1ThlW3jkkbltxGCO3agAlXz7kbvkWNSST/e9P8APrVpgQFCYUAjoQeKitoBhSwLO53ken1NStIAfugSZ+YjsPxoAjbOMIMOeCpOM+9RNujUjHzOcbulTMpjKsDweDgn9KgCZmC5JIGSB79s0ATLGUyBnA5PTNCBckYGenv9eaUuSDwVOANoIJNIyiAnacnOcnPH+NAA0ZUMd2RnqR/KhchCdwI9qDu2rnLKT8uec/jTSSSykkY6DdkUAMJaNQmQM++Pp+lNLlTgAgj7zgcc/wCRSlgsecY9e3H1/Kmoiq258kdcnt+X+eKABFEt87nJEYwPXNS5KDtuY5APAWobciSEvgh2bJIAOPepukw+UsC3rjjH5UACH5CGTHPUf/WpwXeSWUbe/OcmmOQxD9s+vf8AwqRHbHIJJ75DAeuaAGuS+F6quQ3WnCMqz5ACg9VPWhmVDhTsAIUKTwfzpA5yOjL+X8+KAK95H8mBj5iM88Hv16dqtSRqAMD5lXIxUE4MlxGpCgqC2fXFSzEkoo+YscZPT9KAIj/rAW+YEjgc+3OaZOnnGIMSxHzYJ6ip2O1toBJHHPIz+NQWu2W8mfGAnGR2oAtwMCjHBJAA254FULgfZXYb+Zf4v7v0qzC+WlyDjjkDrVTUQfNRhnYSMAjJzigC1bJ5MK5xtYfcz3oWIu5Zs88kqvQDPepsoNm4EhQAR17VErgOAFODwBt4AxnHFAFW6c4Xb8xfH3emPpV2F0hVxtQrgAHOce9UQPNv4uwVeQORV2c/Zk+ZiSMjjByKAJYozIvmRtt25zjJNRFpMj7rnrgdetShImhDRuwk4BA/lg0z51+Vc7h1DD9M0AJ9qIP7xCpHBzzj0607yUYccOeflPXikQugy0W708s9Pr9aG2KDldpPTcMY/EdaAHKsgYsxG0fwsuK0vDlut3rlpG4UIG3cHsMn+lZ6fKoC5yOoyDiuk8HW+Tf3O1vMgiIVhwMtxVwV2hPRH0D8LrVY9EtLiRsEiS5b9T/WvZfgHprPotjKw+aYNOxPPLsW/rXkVhF/ZXg26XrJFYCJf95vlHSvo74MaQLOytIyDsijVcemABXo0FuzGporHrdinnXgXHy28YUf7zdf0A/OtDU3EcAPPHpVbQUJtzMcgzMZT+J4/TFJrM4BHOFUZJrr6mJyFnD/AGp8TFuHy8Giac1xtUHmeYkAe+FU8e9XPEaC9+IemaafMmh0PT2upf8Ar4nO0ZHsgb/vqpvg/HJqFpqGs7gBqmpuUOPmMEa7F+g+U/8AfVZnhidtVvNf1qUh21HUJDHjP+pjPlx49sKT+NYw9+q320NX7sEeDfBnSmv/ABXDPtysPP419aRweVawJ0LMDXiH7P3h7yrIXLp88p3Z9q93uMGS1UdjSprqRJ6E2rHZac+leAeMJftHiG4bPyWsRJ+pr3vXZNtox9FzXz5rm7+xdSvT/rLqQhfpnArqvaPqZpanoXwXtpI/AcpZABPK7o3c12uln7ZYyx4w3DY/z9KpeBNI/snwZpdtghhEC2fU0RXX9j6vtYfuy+wk9g3I/WomveuhrVWNrTNNEb5xUviLThd6Jdx7QQEJA+lXYXXkjj6U+5kUwOpP3lIpKVncVj4C/bPuftXhvQHxFshd4mTHzj0P0r5BGFYEEsO6nrX1J+2UWtdRhtZGIVJW2jtivlxmB789iK4MXb2rsdNH4FciZAWJVgvsaiVTls8Me/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YpvlM00XzZUZZu1AEmxlJI5CqBg0q5IViRngDPFIuSxXO0E96bLlFZvlYc59RigCG3VXed1H8Z698U9m8ttoX8abYp5UI4xmpplYrk/Lzu6ZzQBWvcs8UQXOTk4PSrZwBt34JHP1qCIrPOzDAGMc05ny3UZ6AnmgAbLsF/iI7etRxj/SZ2OW5wMjuO1PHyn5XOPemWP71XZurEsSaAFdiqlduMnIxROrfZX5x0A60syFSrcAg9SO1NkxM0agjcOSAKAHrGnlgdQowPSmDOC2CFzgZp3y7gOdo4zmmN2Bxt6YzQBFckJE4I4OB1zU1xlhFgKQigBeAMetQO+JYUA6tnngYFSvlpSOvfn0oAA52HC7TjpzmhXC4ZiD+tIHOBgn6e39ac2FXbz6kk4oARSMjOTz6Uu8h24PoQTjmmEkKx457nH8qlVRu4UgEgnjigCJ03gLxgc8jmlCMwGeg7Dj+Rp7hRJnjJ7cUhwquQAv97pQAKON3LcADBIGKkKmM4xtbqPxpgQsu5h8mc8Z5x0p24Hdu4x1ye340ANYKxwF+6e45zSFsbj+gz0/GkLZdSMYOB0GKJWKY/vMenIoAZagefJLgnAC+wJqYbVfkFVI3ZPGe3FVbVBJAzspId89AcgVO5xwFYDsCTxQAkzLHExOGVV6kDrTraTyrTy1RUzzkj9arXY3whVOS3y9auyDbjIwABnoPwoAihLq2BnJ59Kiv8AxgjzMsAA3A61NbsAfukdQCR+VV7hUmvIAN2VO48Dp9aAJpFAgOSM9s4/H2qJT5bYZdzk9ScCp5duOR8ozznikCBAMjap7kUARXUnlwlsgfj60sMQji4+dB7YyahuMyTRIARgkkAdB/nNXDIBGFACuOq0ANVgyOTk/NjnGaoTqRdp8gwSTuz3H41aUBAzEgt7daiYK1xGoOCoL++PagCzEpKlmA2sMAe1RBSTt4yPzqfaIk4PC9Q3H4VG8hjBxgbucjvQAx3Y4CMB2Jzio7UDLznL55Bxjp/SkuJBHA5GA208+npyKktci38s4K4weOTQAMWZge568/wCNKWEa5OHAOMdBTd+Qf7vfnnP40YIBVuRjnA6e4xQAruX+Tkqp4wc0jMSOWAz05/oaQqrEMPm9eQTTsKcIwxjOQex/GgAUZjIII+XPTFQ3JKwOSQdx/MGpGBKhiSGxyv3cj8OKilyTABgfMSCfSgCRVwgGzIA5VcEU5FDqMHvwd2MfQGmlxL8yEZbqcA0obcW24dQeQf8A69AD0TzVXevzDDnIxmjfnAK4HY9QOtDjYCc9+SRj8qTBIHPfjI/woATbujKcMvGSPm70+MNgrtIJIGA3QD2P49KaoGFwcAZ5OD+RpvlsyCQtv77Sc/l37UAMt2Vr2UEYKfLn+f8AWpSQgbKkexGPbrUNspMe4Ybe2WPH5/zqXBd0OegwpHFABKQ0chAGSuQW7f55qvp0RitTK2QWPbrUl64+zuzcMx246GnOhjto1PCgDBAFADIQV7deCQvWobpfNuoVHHzE89qswdGxtVgPlIB6/Q1UjXzNQw2RtXpyeaAL8m4q5U5XGOB09aEIR946lRnI4J9aSVgYmypGP9ng8c0wkpGVddpB5B4xxQBDp6BrmRtpyuBgHr61alXLxkAbSNrDr+tQaWWFrIyn5mJIHerCbkJ/u5AKjnFADyIZukewjnk4/X8Kj8oHO1yD3wc8U+4Ea87dq9MFcZNJFEkgwMYU/wALZ/nQAh8wBSoDtz7cU5HkJG5SFx0JyKcIyu4eYeTgB+3p601GlTeNin/cI60AOzFJHt+UMSQdwxXf+C7J30iJDGFW6u0QMOC4yOv61wauY2LfxEcoQCM+1ev+FdMeG58N2r4LB/Mfb7KT/Wt6S1uJnqV1CWsrS2ABF1fwQkH+6vzn+VfT/gCNrbw5NKGAklxEmexYgD+dfOFpD9o1nw9FkN++nuSD7DaP/Qq+ofCFtjT9LhHAMhlP/ARx+pFejh17tznnuei2ypa2agDhQAPoK4v4h6rLp/h6+liG+5dPKhQYy0rnYgH/AAIiusvZmghj7A/lXMvp/wDwkvjTw/YXFo81hDM2oXDA4RTGv7rd6/Mc4H93nit78icmQld2NDWYh8LvhbcIhQzaXpa20aoOJLl+OPUklayfD2mjRPDun2RUD7PbxxEDuwUZP55q/wDE6UarqXhbQ8mQ3ly+r3aHGfJi+4CPQsUH4VW1ReQi5Q9T61lhl7nN3LqPWxL8MtGGleHrclNrbRxiuliuBPqqxLyI+T7UW4XTdLPGFjTNUfCKPNdTXD5zIcjPpWsY6XMm9R3xCvDZ6DOVP7xl2KB6nivMtb0sLPoGl45knjVh69zXoXjJG1TXNO09fuBvPkHsK4rUZDd/FPQLVf8AlmzTN+XFJu8lH5lpWi2eqy3CWV1Hbg7QFGBWR4k05Lq4gnJIRgYnx79D+Bqn48ne1Md1E5WWFs7QeGHpSLqKazpQO44kXoOoNW4NwuZJ2kWdN18paOkzBbi3PlyqeoI7/j1rkfGnxYbQYmMQEjehqx4ihnvrQ6npoxqMC+VcWzcCcDt7N6GvF9VnXX5ZVTdHcISJbeUYdD9P61zwlzeprKNjw79qrxani6fTrwQCKY5Ei5+97ivnTucdPQjpXun7QumGzis2ZWypI3AcCvCXbqrDv1FcFZ3mzohsNbcUbauQPWocbUORtPXFWFZlPGBx3qIscEk557VgWSxj5cc880Kp3Ht7UqkjB5BPTFSKpADfrUAMJzKvOMDPJqR/kIyQKjYksDjrxmnzLlTzyRx70AOQbgPRjn8KQAb9w7UmfKjUcA9s06IYyx4oAYDnkcHPBpSqqrAvjPNOjGWzgkDsPSmN988cdfegCPy1V2JYnAxx61Lv/cj5se3emxKUU9gx3HH8qe5CgFs7j0wKAIySRkMM+gFJIGTapwQRk4xT14OSpNR7MjcQQx5xmgByfKM5zk9DTYpA00rcbR8o9qlI8sL7AtzUcLDy1wNjMeo70AEnzNkHGOcGob9ibcpuwzkdKnL+YRgdBz65qu6PJfRjI2qCxoAkJEUYUZHA5/rT5Z965yNu3setEoyR8u73BqKc+VbybGK4Un5s/lQBHphAttxOc5GfxqYMNy8Z5OSKjtE8mxj3KQ2M9O5p6qScY698CgBZW2xMAeoNRWg22yDHUdB2plwwMscGMb3x+FXM+QBgKwHHNAAzbY/u4yOaq2qkPIOuGwdvFSAlyWKfMORUdq+bickH7wA7Y4oAklOGbPPHTIpgIjI3D0pS2S+eoHXNRKSedoI7E0APIzdIRggAnmnfdIOc7h3HBqBW3XLnGCoC4J71K0W9mYjaQeM4ODQAi/dYjHfGMGpCi+WC5w2Ryc5qFj8wUMQO+QQOalVVLtuAIHI+v4UARj5sljlegB7/AJ0bxIVIbgcY/wD1Uqht2MEe+TilMeF5G3p/CCM0APlUCQFeq84zTZCoVMgMSQSKVcsFIGDjlsUI5Zh83TOM9/rQAqShUBAx7kdaVwCPrwSBjg00/NlARgdQMVJFCHkwE4HVsUAAUIDvBIXpzmoppM7nIJByQSP8KeWLyFcE+2e1QXRDx7QMggDkcdaAJAwNvDgdssMjvSyqSuUIjx2//VQ7hSBgHtz2x+FJHtXczHg4wQMZoAhaPdcwrwfmzk9aszDC5J4zgKO9RgebeRnGSgL4z8uf/rUtwmVDsxB7nnFACrgnOMBRj8vpVWDM97K7Zwo2YHQ+pqy04MJmYZHBLA1BZfJDvYFi5LcZxn/PegCyzDz2ydy9Nv8An+dNLByeFBHXA6Uhc+Wd3y5J4zgkfjSb9yMWGF460AQ25BvDLIBjoAeOvHNTSlXl6FhnoKj05B5eSPnLEj1+vtTiPNydoYjseeKAARlh97sck+n+NRxKHv5HGF2LtOSR6VYZyo2gZA69ar2RAMjdfMYnJ6AUAWJCgk2kEADPXGKh53E7cr6H/wCtT3wxYAMDnHAwfpRGpd33NgLg9f50AVrpVfYufmLAhPXFWHAQAE4CY5PeoIQZdQDYDLGPTIyefapZWHmZD5I6D2oARCoXcpK5PIINJ8vmA4zjHBXpSiMBgCdpAyAOKEQZXOBk9sH/AOvQAiNiQjnPYYzj86XzGVizZBzzSMcFdnI6Zz/PNDB8bT19fu8etADlOOFxkDOccCoIW8zUGJPyINo4/qKsrhQSwxxy3rge1VbJ2ETuVLb8nG3/AD60ATSDcxGF3H05zTNzbCB0ye3+NSxkOcAbmHf0HpimDIQ5++Tk5yOvsaAHEcA5K5x0OPzp5KxkEthc/exjmmIny+YT9QeAaZkodxLkjBBxjI60AOaREc/LhBgnPPNR/aV2Sux+Ujhf060suHkUgADpv6Z/H/61R3eXkjiPfBPegCZRsiUBcuOh6n1pVkClV3kbhuz2HtTWJPKtwpJxwf1p6IF+6NyjgZ5JpICnckSGJScAtwFFW5wF25PygdfeqylJNQBO5Qo6DPXr0FWZ4yDuXaCeCDkEc/5+tMCNG25IGQP7rU2xUl7h1JxuwCO3rTySIWfKlSOg5yPWksE2wkt8pYnnBwc0AOiAQMp5PAHb/PSmXwVIpcOGXHTuDToyoQ4OXLcYJFQXbAxhQCQzDk98+lAFuxUR2UZ9cc/ieKk2Oso8vJz29umacoBjjjUYVRz9aBuMRZcMRxz35z/SgCGV9uTIDGDySOf0P0qRTbuobcvPQrkZJ7elRlTjBQH1MRzn3pfNjH8ONo/u9aAJYYgWbymbdxgg/rUhRxuAIJH8WOvriofKDEquVbH8LEfzoWJ0O5ZmyDgDANAFmGAS3EUUjAb2ClgOnvivbvC4H/CT2wH+rtLQ42++B/SvGfDiCTxDaiYGUBt2Ca9r8AD7VrWpyr0CxwAY/P8AnXTDSLI3Z694SgF14ys4slhb6epPPd3/APsa+n/B0H+kxAD5YbcAcd2PP/oIr53+F1mL/wAZa1OOVR4rZT2+RQT+rV9P+GbLypZWI/5Zpx+f+NelSXLBHPPVkviK7CoApLEnbgdqqfDqA6jqHiHWYJJSHaPSot+QqlfmmKg+mQM/7JrP8b6sNLt727JGLaJpAMdcKTx69K6Lwk3/AAr74WfaL87riy0+bU7piMFp5Mtg+5JIpV/hUO5VPe5zf2yPXviD4m1TdmGxEekQMCSPkG+Qe3zMB/wGp7hTtLnKkn64rO8O6RLoPhywgc/6TKPtV0e7SyHe5/M07xJrB0rSzc7BLIXCRxgfeY8kfgATXVBKMbIyb5mdhrrl7eK0jOZJmAI9quaLAIbh0HAQACs/S1a91WW6PMcfypmr9tci3hvbhuAgJzUvT3Rb6lKzh+3a5qt+eQmLeM/zrzbwvP8A2p8YJrlvmihJiT8K9OjcaL4Lku5ThijzsT6npXjXhLUJNFuZLxVzdyRSSqGPVjzWNH35Sl8jSeiSOg+LuuNca1a6fatgRyB5GH8quW92tnBFNAf3Mn3l/utXmWga5qOoXN3qOp23mNK5GB2Ga27zxXDFC0eGWJhyp7V3TskodjmWup0d/qdxaXBurQeZL0khY8TL6ex9DWfqvh7SfHtqt/ZO1pqEJx5yDEsTf3XHcV5xq3xH8hxHuY7D8rr3q1o/xDtr24SeG6XT9TTgSH7kw/uuO4rzqsE3eLszqhKys9jz39obw/et4UuLS/to47uIh0uIx+7nA9D2PtXx5nYzDHzZxzX6eSazo3jjRbjTb2CEXUiHfZSkFX/2kNfnf8TPCj+EvF+o6cyFUjlYxj/ZzxXnVW3L3tzeNktDlwflO0AnHOacpEkLYwD6EdKjJGf60jE7RtORWRZMANnGDjvSIDncxB46GjBWHaOAaQkYyByOuTQAL8xPHPb0prSBZAWznrj0qVSvPOGPbtUCndIwOdvY1ACku7gnlcZz7VKG+YBTu9M0xQByT0GOaBzIMAEDBxQA4cMAegGaZJgIWDBn7AHrT2PmO3y4XtTcZKsfu44A6igBVXC89PbvSYD/ACqflHekgTtngHk0oYkMBnA9eKAEYhV5Ixx+FCt0DYOehFOch8Kq9B155pFGADu5XsO4oAjumwCPogP1qRiYowgxnHBqF3ElzGCcgHJWnuwZuDwM0APRj2I9OM81DGrSXUr9Qo29alaQBd2ccZHHpUNiSYC5OC7Fh3IoAmJRcKBsJPU1V1BsW7Ip2lmANWJP9YoGTk9c1FOpaaNcDjJPtQBOW2RjDHK8cnrUSyHJHGW7ZwKfNjYAMNzzUbED5V4BPvQBDkfbO22Nefqf89KlnMhYK3QH8qZZn7RLM/Ax8oxznFOdV84gEHI9KAHgn7w+bjuRVa0lJ8xjwSTwPSppf9U2DtIUnHc1BZI32MMcDBzx6UATO4UYBKjk45poCiJSqgsegB6n1pXDuxBIHsO340kkhEZBcDb3oAbaBiJXI4kc9f8APtUhKlQRnDDnjP8AOmWsQjtIwc56/n+NSbsDBAY9OBwaAAARjIx65HegyKxJwQOPTr6U3btVRsLbhjIxxRMh8wAHgHOSPbpQArNuY/kOMUh43Bjk44BP+NKFBYdunHelwD7+p5oAcu1QpA4wOw4pB8nI5OcdTUcjBYSmQTnoOtOwYssqkY5GBnNAClcgAgA5pWLiNlUEE85Izn3oyx/E8BicfrQC4LkkEYHHHX2oAFcRRn5iSRyTnA9qhmDt5ScuNwHHXjr05pxzhfMUqCMkDINOG0youDuGSc87RQA9iVYhmByOhprxmRfmAKqcDHIFOPReQG65IxmhCQjBscj16UAVo5h9qmIzwAvPbirzgzQsBycZHPSqVmoKNI/BJOBmpo5Pl5YoQeo5oApvvlRIcDA++BwoUe9W5lWKMgruGMYA6elQTgC7DKwZ3U9B3FWJCRFEWyzH69aAIiNhAfv1FK0vyHgAL2/CnAl2JOARwMHp+VQ3QC2sqkhzwBx1J9f1oAktWBt97HHGc4xjv2pHcFWjB+QkE7cc/jU9ouDGuOBxyeB71Hf7beRRu5Lc5OeP8igCKfKW77Dk4ztHY9qfbQCO3ABGVHJzyf8APpUcqiaVIwPkHznHA+lWJiPK2k85/E+1ADHGApxuKnJ7nNISzBs+wzmkZ1kYjaW3ZAAOc1BdSMlu5ztCk8D8v60ALYqPLaTgHeSBwfb608DPmMBg5IAzgUWyCGBF74//AF9RQrbQNuCOpHNADGBaNjnZjq3/ANcU5YxhQTkjnPH/AOukMeQzce+3kce4pG/eud2Q3p1zQA8nayHPynuW5/I0uV3AEgrjOQcDPp6Uu4bDkZJ4/wA5pkSkNzwucYHGf6GgBt2WFm0isFYgLjpnt/WlVfIhjjXvgYA9uaivCDLBGF/dls8YH/1qnMJX6gEZxnHpyKAFSR9gG4YHfO4D/P405yRC6Ebsc/MOW/A0bCFwuSQv3ev/ANemyMfKwCWJPUHNADVxGAnQkgAA0rhVbGMDoOo/WmyvtwFyobg5OKaXw/QcdV6E+tADihKDHXHDHp6VCp82/cAYCL1H+fcVYAHkArzk8EY6iqtopN1K5HXhT0H+eKAJV5cscEkgDHP41JhZMhuVJADA9+p/lTC2IwWIUkckjgDPTipopMIwQ7jj5snOO31FAEFt/wAf0m715IbnpU94CJEA5Huf1qjaB9xZQQNxYkDJA7A1fdftEHzSDDdD3xQBSvGykarzuOBg1NhkjhjAJJyTVdl3zeWeCvC7h6989+KuyqY8BX5C4ALcH8aAGsGWMOpG7BzzmoLg/wCkJuxnOFz6CrLp+5GTxu29jt4qtNGxvYm9ATj8P/rUAXEUqqnHDDtS28YW2zG/z7j8o9aa77kYOp4IXC9aEij8gEAk5Bzuwc/5xQBEC43OQobpgHaRUySFVO9G9BnnJ/Go8PuIy2Txtb1+tPAMbgFOgP3WoAd5ked33G6fMvX8qeEiUEoUPqQTUbMxcgo5O37vXP6VKXADKyPtwCwCjmgDW8NSfZbuSTA3hMZPQfSvWfhgbiOJHjiae7uZTMkI6t/dz6DgEmvOPA2iSa1eQW8Kq7TSeWob7vrkj0Ar7r+E3wTs9D0qG7cebMVDNIcEn8O30ruow5kZSlYufBTwfLpdson/AHl1I5lmbGNzsckj29PpX0BbhbaGRhgAADP0HNc34a02O2mUKuNvcV0d3t+yZYnDncc8celena2hzXvqcB4mtjrfiDQ9IdVJ1G9Uv6mCP55evbhR+OK6n4nTnUdN0bREZQmu6ivnLxn7JB87ceh2qP8AgVY/hiMar481rVY9wj0yAabBuzxNJtaQ4Pp8o/A0281L+2/ibqzx/wDHnodjHpsRByBK5EknHqFCCud+/WS6I2Xuwub2o7ZcyAd8Z9q4ae5F14mVSN0VjGWPHHmPwB+Cj/x6uyeVI9NklmbCIpZmPYAV5v4Vur6HxJfaPqUSw3s+7UraYDi4t3Py456oMKa6pNJWMYpvU9q0yFbTTEQ/exkn3qjdI01hHbJy91MEx7Z5q9fTfZbVj7Yo8PJ9s1uzVhlYIzKfqelYSlZOQ4q7SMn4t3Is/D0GmxffuXWIAf3R1rxHxXc/2Tc27oCNhAwPSvXviDONU8aCHrFZQ5/4Ea8V+JTZLnpit8LHlgvMms7yO38PaRBe6F5yAAM27nsapX2h2U/yysoC9Sab8ItVOt+C7m2D/v4mxVHVvDdzcNMGuHX8aub953IS0Rynifwhplnq1jei4ja2EmyVD0IPGa5HxzpOm6dq8AiljFvIpXEZ/iHet7xH4MIigee8kMAmUSLu6jNM8S+BdLsdS0yZpWkikzG245APUGuKf8RHTH4WeayT3omAt7hlWM5jcuQQfavP/itY32tob28Ilu4xgyfxMK+gdS0XTbeEiKPntXlPja3iEDllG5TjB9KipS5hRlY+cwjQykH8jQq7+O+a3fE+m/YL0OoBibkVkqod8AdOcivNas7M6FqIwzwOeKimTY6tkkfSp5FDAHoagfquSSM8UihrZOT+vekCbYg3+c1I+09SRk4qNn3sPQdKAF2nC+/UU5V3Hjg9iKRSVA6Nn1FNlxsUDjPaoAeSwAXvmk37nIVeQOTSkhEBP3jwMk1DGuE54LNQBY2Oq7ic+1Rlz2PWnFSMDdjA9aCmUIzjmgBqoSck446imgY749z3p0oYAHp2yc0DCrzk+g9aAIolV5nJX5lGAy/yNO2Fm34OPQUQORHJtYAOdxHX8qewUsAMgf1oAgupPLtnYjBA9alt4ylsvRuPTrUV4xIQbj8xxzznFTRyfKkYXPoT2oAiUsJSMEGmw73ui2MqPlU5zg0XShCJASCCQals9qoVUE5xyetADX+cN8uMH24pcDAwN2e+cEcU6QFVI5I69OTURbbG5cEcHHGMCgAsEVYMj+InJ9TTJW6qOT+GRTrD/UIvDkAAkcYHrSXrLbgHojH5j6fWgBl2CsQjUtub8xUohMNvt5J9+DUDATThc5ON3TP+fpU5wcrk8DJ60ARBQrA8Me4ODilnA8phgruwPTg+tCopjzu+Ycgjmo2O2dQPnkznGDxigCxgBBGCGXOMY/WkIxwoAOOSaWQlmyoPQkrkiowSW+UAKP4gM0AOO7rzk8AUFySgICY7gdeaN/y8YPUnNBYqmT1z0A/woAaWDsSCS2CV709Iyqqx4B69ajChypHUeo6D0zSvkPxhQPrQArAs+0NnjAOff3FPI55BI/zxUbu6gZb/AICSalJxjBDAjt0+lACSEn7x+U/w806Xaqn7rE5xnHSk8vYwbacEdQDimLljnPHqCen0NABlpXyfuLwPl6flUcMm95WJDbcLuPbuakRnbay/6vqcDnn6UltHtLEEEu5JzQA4ZY5AI+lR3jA2rBTggdOevanhwZACvAHBWo7zL+SDgqxA56Y60AS20IitkXvtHIP+fekRCdrhM5OAxXg+3FTTMIlAyPULnoahjTYAS/U9ODigCKVt2ooMY4PHX9KmlXaAegUYGOCfp2qHZv1HBwAi5Jyen+cVPckM7EjGB0x3+ooAbscOGGG9ARzUN25kniSNeOrbj6VOCMMTn+8Sef8A69V7fMtxIzHiMBRzQBbYCIrMBjcePRR6Ut3F58JZQSR0JHGaax2sCcnjBGen9KSQr5YBP6cH8qAKtkjsuX6kk5Azz71NKoB2ZUtjlvT3FRabnyQRngseT3/z+NSXMfJwA52854P6/wCNAC42lVZgqrwcVDeqZniSPON/IbjIHPr9KlCtuywLA5G0jAqCM+de5IVQq8An1PJ/KgCdt0cS4fjPP+AppXe/yjjvnrn6ilJBjZ++eMj/AApn+sGD1HYHpQAwx/KNu7A4GO/vS7iw4YsCchep/I0vI9wB0657d6FOAFGOPf8AxoAEQ7cEAEngnp+tMQcKvTGc5GBTmJiOWORnhaaqMsLMflP97oCKAGw/Pegvk4UYA4/Cp8hiWUkMCOTxxUVjuEUkpf7xP6dKeqqAPl5x1Hf60AOfczKAQxBwe9I2CmxASR1DUmPMZMctnFHmFN2QWGOAMHJ+nX8qAGkZdF527fuhv8ac4CoCF27uQBxwP/10xZAzbSQBjHtTo8SM5XO5uRnI447Ht0oAY7vFEXYbM5PT0H69BSWSGK0EjJ+8PzFunFJefu7GRSfmJA+7tyfYVOiEW6Rdgobb/j2oAUEFtwAbaADgVHO0aW7Ybkc5I5PanEeWwO7LNyTj/CodQBWD5TktgDHPA60AOtlC2S7lO4+3U/49alTIi2ckDkHFKYiIUVRgBfvYzUdtIu1MHGedpbp+dAFZHzfw5Pynv61dJVyrKSWIw3Oe/wDkVUjG3U492SBuJPTPJ71amJErllz0wR249O9ACSBycANiTqcVBCcag4zgBPlAzxn0qyGCYYsRkY5zVexXF7OTzggZz78j9KALrK3lyAqGJbH+T2pQyGJUVQqgjIbioroH5drLt6+3WnTyIyBmXyyc8sM0ARwQ+bIwEjIp53A5/wA81Mscx48zO3qCORVdPKZtwCjJH3WI/n0qYoquHEjqx429ePWgSFJZwQAhA98c+tTRSuFJKYcDgh85qFkbAHmHB45Gc1O3nL5eNpcjsuOfr+VNDPQfhSY7XV9PkOfPDSsxI4A2gAD8zX6MfBrXV1rwuIyVLRgA57jFfm/4BunS8s1CGPykfODncS/X9MfhX6B/s223m+Frq7kDAM3ljnjOMmvVobWOeZ6XYqVupFGePXtVjxHqKaPYz3DyLElrEZiSM8KCxAHqQDTtMiQXhBOWOXK9wM9a5b4lSPq7aVoUaAvrN6lrnI3eUPmmOD22gAn/AGsV2vTVmCV3Y2PBlvD4O8AQX96mJWhl129IzncwLhcfQ/8Ajtch4BE0fhuC4uVH23UpZNRuDnkNK24Dn0UqMe1dB8ZtR2eFG0qHCvrl7FpUSp/DACN+B1xtV+feq1ky+aoUBUXCqMdh0rmw6unJ9Tar2K/j3XF0LQkLW01zHJIomigGWEAOZXx6BNxp3jfwtF4q8MWUulX32LU49tzpeowfwwvwyccldp6f7pq4YRqWrzM43x20Qtwh5Ul+Xz68BRj3Ncfpeq/8Izq0vhG9uDBZDddaRcg4aNM/PAT0+XPA/ukelFdO6nHdDpPoz1vWSbkiIfdTBatTwOqqdTvHGEXCA+wFYl5dC3tMt/rZyWPsBWlJN/Ynw6mkA/fXIwPq3FZVJc0bLqwirO5xjubx9R1Bv+XmZip/2RwK8f8AiR/q3Ne03tr9i0uGADlU5+teKfEhgIpfYGvUpaHJLVlX9nLV1PiHUrB5Nu5dyqe9eh+N1ntZXMZKr2r5m+FniaTQvitZyklYHbym/E19YeN9PbVbJZIpMArU1ladxweh4B401eddPdGl43Dv71B4m1hmi0kPKzfvVOB9Ku+L/CQTT5ZXlLFCGKn2NL4osrGLSNMuYwDtlQn6EVwS+OJ0x+FkOoaogtHk8tuO5FeHeLNYl1jURGBsjMmOK9w8UahbRaSwQYwvSvBb2BpWaboBJn9a262Myl4q0CGbTeOZMcGvNRAYpivcdq9e1uWP7MqK+SRXner2Zt5iwO3PNedWjrc3gzFkDDHIznpUCkiQZG7HJBqaaMl85xznnpUDSE8Aj5u+OlcpsIxJxjGTSNnBBBBpZQRggcDtSBQUJJwc8UANb5TkcjGfpTEXawOd2ealGWyT1xg80zHlrjufSoAWR9xOQ2PReKWQFRGoG4YyCe1NYHP3uuADU8m3zec8DrQBCDt+9ycdAam2Y5POFGM96jVtx5+6OMinPISFTByP4s0AQu5zySccdelRSSpFEz9OMA+hqYgZ6tk9uxqG+T5YkP3WYcCgCVN0UcSEDGOeOKAxAZGByP5UjZDnA+XoBTokKqzkLnFAEDKHuU5LAc571JJywAOCD19qZCxea4bOCMD8qc2JJcbgT0OKAEvJClq/VuD+NJCCIEY8cA4JqLUP+PNvToAOOamGEhAG7dtHQ9aAE3Eg9FHao7gt5JzkA9qkZmwMMRxyMjBqOcvJJGi5IB+Y4oAWIGIZIwvv2qadVkhMYAOVwV6596ZcAKNpY4znCnjH0pdilVIUng846CgCvafLMQXXG7nPQGrMzbCSDnP44qtYqwkkz8uHPI9KmcqzAHBJ689aBIaz7VVSB8zccGmR4+2KoJIALewqRlLOPlO0DoOoptuA8srLwFIX8aBj2OAyj73T5eKZhoww5IHI570qsGJJIbnmkDDbt3HB/iPTFADk24DSZJ9qTfvdhnaB/DweKXAyPn+X+9illI+b5BnPHc8fWgBHkIbBwoI7UkaZbkAFcHp/9ensAF3HcG4HOeKbsMhLFsjrngigB7d+pz0AzSYDnBJHHLZ6U4rhw4yH7Yz0pHOwAkkHHPPXFACHpxlUJx2/WpJMCMBSMk+9MXdtzx0HBwaFkZlY4OSemKAEwdrHdgKMnHT6UW7eXaK75y3ofWmzbvs7fNuBJzk/hTydiICcKFHHPAoAb0UsF6k/5GKiEgluoS2Pl5PPSrGzKop+7nJHt6VArA3iEltuw8A89cfjQBYuVztG0HOTk01GQRv3KnHXPSi5YKy7c9M9KjRyRkg8ZoAjg4u5XcE4wAp+nrU7ndLkgY45qtaQNOXkIALSEkZ7VYOGdjxheSuOfbFAD5D5cZAy/wCvFQaWjZkd8DLE4B6U5ssC77vpnoP6U6AbLaJXIDbc7h1IPvQA9iMuD2OfQ1FPITHwPl9OPzp2SrbSvPHOMfjVa8Z2t5F3duCQe5oAk0yJhZxvgtuJPPTr/KlnYyZdhtJOQBx7VJCPIg27scDKn6VEXJT7+D6HjnHWgCQhmQkAgAAZqrb4Z5p+cFsAj1Hep2laGNsYjwMkn/PWobBPKgBG5SSc4zyP8mgBwYSZ252nn5h/k0rxsI1IIJAJAPc/zobLOgAVgvXvmnS4IHJKj09utAEYO04Cc9Bk80Fjk5BHzZ44z+dSBSqhR8qnkFuw9OaSVCJDGcqTztoAaVV2XqoHP90H69qbfFTDLgD7vHapmHO1AQdp5+tV5wRHGqjDPJ3HUdfpQA+JPLt4x0Xv2p0nzYZcbeh9aVydowuQAAV6/wAqBgsQMbO5AoAXOxNzfN8vAxk5NQHaMjlmwcAn+lK+XwN2TnuMj0pmWAHzMvUcnj9aAFUkc8lmPA6Z/OpkUMjKflXp0wcU0PuQ5wOgHp/hSQttZdynsoPTNAFS5lMscS9SHyAen41pEHzCdoVT6E5PaqT7mvFTaCQeR7Z/+tVg8ScAgnGccdvyoAIcq5ypO3GSeB+lQ3CiWRUXO7cMDHT1qyoychue5B4qqwd9RXgk47AdaALh/wBZgfNxznj8qqtHslRG+WRc8k56/WpZ1xtDZyTjJ4xUYQyEkkOgPQ4PFAEcZ3amBgjAwSPTrUz5EjMxJBI6+1QJIDe7iOcc5GRirEzeY7hl24YgDPagBsnMRL455ODz+dN01Wd7iRR0Ye/Ap1wWcbGUYwBn2wMimafIwhOOArEZ74oAszM+Y41/1gO4cZz/AJFLK7H7yNu5xjBH1pjh/tH7qQAn2xxjr+dK00jp93DA4BDYz70AQxyRyYJGPTK9PfipsRykLkFz/Cc/4UkLEBtyyFe5POPwp4kBJBDK3qy559aAHpFGdu3IPHIb/PSpxGHiKJI2Rkg7sgn1/KoVeEncSNuCpynJHrTwE8lSrDGCfl4496aA7PwbM7X6eYcMsaIcj0Gf61+mPw30+LwF8JdME5AleATOvTfI4zt+vI/KvzX+D+mnXfGmi6ez/wDH1eRxM2f4SwBP5Zr9JrISeNNWRUQpoen4RewfHGPqf0Fe1hIKWstkctV20R0Hg55f7Mu9Su+J7psj/cHQD9aw9Bf+1PineX+xlt9B03ADnrcTnPAPT5FUD6+9dJ4o1CHRtMAeaO3RVOWfhVGP6VyHwnvHvPDT6ncMTNrF/NqEjOCD5KHEeQc44VeOnNXialou3UmlHX0IPFFz/wAJB8U7OzBD23h6wLSYwQLmboPYhRn8a1bTFrK7OcIgLHPtXJeBLttQTU9cmO6XWb+W6BP/ADzB2RD6bQK19cvfMtZrePl7p1t0YngZ6n8gadNcsUuwS1Z0XhpXbTkuZCS1w7XTtzj5uQPbAwK4D4keG4fFDzW0srRFZBKsydYm6ZH1BI/Gu2ttWj8hlU4QHAx044rMvZLd5Hkd1BIGQSKL3GdZrMqzzEL0yIkH4810PilN0OhaWOVJ8x19gKxVtPM1jTLUckvuatm7l+3+J7uQfctYxEv1PWue3vxj2Lv7rZz/AIiPDgDoK8F+Jb7bS5bHRa928SEhX5rwP4sSeTpswzy3Ar06e5ySPBXl/s7VorleGV1fP45r7b8MXkfiLwhY3KkP5kSn9K+IdeBS7x04FfUv7N2rrqngWK3aQiW3cp+HalWV1cIGf8QNKdbW7VVJyp4rzLV2c+DY5Hf/AFYB5Poa9l+Kt4+m2dyYxuO018razqGo3miMu9vI3kH6E151TodMOpt694jt5LJUMm7KjIrzjU9UaZvs0Ix5hwDWr/ZaqgLsSAO5qleWHlGKdEwqt1rRasllVrMxeWZWy3oaq+ItMSSAMVOcZBArWvypZXzn2p9yxkt4Ao3Mcjaa5qi0LjueS3KkMRkrg9Kq7wpBHLdBxWtrdq0d9cIw2PurDOfPA5wK886SdlO8KSDTCQFA9+tKw/eKMZLA8UhBV89RjpQAxh8pAPJPJNGCuAT0GKGYg9D1oQZZsrwOwqUA7jzlj68bs0r7WY89cVDFnzmJzwAAfSlZcMuck9cDuaQEithWTBFICCo4xnkAmhmbgqSCOPrTCTuzg49c8UAODl3wo2Ed+5qKQM15FtBATkHNSZ3SBVBx15qK2k/0mZwONoADHpQBI7h2OScg8/4UqMqDHCnv3pisVjYHqTmmytiFirZYDOaAEsV/cOckEsSPzpwGDyB69RSwqPskePlwORTZGbIDZKk9RQBDdKHhiUqwO8YqV+GADbAOCMY7U2VRJeRKuQAN2fepJeZCGHQelAAQSQD2xyGxUaDddKV5wv5VIx+cdcnsahsU/eTSDI5wT9KAJJctI24Z+tAyiADG0jkn0pZBj5scY6DP9KbM4jiZm5A6UARaYMJIwJ5Y1JLKQ565ySKbao8cKD+HtkfjQPlJfk4GAcZzQBI0u5k3/wAQ68U2EiNQxO1WYv1NRSPlXyRkKeDjpTxEVijXC7FXp/k0ASOyq+PxwSD1pEj25bIAHTHGfypXyEGAQvXoRTckpz93jqM5z9KAFVfMOMcA+gpWfkFjjPqf8acu4csSFAJABqMhn+Yrn5s4z/h0oAU58wsPm+meaTLPkblVVIyq+v5UnBLY3H5cHjkUb9oAGSuCSRmgBwUsu4/Mxzg4FPbcQCQQegBHWmjcz7FDNkgcmkG1NoVi79M9cUASq5I5Yf4UA7lbYMjOMe3eos/w4II65zThMXUkA9O1AFa5I2lIyQWYDgnGM1cClFcZUBfbtVV8pLAMEnduxjFWmIbI2kZ4x0oARDvbBYEY53dqgBH2mQYDDaoB9s9ambKxsSTg85qCzTzbiV8hlX5ce4oAtz4lTkjjjIqi0hjg8oZ8zptPqe4/CrkMpWSRWOQRx7GqNxGWu1IBYDI+Q47UAXLdRZom3Bxzk0yP5mZiSwJ4PQe9PeNlhXK4LDnucUzy9oCjAz1ByMUARzM4tnIPB6fTpU6MqxblAIAAwcDNV5httwqrtJYfSrcS5CKBuJz0OMfhQBVYo7ISeTk5z/hUd2rzTJFnKnv7DrzUpO242SYyQSF7E+lQqN9y7/eWMbR3we9AFkriJFKqRzyDgYqFCYlLMuFycKeP/wBdSH5mGMgc4yaZL8o3ZI28fT8qAIb0kQsGXBbAznrmp3RVPlqoUAAbsdfyqGdi7xrnGTxjrx/9erEgDSNyOMZyevv60ARsqugXaVyc/N196UgyYUKRkYGfWkH7uNMscHkEn17c9qdK2wZTJbqCp9e9ADHLRAAHjd0+nb0ok++MknBz+P8AhSLzk7QOxz0/+vQSzEkAjAwCO/4igCQ4VgdwBHHpkVWaTzL0JnKoN26rMbB8lh8w/MflVexKyu8jIcscDGeBjigCZxz1LjGOAM0knzOFYAHO7PXGPWkC/OWRSQvTpT2fzCFDfvB1yMkCgCF2D7ep9QOB+tPVlRfUhuR/eNBPPOSOQe1K+AxUKemAOmaAGYzg5OCeeoIOe9PhTy22j92Sfwz/APX4qJtquPk3N9cds59KV2C5YZcjlTj7p9P5UARwkC/lZiu4cLnoe309asecWkDLgKRjI/pVexQxxsZFIJOMc9O/86fgF87R6A9KSAs/LHjIwSpJx1A/rVK0Be+cfe+buOBVrcIySG3MTgAjr2qjDKEnaTHSTPPPJpgXbzeZTydvsT0pkTGTGABxnBx1+tWp1yGYYw3T/aNZkc37lw+FbJ4I70AT2JWW+uD1yMKfTkDrTpjun2oQArHjPem6XCqqxb5W4AJ6HnvSLgHOCowWO4fxZAoAJogN5yw2AY9z6U7RtgtwHBKlskZx6VE5Lo5ZfU8jHaptMUrZqAdoOeR3NAE6MXlOwgNzjBpjuZJCp8sjnqP1pqBJZiAzLz8vufSnuso+6xA6tjnNAtxIZGTG1QzezY/rUzBzlmXOemWwc1ArSNgI+AM/w89KVlmzyQVA5460DLCTkRqfLbBIzg84pJZVYkorjPqaaHYKoyhyBxtPX0xUksxIQBFXj5mUHJqkB6b+z2sl18StAii+SZ5tkZB+6zAgH9a/UfQNIt9JsobOAYt4Fyzf3m7k/wA6/MX9miGST4r+H5Y1LLFcxsxHYZ5r9K/F2vReG/C13dyPs+QnJOMcV7FBvk5Uck1rc8b+Ofja51LUotC05lNxezC2jJAOAfvNj2GTVvxPrR8NfDyPStKIF3fKmj2IGPlUjEj/AIDcfwFedeDmuPEfiO516YbVkzBZRyDlUz88pz0zgAf/AF63INVi8Q+JZdYjP/Eu0yM2On5+6W/5ayge5woP+zWUv3tW3RGi9yNzsLWdNJsYLWL5YraFYYxn+6MCuU8X+I76ymtby32mK0JLjrl2GPy25/Op5b7cXkJygyxB5zVEJJcJ867hIclccEnqMV2xdjF6mjZeLjq1krW0m1MYKjqh9DXR+GNDn1ImV9zkjIzXnyeEr3RL6LUbJCLUuPNj6gA9vp6V9K+ErGGHTLeVPuyIGXI7EZqpRsrx2JT6Mv6I4fxM0rfdt4ixP4VPpR8y1uLr+K4lZvw6CqGmTCPTdZu8cn90prXih+yabBEOCqDP1rkjrNs0lpFI5bxC2Q2Tkivnj4vTl5baDs8mTX0Hr/CP/eNfOXxHlN54mihHKxKWNelR3OeR5D4qUJfHHpXp/wCzP4i8nXLnSGl8t7hd8eTxkV5p4yAW5B9utR/CvVW0zxlZ6lkqiSBB9KVRpaBFH1545043ukXHnR5cA5NfK93bz3Canp1vF8sbNivsPVpzqOjllwyumfrxXz5f2A0nxTqCpEMSR+YB755rzqq0udMNzzbSfDzXFkk1w+1ccis7xHNAllLDFjAB5rWvLmf7be24+VA+5V9M1x2vSGOKRTy3NVfS6JasZMVx5sAJ+bFa1ogb7K54JbAzWHp0Rltlx371vacymS1DdFlAxWM9i4nKePtDbT737TgskncjjNcNKnO7HOeueK9++J2mJqGlwogKjqGPavBruMwuyE8ocV5rR0dSA/Jg9+e/SmDBXJzmnuMkAcDpg0wtu46AGoGGTnHfrSK2I2IHzHjANAQgAsPwIpWYbcBB8vJ460ANbKw4AO/dnOe1IWONzE5PTvSM21MMdrE0mFAJBJGe/agBdxZRjAPrSFeRnlQM8Gkdgx+Q4wckGnfMhcZyoxj1NADlcKHwM9/pUKfKshUD7+BipPNZYWIYMTwAfrUcTCK3QgHLEnpyaAHKQMZQcdRUN4G8rp1xnH1qffkk9fU1FdPsVTuJ3EA96AJ35hC43DGcCq8TMJAoHA547VOjFFA+XLHjPQ1HfHycup2gcEdaAGxEvcNKrHhcfWllXc6t8pOMcjpT7QKIiqfKCepPQ0Z4dSSRzgYBoAC21wuwA9WbPWo7Rnhtc84Pp0olYLHKw4O3HsafbgGyXPBIHOaAIo8SsB0B/MVFcJldgJPIB7d6sSBYZB23dW7VAn72fB3AIS2B/nmgCYsQgRB0ABYdqibamMAEdenFSvLs6AgZ7UBV2gMM45oAhlxGPmGC/wAvI4qYAsCTt9Occ4qHYZJYxnDbiTVlgATgk8ZOTwDQBE8jo+xFJ4z8vFPLeaBjqD7GowfMl246MBwelTZMbYXvxj+tAA4woDcE/wCcVEoGQQvHapmbcM4O7PGR/hTCwEmCMnPIzQA3O5G9CMmkKj5FIBH+z2pxUMGLBt23oe4pjMMnHrg5oAlmkwvlqxx1Jz/WouhAyD15JFL5SgbVIIHJAGc05mVMLt4IzyPxoAYkYTAI3HIyQDx+tS5Y9ByPU/40xipTAUs2M9OtLEyhCSdu0+h5oAjJae/Qk4IQnI/+tUoYKoAOecFTTLZMPOADtyFUDpjqalYHIVX6f49KAEnCxxgKMkDAA6e9V9PPl2ef77E5znFOuS8UE2O+Rj0xUwRo7aJSTkLyBxmgBsWEJYtndyCGNRyhUlhwSMtjHrxUqId4AGBnPAwAKieTfdRBR3LZOB0HrQBauDyCc7cjkt261XdeQ2ASRwTkd6syOqL8x5HBB6VEydyMN2oAhmQSyxhQc5JbnjFTSBo5EWVcOMAsOD+XWoLeRWvmZuUUBVz6nr+NWZI2nnC/Nlj0PJ/xoAj1GHgSImDj5O2abb4dI/lATAbaOD/nrUk7hwRn5eQOv86hsQRbJnGdmBzjigCR5sHCkgjjHp9ahUeYd+OvIY9PbkU8KJMuw5BOSP8AEUrMwICggDuP/rUAQxnzLzgH92udwHr/APWp5fzGIdg3GAM8kU21Q/vrgDJLYyP8+9SSsMnkl25IHPH40AMLEthtoI4xQZG8pmOQxx7U5BtUbOSeduDSq4MpOCdx78YPWgCIMM7u7cdSP1FOUM5wcfL74z+I4pyIuWyBgZJxQAVdpM4QDggYyMd8UAQu2I3YZR3zgDn8eKfbxLb2WXGGfIGOufXIqO43xRoRzuYYI7ZNTMR+7AA7fw9P880ANO7DDKuTxgc4pAdjFgo9Np7/AIUgYFMAEqf7o9/0pd+7B3EMcYQigBHXbJhVyCMnmhjvfPTnIOcdOlORSRlgQWPQcY+tN53cADbnoPx60AI7l2ypJPY+v+cd6juSIlUAbSABuAwCf8inyuoII7Dt0qK6QymIEbsHbuPrx/jUATxq6W6KSwLfMynjOf8AIoX5M4wv8IIPWlnfb5Y3EhjgdeMD1H0pAeBIDgDr7VYCT/LbrwQwG4ckZ/KmaTbLseV1DIBt2t+tMvZt0e0dCwx+FTxEraRrkhiD8oHAz/8AqoAVJwyMN25h2YZwao3e5HRimFByc9/8+lW3JSbd1UDpwTmorxmFtyDxgkk8GoAlsW3KXHAYk5+g/wDr0OQytgbh1/8ArUlmP9GUEg4Vm+YYyfxqNmZwGVSQcDBHTnnirAWY7rVxnaoyefpVnTdq28PHLZ96q3h225XGV2k59KuWZLWkJ44XI/WkgEhdYWKuRkcZA/nUJiRQxDMu49d2P6U4t++4A2epPSkLxbchxgj7u3mmALCGTIJ9iGFSspmVnLlenAbpTImQsQvTrnnA+lIGiIIO3aTzxxmgCxGrgKA7BhjGGHHvT2aUQsGZiOgJqEG3RMiRdx9ARinEoFAJUnHbP5VSA+tf2MPh+b+7GsOrfI4bdjjGeB+P9K+hPj9r6tbJppYyRdGj6bj6Vg/sdww2nwesbgYzIzk7RjGP/wBZrk/jnqt1d3yx2oxLNKYxNjIiXHLfXHSvdUeWFo9jiveWpykN/PrF1NpenXDwRRgC9u4uDj/ninpx1PYe9dlZAWtrDaxIFt4lwqLwMVzvhSwttIsY7e3Xj1JyWJ6knuTXUPcQ6RZyX1xuEEeCxXnHIH+faphDlRTlctW5S/uXtoiMwEGVQRuBIyoP4c11mheG3upFwPbnpWXr/hxNH+yeJrLbmyZI9Q2/duLRyP3nplc5z7HtXrWh2KKihACODkd6ISU1dClHlGL4WQaFdwlA5aFue+QMg/pWx4Rut/hTT33AbY9hx7HFbVrahIirAHK4P41yfgC4ENrqFo/yta3BCnpwcg/qP1rrSvSa7My+0mbVjETo9hb45uZ97fQV0F/9w49KzrOMfb7KEdLeHcfqf/11b1GUqprhp7XNp72OM8QPkOT25NfOGpt/aOu6nc9QpKg17941vhY6bcynGQhrwezg26RPO33pWLV6dLSDZyy3SPIfiCCZ4YU+85x+FYbTnTY4YYTiTIwRXWeLYU+1rM3VQcVwsU5u79pv4VO1a553lOxstEfb3w41hdf8F2UivuYRBXz6gVx/jO2MHiyyJi4miePp171Q/Zv1sXWn3WnO3KHcoro/ija/Zr3SboO2EuQp47HisKq3RcHszwnxvaPa+Ix5ajEsQyB3INcJr+lytIFK8N1r1/4iWIg1OymjRmO9k+bvmuI1mxlUv/e681jTd4Iqe5wek2xgZ7dh8ynI+lE0v2ObH91w1XNQV7B47kcsDhvpWTqcoknP+0MiiWoLQ7vXb+O70W2O4ZJGK8V8W2fkahIQo5Oc5r0OG7M2jRZGSjDNcV4zUzXZlyPQAdq85rQ3vqciWx82Onc1GrEE9/rUjH5HVuTmoVAXBHJbt3rMskYnqcE46UxnVQOCcjnmiQMRlgT/AEpkm18gNg4xUARb8kA55J4/GpZflAApjKIYx156UrH5BkYOOpFAC4LE7sfQ9aaxy+MDjk57VJwSSTjHvTGGTxgKTg/lQA1sJCCfmJHFCLvhA3YIXpUdwQF47frUoTeIicgbRyaAEL5bK4BHWmPlpI16jJycnpUqqNp46iorcGS6OVICgAZoAldR5mAWG3pmkuV8yJtxwSvJPpinZw5G4deM/wAqbcfwqcsBwVH0oAfbKVswQNpYcZ6n3qMr8wwQx+nNLbjZbKTnJGAPSoySZGzheuM0AJqDA2uQ2Dg8U5AI4l3EqOgFR3kYeOOEcDcCMcbqnkHlME4JxgA0AEn90kfQdTVS1DO4zksGOSe1WGYRxn35z6Ults85yMjk9vagBJMycjABGBmlKOuQDjHH/wBalkZVYhRw3UelOcIYyMhuegoAgiLfaWIClVX+9UgKlHyDycYznP5Uy2HE0mNvzbOPanRsSD1I55OKAFQgoSp5P8/xpy89AFIPQ/8A1qQOUyADxgAe1LvLKdrDPbAzigB6kjAPQHn1pjEsSSOO3OM/lRgrjIwQcjFOkADKMZkUAUANk42hhtbOOx7U1UK9Tt5IHWk3lgT5h3DOMjilCjCkE8H29KAJOQ+dwwBwBjmmyqME4IwM46UZ2KBubI4ywpEUn5W6dchevv1oAd/yzBCkMT8wzn8OaY7Mu0Z5+8QB1p/m7d2/G09veoLqUxpvCgkqen0oAfZANE7hclySOf8AJqRsRy5AHOBjpTLT9xYwrvwxXgelKyk7d2d2CfSgBlyysu4p5oIwOO/vjpU8sgWMhgiAc54H04qtfAGKJQM5cdB2q1K/lRnPQkdaAIrbaxdlIOB1IpqFXvk4BAUnOcdT2p0e0I+0bVwCScHtTLUCW6lkU5CgKGI/OgC0TtKggKcjJz71A5fe+DuBHOf05qVpNuM8AdB61FJN5ZBznAx65/KgCLTyWlnfruc/pxUrSM1w20HOep5AA+tNtG/0UEqDnliAT+QFTjBU4bqAo3Hkc0ARTyeWC2F2nJ4zUduPLtV28seCSeAPbFPvWHkOoYDC8nHHvUm1TbqQ2xccFgeaAIrZVYNjAAG7kdqYp/iXJbnJ7mpZUADKCG7f3v8A69Q3TiC1fAyccHrjt+FADrFVSBvlLMSeuD/+ukBLB93I4HPSpHj3QRrnc3bd/n2pHyxKb+ep7CgCNnJIGAOQoGMduaXHyEJ8oxkn3zQ+DGCcqfvZ+tM4jC5yQOAQOM/WgCbG8njdu53N/wDWodtyGMDJb7xB7mnw4JBxxjcT6+lNwDJv3De2QOP19aAKjx/6bEv8XXHWrK5ZlBGMdwePeq6sWu+V3CNeHHU9c81YZXw653cBQe9AEYU8qUG05zg5/n2pp5ZVUnGcDGBn86mydpAHB4xUW9UVsD5u24Y4/rQBICYmGCBxnIHOKjMYLt1I7Ff/AK1PP3iTjd06nk0xV8yUjvjd7D8qAB48iMZwP48dxjHUVBuWe/jVQWQDPB/wqeWUTS5Vw3lrjA7VBasi3Ukudo2nH8qALEv708Nhl5wRxn6CkaRo1KAeYcgEf59qaFLtnJIzznt/nNPUjcMOB1zQBSmcb0BXk5PXr0q9c8bVRgcDBB71n58y9UKS2MD/AB6VfuVy+SCdpJ6560ANmIZ1G3HykkAioLzm2wrDBxwKncYIOzGcDnINQXu0OAMbckkYoEyaArHax7lO0DORgdzUJ/eAkjGW7c8VY8seQgJ28YwPpnFQgHzMdGIzQMiu9/2d+h7de1WLcmKyRzn5Q2e/f/PFRX/CDAPIHzH3P/1qmtW320UZIUAMR8vv2oAWNsTdNyjrx04pXMTEouc9R79KiLmG4IRdx9u9SMzNJnYq5H3s9B7ChAPi3FQSGIPTcQKFdvmypAJxkNUUJbdksMDkDb0qeTJJUYUeu3j/APXQA4yh5HCKRGB8uGyaaJMIwZDuY4I3AkU07lOchVzzhODT23MeWDH1wM1SA+/P2PvEkR+C7QFwslvcSIcn6HFY3xKut8kbE/emb6dK4X9jfxOsOj69pbkNkiVeeM4wa3vi1eGE2MaDDyyOF9ccV7dJ3imcclZlrw3J9tmATotei6XYLd5jmQPHtKMpH3t3X9P51w/gLS/s1sJpM9MnjrXrXhzTTKyZyTnJ471uloQzX+FGmnUdLvvC2oJ5jWB+xvk5M1lNny2z7D5f+A12Hwt02a28I6fFOzSywh4PNbOWVHZFJz7KKn+Hui/ZvGGp3apkx2NrESP4iZJHA/Jf1q58PZFfwTozgcvbqzBR/ESSenuTXPBcs5JeRrJ3ijo9u31HFeWT6nF4X8c3y3EgjtrnLbu2D8wP55H416VPKVUnPSvIfi1YTagttfQqw8kmKTHXB5H6/wA67aLTlyvqYyWl0et6MfNvL2ftuCL+FS6keDmjQY8aajHOZCXP41FqXRs/pXHFWVjSWrueS/Fq9EWkPGD80zbRXn+q2ws9FihCgAJzXV/EOT+0fEtpZLyE+YisHxWmEK9Aor0PhhFfM5t22eBfEOV40VYxy521xtsggCqO1d546TLj2rg2P7zFZPe5p0PWPgtrjaN4ss237Y5jscV778Uomm8Oeeg3eXIjg/jXyXoepnTXjuFOGjYEV9Uf2qnir4ZG6Q5PlAt9RWVRaXLgef8AxGjkktra5fjY6Nge9cPrjrsfavJFem+PYHufCYlRePJRi30ry3U0mubL9yhwV++a4qXw2Nqm5x91brdQzK3LEdK49Vaa7w3/ACz4r1vw54fijtZpp/mPOc1wlxaK17elFxhyRWr2IM2FvILwk/JIMjPY1yXiUsxyc56YrrriNmiLj70ZyK5fxQBIiyr0PXA6VwVFY2i7nGvL+9II4HWomcGUhQR6VZuEUnPc8Zqu0eHGPTiuY1EG8EDOQetNjUZyQRg9fWrCDKD1xzUROUwOmaAInbfKflwuemaSQhyO1BBX5uCM4xUm0O+f4agAZdyHJBz1poKD5Rww/ipyMSTjhQeoprkMx75OaAI5o2XcCcU9lzsQHKqOp7UsmXBJIG3k4oPLA9AR0yRigBVYiPgnoBn0pLckXUjnBIQDOBzxShV8vcTx16+1LESXn5DZxk46cUARspPJOCeTx0oulMcDKoAOMk4oZiTgglc8d6ZenEW0DkEdT70ATMNscSk8YGeP8KdH947mBGMj86SRcSKGJyR+lHmHHyHIzQBGADdrwMgZ7YNSTMDIc8HjGPWmRPiVc5J2844xTX3b3ZTnaaAB/uMrjocYzzTbL5VmA+Uh+eKezbAN2cY5yck02yLGHfv+UsWOeaADbtJyepLdCM0zcGVl7AZO41I0m/cBtzj5R/WmISqSZOcc5IoAjsECWrc8OxIzipQSoIwFXGBnNRQx/wCjQhV5x3I9anAUMysTjJ+X0/EUAIgVlznPJ6AHNPBCAgdscMTwaSPptLbh0HpRJtzwD1OfrQAucEnrkDng96VSYj8xyvJOajBCq4JbeT3/APr0JgDhgRjg470AKFZc4+7kDoaWI7y2QQPXP+NNyGwS2Rzk5qXZtDBSCPboaAG7N4J5yTjn0pzp8m4Hd1x3PSmqqv8AKeAMfjS7gMJt2rjqe1AEaoW6g+m08dKr3brJbsqIAfbkDJGathv3RDcZBPTrUE2WeOPcW+ZflNAE7MUZFIJxgEjPXHvTYR5xIAL8cnpjnrTnGAxTayjrtFIgCkAMwU8Mc9B+NAFe5fJjyx5fnPBAxV5ovPUg/MvBGD2rOKLJeogwcZZm+vQVfhZSWQrk4+XNAFWSVVEkZyFXJ3A1JaRskW0vw3XdxnJ7VFdQK0iyMPKj4JGM5/wq1HnygSGGTjn+eOKAGMGLErwowCT0HPaknBMUvA24ODn86RpcvtUBhkcE+lOu2K2bAhkYjjjJ5OKAFhYJaxtgkKue5BB7UyIsH64LEfKM8VPDEPKZQRggepPTrUTERSbn4X+I4wKAGXigqqnaN7gEY7+1TtHmIKcH/CoNhuLjCEDbywxnGakk+V9oOSRuJIoAVwUlYkAn25A6f0qpqA3GFBgNIR17Ac/WpwwlkCklmPygnnJ+nWonVXuokkUMQCT7UATTOHIBOSMZJpI0VG3n3Pp+FJIx87A6uCcnjFI23zNmeoCgjI+uPegBHiy2BkHcDuPGfypAgkJHAYnHTk++aUcDB5GCSTzx9fWpIADKSck9vy9aAHShQpBx+HPSolxKUYjjgkgA/l6U536BeWC4ye5/z3pmdodzwQBuPb1/KgCvaMHmnfHyqflZu+Km++cN/Gck+n50adgWhY4CsS2D1NO2hAFQ7TjG3J4oAUBTIuAeByBkZ5pGO2QqRhCRikKbnXJ2Lj7y8UsoPmMwPIOMZ7UAMR/3hblQdxxnn9KSGLfuzzk8kgDP4j2pSoByh3LgYJ6+/SkDKxkA6AnFADTj7RIQPlHAY9/6+tMtIsI7spLs3Qcjg5pZSkSb2B3MuQf8/Wn2gW3t1yMjG47ueTQQLnK9hzk+9Ise4kjoACVPTNK5QDPzAqQBnv7USyE5C8AjOCOcUFkFjGsl2zbgRksRz/nFWrpvM2sMEMOSO47mqWnlYgkr/dDd+QKt3uXIGQAqcAd6SIIbc5Mibjg5PTtUM5829CgqoJHUd6dDcRqrMVGTwG6UyBszSyEfdBI5xzUgW2ckDcMA5Iz6VXVsStn5Rgcjtk1JLjcvl5AX+KmJiUqRkjOd3pirAhuG3EHIy7YOfQVLbqUgYYx1Gc+/B/Sq2/zZ0TOVz9D7/jWlJLmMFBkkEAdMDt+NBZWLLuUruz/ESf0qwrSIAozt7HHU1XVW2KOG553HFTvEqx5LAEfxFulBAqYaU7pjnOe3J7Ch1U7Az8HqC1MV1YBkAJHVlUmnN8pQLGWOMEhQNp9OaCxH8oMPnzjqTn/Jp4jhZsDJOOy5zTZCd7BY2z3wRyakZpQ6hBtU9Nx5FAHuX7Lly1jrt06sVG0KyY6jPP0r1Hx4p1Xxdp0J+ZYozIfYk/8A1q8R+AmpG11W5QgFmAJ6g46cV6t/bkL67d3UjjaGCL64HAFezh3eByTWp6n4aCedb2mcOVLhfUDH9T+le8+CNAC2ySyLye1eGfCLwy/iDxVa3spKskBlZAc7VzhB+pNfVGmWf2eFFAxxXdLSyRktRvgaVI/FHiZON8ctiSox9wxsAfzz+VYXgT/QtGvbA8vp2o3dnjOcBZWK/wDjrCr+mzPZfEy8QdL3Qy4GeC0M3p9JKx5pv7O+JfiiyViYdRjg1WEHPO5fLkx26ovHvXCtKkl3sb7wRtyztNIV49CK5zWUt/sMkNwVUOR074NbFxdC1t927BIJ5NefeINRWR2y2cnp0rdXWpme0woIbWNBxtUCsjVZSgLHoK15GIU1y/im9NrpN1K3G1DRFXdiWeTRj+1PF1/eEZWM7VNZPipPkf8ArXSeF4Nuly3LLl5XJJNc54oJkV8/lXXUetl0Mo7XPCvG67pHx0UV57Jw9ejeLhunuh/dWvN7o+WWY9BWJoTxTGWaKBT1PNfS3wg1ETeFNS0vdysRIH4V8v8AhxvPvDMegPFe4fC7VDaauiBsCZChpy2sC7nqGr232r4esuCWFsR+VeSukn9koWwvyivcLeAy+DZUYfMEkQivEdQ3f2Wh7AHp7GvOpbyXmdMtkZM1/HYaaYg2XkrjDgalOAM7xVq8u987F2wq9BWTDPLfaw6wjChcZrW+5mStZghkHfrXHeILHyllUkhRyM16vpfh0mLfNx3JNcl420yN4nCcgHkiuWaujRHjk65JGBgHoKhHADHjFaOpWot7lk68cVmupwVPJriNkLuLuQflyKhYYG0mpiMDeflIGKaxyBx2oGQOvIzzjikVfLyDzmn7FK8gfjTEAZm6DPSoAlwNrj5QAOlQgKQM4B9TTiRsz19qXGY845HUHpQA0sYgxADZ4IPOaG3AjBAHpSSDzCCeCTwv41I25wwQHd06e9ADD+8IBPOTj8qW3Yu8o4znj06U9QdxOemc/WoLRglxMQSfmySee1ACyK0bq5OFB7CkZxLLEpB+dsn8KsNHG8a7mJJHcZ5qpbODOxYB8cDPagCdxuldsFgvA5FIvyA/JknucU0O5k2DcQB3pRncWx0yBxQA6MBWkOTwApz3464qIlwSm0DPPTtUtqBukUkt833gOnFJdx7AW5JB/P2oAinLC3c54APtntUyK0FsiHkEfdHHNQyqJQi8AZyQD1Aq1I6pt8snHTnigCuoD845z1OKhmbbG44btgdueKkjIXoc5PI5qG72kqh53MPwoAsxkscDIwOOv86TJjUBWBdjnB607zAFY7F9Mk8UjDLYOBwOSTQA1AWzuBI9RmlAXI3fMfUjtSjIUhcAZ7Y5pG/cMuOFAzj3oAcRgAA4Yjg88f4U35mBUMG9TkUpO/qwODgYHNIZioAPXGB6c0AOYk4Y5Gfypy/db5/yxSHcuw/dK5OMZ/PFObIBbHfAyBxQAhUsAQQeMY6HNJnO1mBAX0z/AEpFHQKec5wtABRWK5AP8/WgCPcHbAUOBhee3qMUxdj3yZ3LjLZ9/THpVkMkab5Pmi3Z25xk4qODaJpTsJdkHOOnPQ4oAUqWyGIwcHkdBmnS/u1BPJI4H9aAFm2qpKhiRk889qWZfKTBY5AxkdjQBVsSUuLibH+wuOgqwPvnDg88r7fjUVk4FqWC5LHd6VNG+ThjzQBVvcpGCrcdgR05q2yttVMbfcDp+FV9Qbci7jySuBt9/arTZKqhIPrnA6UARAKHXkbc9jj9KZqEwKoiEncwGCO3Wp0LMBkhVODn0/Oqsn76+RG42gtj1NAFu3Xy8KWcZPXPA/8Ar0uow+XH5inccgnLDtzSPnKBUVVPcflSzkyY2/dBAOO9AENsm8hgQ27lmGc0MTIuMZ5A+bgkZ7U2wX9yTzuC4yenXnnvUwYs7ALhQcDnA/WgBs3yrgNtYk449PSo1H+m7zj5RgbueOvSrCx5lGSMKMkselQWp87zWYfKzEDnng/l+tADmUsS7gJyMBeOajEJEnbHU4+ntT8B5AQ2TksAM0MCpDLyT8uc9/50AAYSvtx8gwvy9/y5oy3lKu7IfP1ApkjBCQMhtvbGelO8vAUEgKMAknPb3oAYeANoHPVT6fQ0X7g28m0gbxg/4Yp7sHUhSOnGaqXaB2ii8vknv7e1AFiGM/Z48ttwvGad824yd93BNK8Z34HGOhBOBx+Xemx4A6lcZ5x1NADXGc5jAJHIAOMfhTWySoZtoUAFgP8APenHcTk5HG3C9cU3cd5Y/TB6cUACkLAMYPUcCmO33CGB3DkY7f5FPmCh0DMQMgEjsMU3z95JwAW6bR+Q/SgCC/8AmVQDlicY9Mfyq5IAhChsADHzD/PvVSQK9xbIAe7NkdOf/rVMZRngDBJ7dTQAYJTO7ad2fmGOaiuJmAYhQWVcAj3/AMmpTsEYQDA65A9qqXkmAiAcZ3ZHtQBLaJtTc4DRINoUjqakjfzF2E7pOm7/ABp3mJHbo2Nny5xySSaijYHln4Veo6E5/nQBWvH2spVcbTgkip7JGMef753cj0qLUQNiEk+3r+NWLYYhTnGFGP5mlYCATeVlQCW+7jrz7U4Zgtj8pbJ4Pt3ppJVo224H3iSMUjuVjy3II555pkDQnmzCUEA4BCju1Wg7qCME5+XI7+4qrbvGrLu4BORxn2qy1ykb+Xnfj0FBZI52Lt5I5BBHX3piMGGCvPpgYNPmJk6qMHgHH9adCVI8gY8wfxYoAF8wR4RAFPGAT+fFNeORNo3KMnAYLnNIUdersFB5IpzqjLh5GUk8c9PegAuYnUqyy7TkHKgZPFMklwqCSQkYxjPWmF4j8u/JPoM5pxkxIwCEAdyMZNAHV/D3XT4f1xpk5DwsuSSAMc/ia7/4dvc+MvE0FtGDIpkHyj+LmvGY3ZTuGE+g5NfVH7Iel2Fuz6hebUd9yxu3Y4xXoYaT+EwqJbn1t8FfC4srS61BiPnxbJgdk6n8yfyr1Ce7EYAAGB6muN+Hd4kHgqIQ4Z45HQgHoc5/rUlxa3N+czzvt6eXEcD8a9WppJrsc8dVcq+KfE8GieLfDOuGXfDbXDWN2B0WGcBdx7YDhDzWV8VPFQ8P3ukeIILdpl0xpNOvD0xby42v34DBCfqfStK68D2mqWt3aXQBt7iJo3UEk4Ix/n6VU8NWMfifwZHp2p5nuo5JNF1AtxuZMhWI9WGD/wACrgre61UXodENVylP+07/AFxwqL5aMvLk9u1Yuq2n2NSJGEkmcV0HgJpbbRZdJuvmv9Hmk06Zsff2H5G5H8SFTSz6NHJqDz3G0IR8qnv7muncysetzN+7P6V558UL4x6Otup+aVtuK9AuW+WvLvGoOpeJrG0U5VDuIregryTfQzlsQW9kbHRYIwMfLk1xHiUbIZCcCvSNXGyMIOwxXm/itNsTljnile7uKx4froErX0h7tgGvKfEU3k5iX7zHFes6uv8AokrD/lpMa8l1OI3OtTEj5UOBU09bscuxc0RRbxovevQPDN+ba5hkBwUYHNefWjYcV12kThBuPAAzQxo+sfArx6t4buf4iSevuK8U1iJl0u5gRMOkrqT+Nd1+z9r7X8V1bS/Krcx/SsrW9OW1v9XVuQlwx5964o6TkdD+FHhN7pTwszykqp9ap6PfQW2rsExwMmuh8dybY229K8wtLphqT4YjjrVXMz0u+8Sq6eWj4HQgVgavc+ZaEKC24gdazLeUeYDnNWbiYSPBGeFLZzWMjRHFeMtJNtIsxGCw5xXKAKBvx2xivTvHEcdykccaliq5Jrz2SJCh9c4rhaNzOGWiYHqecUzrg9B0qYptJz34qLbtbB4x3pAQuPmzncucGokiG9zn7vvUkvX5PXpTUByUI+Y8kioAQ8Lzkk9Ae9OG4EHJJPBFAQuAM8r706MYUfLk9MGgBkrHgg56fL0HWnFlIwOM9x3psmUcbjnHY+tOXDZJOMdgKAERcqMEMP8A69MsSYreQryWbGO9SKBlcfKM5J7cU1QfIQkAEgnH1oAIpAAxDYLdiMU1X/08ZGN65H4GnhAuQFPXv0pgX/TE4JbDHPPSgCU5iXrkgYHrTY2LRMTx1GB3pGZhGADnnJNKG2Iq8Zb1HFADbbCee53EbsKc+1WEfMTHgkDBqtb4e2k5BJYkEdqki4hLFuRg89TQBXgHl3LArjBGPcHtU0r7SME/L24x+tNiXfdrn5RjsMZ59Kc+4uWC/LzQAzaJGBIKgc8EY/SopXD3UYGcDLZzx+NTAqVbI2n+6c1WSNvtCu4J+U5X6nigCaNCw6gMRjHUCpHYRbQO3U0kAWPcQGIzwKDEoZjuG3BOKAFJJYfL6cDoabu2SgjhiM5ApYl8wHC5PY//AKqfI29yOTt7ZHpQBG20ltyljtz1pBHl8sDjIwF7D3Ip4OMFvpxxS5G3fnnHPI5oAJWaRMBvTigOAnHIHXJ7/rTELyMGLEAHJ7Yp8aBFBJwBxkd8n2oAFYqOFGB6Dn8acqbW+fngc7gcU1jnCf5601RhDk4wDznoKAE3AsrLkA9+aLJd7zORlh8oz0BxUb/MpA4GAOvX2pdOO2EFicsWbbkUAS+aQv38MBk/XP61HNKPLJIznPHccVIuFYlRkDhRUF0CLcgew3Z96AHogitwBkkDGSKkUrGCQCVxwemTUqrtTP3VXsR0qFPndj0+YfdPIoAqyHMsQB2kt90jsKvsT0YDPpVPaJr5T0KLnd7k1ek+T+MkkADJ46570ANP7pQrEk564NQW436nKSM7VAycHBqyrBS2fmzzkCoLJkNxcOrDJfGcgDp16UATqqqzZByuBjGaQmOLjLZzznnHGe9I0qrG5OQTkDHOfpUdxOqxlxkhMnGOR2oAXShi3y4Chs5OMHGaWQgbQG5xk0ttuW2RcqfQHFMdSjH+E5BA6DP9aAFdmEbMMgcDn060yyBW2hDtsDEuBjr3p9w3lWLFwSZAxHY+nUUyFStrGhXBCD7tADtpKhSMAg89D+GKGdQcemeOpqTcqqrMDuJPbkgfSow+XPybmVfyzQAxcYD7iygdAOvvz0pqsQMvnBzjJpzqXK5OcHJ5/wAaV0Dh8HaCAmPUUAIgAmDEFsehwP8ACq8rFruABj1LEdwvTNWiCzPnKHJwRxiq8XGoM2cFUyQKAJWlwspY7e/y8VHGm+PgkccY7/jTnYhGDZcgjp79KADs4X5QeT1NACMH35IDE8/T2pVXlSxzgdOopCN6Bnwe6jPfNRr8hwpZiWx7CgBUGZmLdCcYY5H609fnwSpGOg9voaZkIWZtxJ/Wn4YRZQYOT16UARQndqmB0SPnPr3p5JyfvLj5c4/Wm2RLXM0rAk9OBwOfWnM2WZtoGW6ge1AAuY2JHPAABqhcYe7Xpzydvqash2kZApPzA8nnHpVSFMXYTBDBwD+FQBqTLuhC4G1mznp0/pUMIDYQsAO/Pcj3qSfDRxgZJcbufrUMYxNlVyOTjHSrAq3WC6xBcdAcGrjHAEa5wcndjFVGYy3ynaRt5OTVty2dgBOFGe/WgCmzbz8wPGPl9Kbe5Yqp6E8VOBv8xlz0JHp1qB/mljT/AJ5gnPeoIJmQGMquSzEYA6kCoYlwcE455APSpcFZO4KjAwetRQlo255AOcH+dAFmNXhG3bgHnBp4ZoZvMDMDyCaUyhkBD/K3HXGKW7xJbBfT5jgdassmKjy1beCRz1qs8glm3gNIfQUIyLHHwc46AZ5/zimqzbztQLg/eJz+lAEjFnHyR49dx6flTFY+UnmOFJHQDGeaJEK7Xd2UHovTPvSKY8gKhl9GNBA9ECuCqMT1z2Fe/wDwd8SDTPCyqRKNpP3YywJz7Cvn7cUwrsSeoVe1dNoniuex0prBZGKNJkIDXRRnyyuKSuj9Gv2e/E41rTtQtt52sPMVGUjDDhhg+xBr05bpYZdhbk/pXzz+zeJ9C8B6Nq9yGAnvJUO487MKvU/jX0CtiZLx2wSoPJNe225RjJ9TktZtGk1yscYOfmxXPaTbS2XxFuoPuWmu2fmrk8LdQ45HuUI/74rZJigcCQ73zwvtWH45updLttL18HadIvY7l8nH7k/JIM/7rk/hWM488Wi4OzG61croHxNjkCeXb+IbASAqvH2qDIcfUoR/3xVTxFcTXIwp8tQe3U1e+NfkWnhkatHIpn0S9j1SJAeXiPEi/ipeuJvvFB10Y0yBrmJjnf0UDqMVFCXNBFzVme93L7FJbgYrzDTT/ani6+uj92L5VrvvEl0LPS7iUnBCHmuI8F2xXTprhh80zk1209ISl8jmlukS6uGYtXmvjHKWtw57Ka9L1fIRucV5Z49fbp0oH8Xy1nfQ06nkOtpssbQY++5avNtXtRDfTEDG45r1TxahSSyhAxhckfhXnHiFMXTVFJ3iOW5hRHbJ9DW1BO5RIkOTIQPwrDPD5rT8OuLjUDIfuRjA+tE3ZBFXPafh34kTwrq2mgjIchCBXeeIoRca3qxVcJMokANeGaVcm71MTKflh4U+9e66ferq5tpsh3e32N9RXNGNrSNW+h4T8QICGkiUdOprySVfK1BABgHgmvePiTpx86UgYrxvWLEW0Im/iU5p9SBPN8grk4J7VNFPm/i3HPGcViG7NxOrH7tWLa4J1BCeBisJ7GkTT1Ate3Uo6BVwK8+1CE295KjDHP512iTtLJN82F3VyWtri+J6nPSuaS0NOplXH31xxgVCR82KmnYHJxxULdV44PesgK0qjc3HOcgUq88nrT5FCOxOTiq7sSmR8uagsfE7AnaRyadwGOTz2FMtn+cbT36U5h+84Pck0ANuB8pYnbn0p+Ap+9kGmum5wBjBHOelPK/INuGYUAJKAobPRV456mkdcKg4X5RxSThjA2R8xGcilfiJBwR6n0oAbuDlh94E9jxUCj/TY1BONp5z2zU+8BQpBHrUNtl75mIJ2pgbTwM0ATlRkE/KAetI4+5hhkDNI7BSyksD1HfFNlYNGdw6g4x1PFACw8WSYyc9Ae/NSK+0MvY88Z4NCx/ux0UKueKYCAuCATjj1oAdbAyXWSMYQHANK7Bg6jhs5X3pIConmbIAUDnB9Peo93mSB+Nmcg56UAMBzGW6kA/KKigUvPL6ABee1TFBI20AlehORTbZCfMYhQdxzjPNAEki7IQAwJ9Mc5qVVJAJOO+M80kkZQg5+bjdmjcZOCc478UAIUdN2MjtnHWo1HG1gy/UVKxwoJHIP5/lTVy8g75PUcgUAJhNq7gSeSOlSMqkBiM9BgmkbIT5hnHQ5pBhwCc+pwc0ADLjIC5DLjpnFKcbjsIJ5HA71HgEn5hkn+KkbJzksgwF4/OgCQnG0Biew54NIPusOQzD0pXkVkUqCp/iOOPakRixySDnvmgCG4l2x5HJ5PB9Kl2glFYZbAGRkZNRTOPJG1cP9xj9TUmWWTr8q56Dr+RoAVvlkbBGSSQOtV7sDMcfGWZQfUYyalZWUMTnjtjP86h2tNdxBAWcbm5PGMemaANEIfICADjmqiHypWBGdo69Me9TwsBKVLb16Edyap36MRu2jb3wOozjigCewAHmydC2T8xqZXLRM/yjacDdwM1BGpa3A6fT9aWFd8Pl4I4yQKAHytsQDGMkfNUWnDZb4wNpcscEZPP50533kgkjA4IPoKmtiq2qRrkRqMg55z60ARStliQxGMYDH/GopgxiwAA7jbx6E8/pUsh3SqT8wHvURbzLhG68l8DsOgoAsFiIkULkDhdtNZyJWG48njt7VPIw+Y9N+Dg5qsQyzByc9+P/AK1AEeoOvkBOemz5mx35q0qKu3J27AADj/Cq15lrmEbR98cZx+v1qe5G8YHKdMk5oAYfn+cZ2gEg9c1G5BXaQSCep64HTrUh5yoIUY6k/wCNJ8iIx2kcHAPr+NADZCBuHQ4z7YNLhg6DqATgZ4xSx4yVYnOPvZ2jApgbau9WBGO3+NACSKGDfK2Dzxxn60y0CPPO5bgDaOO3pTkQIzMDzwOefwptsT5MjA8SN81AC4EkjsxOGboR1GO1IxITauV6kbTnFO3NiIM2QM4DY701dwdgx44HBzmgBZFKNyMAYGPX60udigR4Dnls/wANKVAYsp9ck5/Dikj43AAkrjOR+fSgBI13Kw4C5AwO9PBBhOTwWyfQAVFG5kYnAx6dqWcKYiTnbswSOetADLBfKtWAByzYOepHWn4C555PbrxTQoit1A+fgsT1yTwKjc5G3OflxgdKABGEcjOy/MuO/QVBZ/vL0s3OSTz9DUm790QrEYBPPIqK0cRtEenc8ZyKggtTsxbPAGQACf8APFRQvuTHJ4IGTip533R/OoyKoPJ+4CAjjjJoAntMTzTTMxB4A49aldz5pJy3Jx74pLGPbCCP4vm/pUdy7Hy4uhxzgfpVgSRp5OWDBkHHeqcCGaaRiB1xirE86rale56sOlQWkZZQ2D0JyDigsc4YZL+/SlJHk7yvHXH8qScBlVeQRx161E8v7goTuPbNBBasUdidoDKPXgVakUiEkKQAxO79KitikMB3v8xUKo7g0i3BIZY1Zs8ls8ChAJExKEqpKg8Z4pQGXYQdgx0UcD2zRAxjkCysPkyOD0NOeIMN7Njbzsz+tBZDIF8zcFJPqf8APFOZwVyp8tD3HXFDL+8K4zG3IZh2pC4PblRw2OKAEZhHGCrYU85J5Nej/Af4X3nxN8WWltDEFgSTLyEZAxyT+ArzCZy3Ct9PcV9qf8E9tRsr6TxDp8m37baxJIuRyUYkE/mFrelFSkkRJ2Vz6cu/Bll4U+GUGnWiEQ6ftYEckn+I/iTWpoevDUtKtJ9/JQKxbjkcH+Wa6DVoEm0e5gkKkSRlcE8HI61434Tub6Se90dVMTo5dC31w2P0/Ovfik6Vuxxfav3O/wBS8S2OlsXeQOy9FXkmue1rxDfeLNNurGO2KWlxE0TGTuCMVK+gw2YBmbzJieWc9PwqwjR28DiIAE8DPFYlmT8P9LTxToyP4kuGu3tWfSblJXPO0YU49wR/31VHwa8djpN7oYIjuNIunsm4G5kU5jbj1Qr+VWNDnax8e3Ont/x6a9aiSNj0FzFwfxK7T/wGqPjCJvD/AI+sNWmJistatTbXBUcLPECyk/Vdw6fw1yw9yo49zd+9G56z8Qr0RaM0QPzSsFApmjWottMhjHHy5rN8bSfbNcsLMcjduIroI4QsYBOABjmvRl7tOK7nItZNnP6yvmOf7q15R43b7Vf2lmvG+TJ+gr1bXGwzIpry26iF54qkd+Vt4+PY1zVHaDZpBXkeb+MEB1l1/wCeaYrzTxGmZcivT/ERFxqN/IBld23NebeIFw1VSVopBPVnH3zmGNiPvHgVe02T+zrDP8b1TuI/tN8kfVV5NDymW9jhHKpyaym7ysVHa53Hh5/JgUdzya9Y8B6sReW0LE7ScfnXjekzcAV3PhrUGtruFw2NrA5rVIk634g6ZlpCFyTXz/4sgISeLHOK+ofFEH23S1nXksmc/hXz74p00GeQdc5zWEtGUeY2sf7pWP0qeaURzw4x6VIYfIaSIj7rGqkg3Kzn+E5FZTRUWWIpMSSrjPNY2uqu8E8N6VoRy4uSR0Zc1V1aATwM38Q5Brma0NepgBBI2AM+1QSoTIOg56VLnHcgio5QuB71zmhXuATkA4+hqvgDqf8A69WnC8nriqy4GeDxyKliZJGVQNnA9MdTT0GzJ6moV3ebnaPqKsR5KucZPWkMYqFySVxzT3QpIMjGeaUtkbh1HvUfzMTkk44zQAk2SwHRQM5PShSZApJ5A69aZdSkj1I4HPHNDSJGoUjGMe1AEDSqkzR4AJX72eT9KW2IxI4LAMeKfex/JuAUnBwMU20bMK5xk9vSgB8MZTcc84zTLh9tuxwSf5c1KjylzuOQQBjHHTrVe8G2AsWUcjkfUUAWGkxHGoXORzjmkjXJ3d+2BUke14wW5B6ZqnmSCQ8kE9M9KAJYxlZQPmDNgDPNId3lrzsU5G3uaVojDaquctnLD1OKeoAtzkYyRgenvQBDMzkEhhtAzg96fAm+OIMu0AZOcdajuH8uNsg52nqMCrKqVhjycjjOCPyoAY4O8Fs+o7ZoUEDdnIOOTilkPP8Ae4xnvUeSW5IIA4WgCXOYydpLDimxFSuGGMZPBz3oJ4bjHZiACDxTcKdu3G4YJ5x/OgB7bQ2ck/hSBMHJb24HNCkOQHTaMeg9adLH5rBEACqcncRz6daAI5ORt6EAk5PNAXbGRtIGMjApwIikCZBI4xzQI8l84GBwQevvQA3AXkgt2AxTVY8NyFx0Jx1+tO80GQAjfkdeDmmu2fkK/IDxkdvWgBuDNMpwERfm44z6e1SB1JKgg9BxTICDcSFRlQoU9eT+FOWQhhuHIJwMigB0hQqME5z2zioLXP2iZvl2p8p6A8CnzfKMMAASBuzzx1qOyO2FiuNrEtnPP40AWmXa2Msc9zggVXvmU2rKox8uSzHqfappDlgMjJwcMR0qtfl1iZAuOMDt3HNAE6jbaRs+Seo3A81Kf3KknIJAAzg5pcNLCgKZcdTiosL5oPBUZ4/rQBXuF8uDAYZ29+oJ4xVuO4EUcZZcqOD6cVUnzNLEn3cuBkewzVy7bcgLk/KAMH86AI7iMB2YklgN20cZptmwmJcgjOMY4wB2xUsxPy4UYxj7vUZqOycYmCnAVjx05oAfKF5ZiGKgk8n8qSJFllRSQWwDx1/OhmeZUXaykgFmH68daTdhQw4PJBoAJ2E15blSQqKcj15qVSxl2AHecA+30qG2IMksYAdlAwMdPX3qQk71Ge5JyfT1oAZhd3XGwk4b/wCvSNtjQDA25HBOCe/NKzGRFiH38Ak46An3605QoLAZAz97G2gBuEVSWOODkn09qQIw4LbeBwo701wTIS2OFAHHA9elB5A2g8t8xOOnSgAaQJC779wyc/gMVHar/oyknLMGbJ9qbKwWAhsAKAowepzUrr+5RenygAg/pQAhwHDkEFsAL6HimqAHODgBSRt60McFU5XqAfxpMbVAx7EjHU9qAHMxk2Rr3wSenFI8mI9gy2fvZxk8cZ704lldTu5OMnIzimNtkRtw5A5GOKAFA4RdpKleccYyaiuf3cckaHKqAOuRj2/KpdwdtqlgOAMfrUFym3y14ILYZvX2oAkVgkCgtxwGwce9ErKkpHHXJXFOKfvZCy/KHyf9n/PFQZZ3UdeBy3PJPSgCK6JjiVWbLHAINSWiDyA2BuPp2HSodRDecFB7+vU1bA8mLaSDgYx6YFADYSfJbzCNwOACfpVXUU8vaMDJ546VPbgmNRncxOTn61FqGZbiPGeuKAJVTaifMeMLg9qfI4admBwSOMjgetOGUiLMCVUbgKYjp5h3DKdTjr0oIK11mOIAgZbtT7YB7XHIPTBHv2plxuuJEAHB6/SnxsIpcbdq9OP5igBtwc3KqQPc+9RQ5kkJIzg8euamussrEYbA64qO2Gckcf0oAtiESQ/P90Hv1+tTfZxwyHB7Z9u9VVLRgbsnfx16nHWh55I1IU4wO/UUAPkgU+YWwzsdw9M0ecjKrsPmHUdajiTBDEfe5Zu4NGXaU4AxnI9BQAszl9rvlE6Y60zoDlfl/hUdTT5cg5kfkchRxzUUhbBDn5gOT6UFkUi7mJP0Hvivff2IfFX/AAjXx70u0f8A1WrxS2UowCOV3L+qj868BZt3zLgMf5V6x+y7YyyfF/w7egHbb30QyD0yf/r1tTb5lYh7H6uTrBFbEsCcDAB714x4p1BvDvjqK/QBYJ+W56Z4P+NeqahIzRAR/MSMnJrzb4h6A+p6f5zOFaA7yF67T1r3qTs7ProcctjU+0G5kJU7yO46VZttLD5ebJOM4qDwtqlo3h61ZSvm7NjseuRx0/CprjW1WTCrvPpjpUNNOw7md44sfsGjW2uRRf6Rotwl+oHdFOJF/FC1X/if4fg8ceEbqxtZV3SSRX9nIOwY845HYt+dOvrh7mxlSZSYpYyjDpwRgj8jWD8PNTlfw6baUFptDnewlA5Zo/8AlmT9RsP51zVla010NqbveJ1lh/xNPGk8/wB5IRgGuqvpFSI5A4rmvBUG/wC2XbdZHODWpqUxkUxr+Jrvq/Fbsc0drnN6jcebO5/h9a4OzG2DUr5gDvZsH2Fdj4hlFlYTPnBCnH1rl9Ti+weDXYjDMnT1JrirPRR7m9Nbs8xv42WxdyPmdixNebeIAA9er61D/okcecELzXlHij5Lnb7Gt1sZs5KP9zFcXDfhVTTwSWmb7zn9Kt6mD/Z0cY/ibmqyv5YUY6VhHV3NPI6PTJMYx1rqIb7yYAF4kbgVx2kSjgnpXS6Iv9oagrf8s0P51vEzZ7j4c3aj4YjSWTLqvINeXeLrBba7kyuRmvS/BbAxyQHoV4rnvH2lc7scD0FZTWpSPnrW7cxao5Iwrjise9iKQsMda7LxbaYuYZMYGcGua1OLI+WsJFowVYhI2H8Jwalv42+zgg9uacsQTeh6NyPaq19dhbcJnkcVzM13MNv9Y2PTFRNINnI5zxUjEb2P4VAwJT6GuZmhE0h2YGPvZ4qJifMAxwB+tPYqDj+lJg7zz16VLAQbhjjnOfwqeIYQjG3I5OaYq5POalUBjj14FICOQg/KAKaAWRONuc8mnSrsfORjpmlJZgigjHAzQBWlAaREUgjf6c8CkkJaYgt/wGpI0LXh6gqnYdaYgDy7sfM3AwOaAIZneQ5I+UdBinWi/wCiqTywzkdKJ1MaZDcZySTSxMFso2JyD2/rQAu4KFUEBs5Pf8KhudhtwqqDyMkZOOakMY37tp5JIx0xUUhAkj/iyw4z9360AXSTGUXoFx+NVbwszliQSvO057dqsTMfMwTz2z6ZprFcMNobII/SgAmB8iIrnB56U5gQhzwc9DTY5d9rHu6dPm4pIzkkEfLnpQBC+WRABuLHHPPGeasNKBu4/PNRsQHiXGcZ4GDkCnrGu8k5A4AyOtACEZOeDknjFNGflJBB9jjFOYkLgYc8g9M9aSMbSeDg5OVGcflQAI6iAs6gsegPrnrRnrnI6n0p0kmzy0PzDIOWpVK7umxTxxQA0OcHK/U9/wBKZMSZcAlgB1//AF1KXXltq5JI9TUY+8OcbjjnjpQA7OABypPsaYyNuZiMjOQzc9BT5AI0DH5ifvH0H4U1MsN4+6Ox5xzQA1gW2rnk8EYxj86JCNxfOSvYdOtOZivG4HqfTNNdQhycMRjoP8KAEtQ5ErdRuwWxngUu1i24sCwA/D86IEC26AODuBJHpz+ZqZjhdqkHgnDf/XoApXEjQI7YBfk8D9asQKvkquCFxwDmq9yh2xBjyzAZHH44q3NI0caoAQ2QQQKBIjOEzucqAc5zz096gmUy7cbsF1AAPI79qkVs9MMPc+p96RCs90uOFA3frigZZlbEixouMeg9utRsfnYAE8DoeP1pz/NKDkMBux0P+TQ0ncfLwScdhQBDGga9j55wTg59fSp5mLSbRyCSOnWoLVQty2MNtQchfx9amfIAY8Zx0HcCgBZWWaMgKSucE596j09SFuGwSpJGccn/AOtTwxSLJO4hui9TSaXj7P3G4kbuuOaAJAjEJ1GCwx1psgUv5eM7R0z6+1PmkEMeFIzx8n8qY2FZiMDbydw68UAQWpzDKxYBnckL2GKmZfkTqF5yDwPypkWYrBOMt5eTuOMfnUzsdqgAAMwXI7n/ADxQAwnCuylQpbgjjp+lMwscPHzA9dooBKBtuTtzgjikVzk45w3X/wDVQA6JAwznIUk7SM1GC0m7IJPJzQQFic7gxIJ6dKYBtQKRgjB6cn60ARXw3RRKSdzOOlWZh++HzbSOR/LNRSjzbqCPoN2/8MVNNMomxwQFyWFADWY5LDGAep60w4+fcO4469qU7WY/xtkH6DHahuYyFOCQepoAadpR9w+bacEcFc0KpWHJXlsbcdePpTtvyFc7enI5BpkKgtuLZbJY+woAfEoJ3cjOT9eKqSbRcQnd8qjJqeRMMC3HHAzxUcW2S8lyuf4KCCSRiqMccOOucD60ikNlMjr+dPZhuIxlev8A9amIPN3gAqwUgntmgsqOfNu0VckLjOTmrcoEp8xgQdvOO2TVSEA3DNweDj+VWro7SRkjdyMew70EEcTgMGx8uetRFd90AASVXJHQ5qa3UEnKnjoBxRZYlmmlYnOcKPU1ADrg4CxBsA/dGPzpgQhVDZwwPPSpVmDSuxwWHQbailmMkkZYEkZyCMACrLIoTunOAXUHgn86RiHmHc8GktXCq5BAHNKzL5qlVwD3HU0EDpQDbZOAcZwtMtwRH9wsDx1okcBWjHf5QamjTYiNgDB70AKE86QKBnb1HtTzOBkksNo6EZPNG1Qc5+cknAz+dRTzGVACccjGf50FkjXSxqAI1J6Bj2zTCXmR40QDjJC8A0zyQAofk5xyP1pZiwbgbFxz9KCBVCwAhFyzHqTTJE2EHcW4LMTSiISOoRgT6noBRtDgopVSDzQBWmO5ckfN1ODXvn7MtlJHr2hyxqQVvUlkf23YArwS4PJ6cnp7V9Wfs56X5Wi2Vwo/e48/gddoyB+ldVD4rsmW1j7quppEgVxjPbmuY1KCfUleKT/VOCrYPUGulluke2Rtw+ZQVJHUGs2d1D4HXPY161znPM/BoOma5e6JMTksWjJ7lev5jmu/h0sgfcCe7Vx/i5U0PXLLWI15LAsAOTj/ABH8q7r+1o/JWbcCGG5fpiuip71prqZx00LMlqrW6g7QAOM9TXnV3qq+EPiJHcO/l6frNsYZmI+UTRZZT+K5H4CuuvPEKOu0cqR2rz3x3o7eLdNayVmjbeJElHVCD/gSPxrLk5lZlqVnc9k8PQm20aBcYyMmm3UgMpx0qwk/k2ioB91Bg1l3b+XEW6kmhu7bFY5fxe32preyQ/NPKAQPSs74lyrZ6fZafGAWkkAx7Cr0f+meL4d3SFCwHvWF46uftHimKPHEMW8Z9TXJL3qqXY3WkGzjddZim3HzYryLxeu26T1Jr2DVFEdvPKeWxXkniqLLxSE5LNXUtznOQuxmBB3DVlTtsPvWrenCD/erGvuCTWK2Zoy/ZXbBVjU/MxxXo/heMQRxgDnua8m02Yi9T2r1Pw3cltnWrTEet+F5zFNG3Tsa0fGdqksAbrkVzFnMyQwohwZCOfSuv1NBLpaeZ8xVcZolqNHgPji02wjaOQ1cjfW37pT0NekeL4lmgn4xtbiuF1OMCFSOwrnktDRbnG6qvl4Ycba5W/mDXmQcr6V0PiW6MUOAOtccZNsmDyc5zXDUZrEuhcsTnimPkPgDNLnfx0yKRx0BJwaxLKzhhIVPy47U0ttO4DJPtSyKoLYzTGYq+ByPegCZQcLu4x1qUdMkYx+lRRncM/3jipXY9MkYGRilcCByWJBxyQfwpWOVXaOBzxSlME/4UFvmI9QaTAhgbDyH8M+vFRSuVcspIKk8+lSQEyNOTxjpj6VGQyAtngdqQDLhh5R3gEYOAP609JCtmikgtt4GOtI4DRknrznipC4aIsRwAMAUAMhyo5wDzjimA4vY1yCc9foKfGwjJOM4G78aIcGWBuedxOaAJWP7zgHnv6UycCPsOQckY9KUgqQc1A6hA4yfmyevSgCysQSKPIDHGeP60hQxqcDPvxUkP7s4HIXpmoEbedh568nmgCGIk3LDjCqTjsMn3qyQ+MEgk/McCmQkRSSkjOWA447U+6mVWywzu5OAOPpQAwoQQOO3UkZpsI6HGQR14z1pyw+YQASAcnrSFvI+UE8HH6UAOHTkfOMgKMjP50KxjkHB9ckY6D1FNjywXGMtjk/n/SldsBdxyWyc7R1oARd8hHQHgc0BSB0zyc5GP1p5y7KvHOWB9MU2OMum0H7x5z+dAAu4RyYXhfm4AIpRvwA3XqxPQcdMGmtMzRjb8u4fWpZWaRQHYnAyOaAIlj2na20jHGOBVeeXEUhjG3JxuwDg1ZWMMhZeeuc8fyqncMAyQPkpvGcHr+NAFlFaNYlyGYKOQfT61I6lNoZiQV547k8inSblOM/Lt4HpmosB7gKc479qAILj5nhGeAxIFXSjSnBUdO/NZ09wDdqCPkRd2ABnmrySgkLt6rjOaAK0JLNLuBGBjOc5/wAiiyVWkeQAFR0IHoP88028TJAX5d4xx+f9KkhdlhOTgMAQF7f5xQBI2eBjH15pkhXZgZMoXIVRjg1KVZXG5ssORgcU5423FvlPGMHpx7UAQwAF5m4xkgEDjt3p7bGLFR3yQOT7VFpziS33EYJ549zU7qQgL4brztwetAENy5WNzgE4PX16A1KihbdcLtPXJHOegNQXUqjMeCQW2H6davHMceMnCquKAIhAolIPzbcZBOelV5mcW744Zug+pqzIhSVlY8lv4Txiqt2gLIo+VAR069aALXlkER/TKkbfrUe13LFsZBLLgYNPkysiKMdc+namQsZCVBzg9xj+VAEf3pCQcLnaSB/hTlA8ssoAyT15zTYVMkmVO05Jb3oP72NA3GQOhzQAMm5SNwAICg/55pmR5qKuADkHkjAH6VJNJgA4BQHhTUUah1UnJYD6CgBsPF9K237iDBPr/k09w3nk+4yT2X0xSWzfvrmRucOFwOOOtKOSGJP3gR37UAJJzvA92XOM5pPmMYzlcqOvuaVgDuc9CucDjrmmpukkUMxLbwD6YoAeoztLfIecY5qJF555Qjjn1qad8beBzkDjpmkjVjIVUgBeelAESr87qAeo2gDio7As0csn8eTnHUVIF35Ys3U9OtOtB5dm8nU4LfrQBEGI+VQMEE8cnmpHxGvyFtxXJUt1A6802OE+ao4I681FKzABeNwyD3BzQBHpwIZznHy5H0qxeJlFk/iHSobOEDEh5HTb9eK0J4/9GYjAJTHT/PpQBQWY+QSQSR1b8aWzk2Qsy4yOemepqGfdGqx5+9xmrGRGhBGVztx+HFJEDGcAtj5cnPHFF0CsLseG4Uj+Ypxj52g4J4J9qiuVItyxYnLCmA6FFjh59sio1wznC8HnHU1JCQsXTJ9/p/8AWqOEhWbcM4GOKgB10UMkQQ/d5OB371MzFIQx6Z/GqcUfmzFSeCcflWiFMm5ycDOSgHBNWBHxcPkHGSAGPUe9V7gMJI4jjap4NSSMV5IBCjGPXNNkTbdImSSq5yaAJDk/N04IC9c1BIzOQG4yckGp5cKowMgHbgmljZc7VQHcMksMkfSgBvyxRgKpAIzn2pjq20spCoD1FPkfj5hn5T0qDaVCqGPBIwRxTQCXI4yx6AYxX3F+zHZQiy8OiRVMUwVDkcYMbZzXwxIhTaufvV92/s+T/Z/BOiXm0E28tqduOuXVT+jGuqgrtryJl0PoTwvIZNAitZ8Pd6bI9jKevzRsVz+KgH8am1GZ0bCMijGaxdVv/wCyfF94Ik2pqNit08an5RNE3lM3/Ahs/wC+ayptVabcrAjAxxXpwd4pmElZ2LXiQQ6pod0shMsoXKbRjkf5/Wsnwb4nGo6QtlHb7ri3Oz5uTt7f4VcVMxwAEgynr6cVi2UY8P8AjuGK2AEd2NpHpu5/mK6oe9Fx+Zk9Hc7tLFxAC6hWP6Gq06ragP8A6xzxg1ZvHvERh5iHGcZBpvhnT2udTWS4k8wKGIAHtj+tJaasNz//2Q=="/>
  <p:tag name="MMPROD_11587LOGO" val="/9j/4AAQSkZJRgABAQAAAQABAAD/2wBDAAMCAgMCAgMDAwMEAwMEBQgFBQQEBQoHBwYIDAoMDAsKCwsNDhIQDQ4RDgsLEBYQERMUFRUVDA8XGBYUGBIUFRT/2wBDAQMEBAUEBQkFBQkUDQsNFBQUFBQUFBQUFBQUFBQUFBQUFBQUFBQUFBQUFBQUFBQUFBQUFBQUFBQUFBQUFBQUFBT/wAARCABqAY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koAWiiigAooooAKKKKACiiigAooooAKKKKACiiigAooooAKKKKACiiigAooooAKKKKACiiigAooooAKKKKACiiigAooooAKKKKACiiigAooooAKKKKACiiigAopM1Xu7qCxt3nuJUghT7zu21RQBNTqbTs0AZ39s2Q1UaZ9ri+3+V532fd8+zON1XhwTXKHVdTPj86f/YJ/sr7Fv/tvzV+/v/1O3r711Z71Ulyowp1OfmJKKZVe0vLe9gSa3lSeF/uyI29ak3LdFFFABRRRQAUUUUAFFFFABRRRQAUUUUAFFFFABRRRQAUUUUAFFFFABRRRQAUUUUAFFFFABRRRQAUUUUAFFFFABRRRQAUUUUAFFFFABRRRQAUh6UtFADBxVTU9NtdYtHtb23iurZx88UyblardFFxNcxwb+IdV8N6l4hvvFFxpemeFIdhsLrzirjj5/NzwOa6zTtRttUs4bq1mWe3lXdFKjbldfWsbx54F0j4i+HZ9F1qJprKV0c7G2Mrr0YGvEfGXx1/4Uv420b4faRoKy6PbRW8IdpW80q/HyeuK9Ghhnjfco/H+h4GKxn9lvnxEv3X/AJNzS/Q9FXRvHp+M7aidWt/+EI+zbP7Px+837P8A4r+KvRL++ttLs57u8mjt7WFN0kzttVF9a+dR8OvieP2hD4ibUZT4ZM/nbvtfyfZ9n+p8n+9nvSeC/jx/wu7xlrPgHWfDywaTcxXEJdXbzQicfP6Zrvr4CdXlnCcZRhGPNy9P/tjzMNmkaEpUqsJRlOUuXm+1/wDansKeItV8U6t4fvPDM+mal4Tn8031z5m5/wDY2Y4rqtN0q10izW1s7eK2tk4SKFNir+FYngbwHpXw50CHRtFjaGxjdn2u25izHk5rpQT83INeJUceblh8J9Nh4z5ear8X9bEw6UtMp1ZHaLRXmv7Q/wAUB8FPgt4v8aBYXudJsXkt45fuPMflhQ/8DdK+L/2P/wDgoZ47+Mvxz0jwV43sdGtdP1W3m+zTWVu8L+cib0++/wDsPQB+jVFMooAfRXzz488WfHey/aH8P6T4Y8K6ZffCqZ7f+0dXmdRPCP8Alts+f/2SvNviR+1t408I/t0+Ffg5ZW2mN4Y1P7GJZpYXNyPNR3fD7/8AYoA+z6KZRQA+imVieMPF+j+BPDGp+INevYtL0bTIWubq8m+5Eg/ioA3qK83+CHxw8NfH3wfL4m8JtdT6Kt7NZJcXUPlea8eNzKp6rzXkv7VnxJ/aC8EeKdLh+Engqx8S6A+nPNfXV0m/ypg/3Pvp/BQB9RUV+Wvwz/bx/af+NFzqdv4H8FaB4hn09Ee7SG0dPK3/AHPvzV+kXw7v9d1TwH4eu/E1omn+IZ7GF9RtU+5FcbBvUf8AAqAOooplFAD6K+Qf+CgP7VHjD9mHQvB194Tt9MuG1e5uYLgajC7/AHERk2bGH9+vqTwtqcuseGdIv7jZ595aRTsE+5uZA9AG1RTKKAH0UyvP/jz421D4bfBjxj4p0pIZNT0fTJr23W5Xcm9EyN1AHodFfOn7Dnx68R/tFfBZ/FXieKyh1FdTmstmnxMibU2ev+/X0RQA+imb6KAH0V89eKPFnx3tP2ktI0bRPC2l3XwgkaH7brbsn2lPk/e8b/7/APsV9BUAPoplFAD6KZT6ACiiigAooooAKKKKACiiigDI1i8vrKKFrGz+3SPKiOhk2bUz8z1k/wBua6fG0mmtov8AxIltPOXVfN6y5+5srq+TTcGnGS/lMJU5S+0eSeAPHHjfXZvGC634XOnf2a7/ANmA7l+1/f8Al/2uifOP79effs9+NPFPxM8a6m/jPw9Cx0+Lfb3c2n+U9tNv/wBSjn8/wr6RvLmGxheeeZIIU+88jbVUV84/FeH4q3Xxj0qXwnJcv4ePleW9syfZ/wDb86vdwUqdf2sFGMeb7Xax8hmdGphPYVpzlV5JfD/Nzf8AyJ9K7FyrY6Divmn4/wDjXxV8L/GunHwdoVuiaiu+4vIdPDvcy7/9W7j/ADzXR/8ADTtlJ8X/APhB10i4B+0fYftu4Y87/c/u+9YHwkh+K1r8XtVl8Wtdf8I9+98x7l0+z/7Hk+1bYLCzwc5Vq8Y/DzcsvtGWY5hSzGMKGFlL4uXmj9k7zx9468b6JJ4QTQ/C51P+0nQany3+jfc+X/Z6v85/uV2Met64fGq6adGzoRs/O/tTzv8Altu/1ez6c10FrdW9/Ck1vKk0L/ddG3K1T89jXhTqRty8p9XChK/N7W5m6NeXl5FM19YixdJnjRPND70B+V/+BVrHrS4ozzWJ2x90+B/+CuPxFOjfCLw54Ltpf9L17UftMqbsfuYf/s3Q/wDAa+Yv2iNK0z9nT4tfATxX4dv7G6/svQ9N+3SafcJN/pNs/wC+37P76PXsX7Wnws8TftM/t0+F/DFx4f1tPAenJDp9xqyWjpD5f+uuXSb7v+xVT9r3/gm74V+Gnwgk8QfDDTPEOqa7DfQpcWby/a3e2f5H2Iif7lI1O7/4Kg/G/wASeF/B3w90bwbrN1pEXih3uJ7vT5vKklgTy9ib1/gPm1458ZLH4jfs5/tIfCLwJF8VfFOu6LcPYTf6VfOn37nZMj7Pvp/v1f8Ajp8KPiZ8b/2Tvgh4gsPCurXPibwik2manpE9s6XhRHREm8l/ndP3Kf8Afdcb+0N8QfFnxL/au+DOueL/AAPd+AJ2OnQ2+l6g++ZkW9y83+wm/wC5QB7j+0N8R/FWjf8ABSX4ceHbHxNq1loFxLpv2jTILt1tpg7vv3p9ysH45/8AKWv4ff72m/8Aomat79oX4e+KNV/4KUfDjxBZeHdUu9Bt5dN83VIbRntodjvv3vSfGf4d+KNU/wCCongPxFa+HdUuvD0DWHnapBau1sm2Gb77/dFAHCftH/HC7+In7ZOq+AvFfxS1L4Y/DLQne3ebTJ3hBkSDf8+z7zO7/wAddN+wP8ftevviv8RPhjdeNrvx74Xs7K7vdD1a7leR9kMm0Ojv8+xlcfL2rH+Nvw/134D/ALcuofFDVPh1f/EHwBre+Z1srEXi73h2Omzojq/9+vX/ANjuf4o+O/EnjfxZ4k8B6V4F8Fva3EOh2SeHYbHUHDyfIm9E3uiJx/tvQB8nfBA/EX42fCD41axqHxa8X2SeEbRNQhsk1F3S4dPOf53+/s+T+Cu/8O654t+O3/BNHxrqHiDxnqzz+EdRuXR/O3vqNskKbLa5f+NP33/jiUn7Hvwv8ZeH/gL+0vY6n4V1jTrrU9G2WMF1Yuj3L7Ln7n9+u0/Zd+DvjTUv+Ce3xc8GSeHb3TvEmqXN4LSw1GJ4XlPkw4+/67KAOr/4JNeAZ7T4Wah4yPiLUp7K+uJrBPD0j/6Hbujo3np/tvn9a+6fEf8AyANU/wCvSX/0A18Uf8Ev9c1/w34D1f4a+IfBOv8Ah290q4m1L+0NUtnhgl811XyU3/xpX2vryNJoWoqi73a3k2j/AIDQSfmb/wAEjblbPxL8XJ2+5FawSP8AhJMa8j0f4zTfHrxF8SfEPxF+Omq/Du5tFeTw3pFldvDDM53lIURP4E2In9/569+/4JZ/DPxN4U8R/FNfEnhvVtChvoII4n1G0eHzf3k2dm+vHvh1ovif9j/xf8TvD/ij4MX/AI4udTXZoOoDSVvrZZkd/Jm3uj/I+9N/+5QUeofAv9s7xu/7CnxM8Q6jqrav4u8J3MOn2OrXXzzf6RsRHf8Avum9/wAq5HwL8Evjj8Q/2etC+MHgn4leL9b8f6jqDn+yTqeyDyUd035d/wDY/wDH69q8PfBf4rfF79iPx9pHi/QdH0LxfrzJdaVpGn6TDprhIXR0WZE/jco/3/UV4d4J+O3xq+H/AOztofwd8E/DnxfonxB06/fOpnTN8YheZ3KfOn3/AJ6AN7/gphqHijUfgP8AA+78aWCaf4tkNydTtd67EufITf8AcrnfiPd+P/2b/wBor4OS6f8AE3xFrw8SWunXN3BfXP7jY8iQvD5P3PK2fcruP+CgXwy+JviP4EfBOy1TTtQ8Y+MbRbl9Zn0uz80pM8KZ4T/vj/gFJ+2R8OfF2v8Ax6+AN7pvhvVtSs7HTNOS7ntbR3S2dLpN+9/4KBkn7SXibxxrf/BRXRPAWjePfEPhXR9TSwhZNMvHRIt8L73RPub6b+xf4v8AF/gj9tjx58Lr7xlrPiXw1p6X6eXq9w8zu8Lpsm+f7j1t/FrwB4n1D/gqL4Q8RW/h3U5/D0TWG/VEtXa2TZC/8f3RUfwB+HXinTv+ClPxJ1y+8O6taaDdyap5WqTWjpazBymzY9BB5v8ADeTx/wDtwfEj4uaxqXxK8Q+F7Tw5BNNpOn6RcPDAnzv5KbP7mxPn/jrsP2evjr4p+Ln7DPxw0rxZqk2tal4d06SGLULl98zwzQvsR3/j2bHri/hr/wAJ1+w/8R/i/pGq/DjxF4ktfEdvNbaRqGkWjywv87+S+/8AufP/AL9d5+zL+zz40+Hv7Efxqn1zQ72y1/xXau1lpDw5uWRINqZT/bd3+Sgoyv2cvizqvwV/4Jo+L/FGhSeTrMesz29pcbd/kyTPDHv/AOAZP5V5vrmhfErwP+yv4U/aDtfi74sfxLqep7ZrKe+d4ER3dE/3/uf7nz1678FP2fvF/jr/AIJv+MPBH9i32l+KpNWmvbTTtQie2eV0eF9vz/39j/nXjeu+I/iL41/ZV8K/s+Wfwp8WR+JtL1XfNcz2LJAyI7ui/wDfb/8AjlAz1L9sz9pnxp4v+EXwJtNB1i58PXfjWxS81SfTJXheZ/kh2b0/g3u77PYVgfEGDx/8Av2wvhN8Ov8AhZ/inxD4ee5011S9vn3ujzfOj7Pvpv8A79db+1v+yh4/0v4S/AybwpokvifVfBFilnqNlp673R/km3on8ab0dPxFeYfFjx74o+I37dHwe1/xV4Ou/AtzcXOlpbaTqMoebZ5/3nx9zc+8UAezfFv4jeK9P/4KheEfDNn4m1aDw9LJYebpMV3Its++B9+U+7XB/tD/ABxuviT+2XrfgTxb8UdT+GHwz0F3tnm0y5eDfMkO/wDg++7u9d78W/h74o1D/gqL4O8R23h3VJ9Biaw3amlpI1smyF9/z/dFcl8ZvAWu/AD9uPV/ibq3w3v/AIheANbLzFbKxF4u+WHY6bP76un8frQQXP2Hf2iPGk3jL4s/D6w8VXPxGstL0m/1Dwxe3r+c8zwvsTZv+fY+9PkrxD4a+NfEHxli1r+3fjrr3g341Jqif2dBruqTWGkun8afInyP/sfJX1x+yZN8ZvG918RvFc/gvQ/AGmSWFzD4WtW8P29pdNcyfPDvfajtGnyb9/36+Xfivrnjb4y+Bta8P/Ej4IaxdfGr+0E/szxBougfZkSH5N6TbP8AXfx/99pQWfq38ILbxXa/DLw5B44vbLUPFkVqiahe2Lb4bhwfvp/vLXcV4v8Asj+CPFHw5/Zz8D+HvGLSP4isrPZcrLL5jwrvdo4S3fYmxPwr2iggKKKKACiiigAooooAKKKKAEHSmMaeOlZWt6SmtadLZvcXFqj7P31tKUkHzdmpoiR53410e2+NMXiPwXqGn6rpNpZSwsuo7Nkdw/3/AN3/AHsV3PhPwzB4R8O2Gj27SSW9lAkMbytudgvHP5VuKgA4pcVrKtKUfZfZOWnhoxqe1l8R4uniPwT/AMNBton/AAjP/FWfZ/P/ALY+z/L9z1/3P4q9L8X+G7fxj4a1DRrppUt72JoXkhbY6g+lZpuNW/4WG0J0KD+xfsO/+2/MXzfO3/6nbjPvXVjHQZIzV16l5QlHpH+a/wDwxy4TDrkqwl9qUvs8v/7X+I8w8F6Tb/BePw54L0+w1XVbO6aZjqOzfHbn7/7w/wAOc16iCeSBmkdQ4AJ4rO0TR10bTY7JLm4uhEMCa6kLyN9WrOpP2vvS+I6qFD6v+7h8P5GrT6ZT6yO0KZT6KAPn/wDa1/Zdf9prwnpllY+Kb3wlrGlXDz2l9au+xt4w6OiOmeleP+Fv2EvGfif40eF/iB8YfiRB4zm8OJCljZ6fYeSJfJ+dPMf/AH/n/wBrvX3BRQAyin0UAMop9FADKKfRQAUyn0UAFFFFADKfRRQAyin0UAMop9FADKKfRQAyin0UAfOv7XP7K8/7SmhaMNK8W33g/X9GleS0vrZ3MUu/G9JUR0z9xea8v8DfsMeLtZ+O+ifFD4vfESDxnqmiLCLG20+w8iNvJ+5v/H5v9qvtqigBlFPooAZT6KKACiiigAooooAKKKKACiiigAooooAKKKKACkpaKAMUadL/AG79u+33P2fyPJ+x5Xyd+/O//e7Vr4pc+1OoIjHlExRS0UFhRRRQAUUUUAFFFFABRRRQAUUUUAFFFFABRRRQAUUUUAFFFFABRRRQAUUUUAFFFFABRRRQAUUUUAFFFFABRRRQAUUUUAFFFFABRRRQAUUUUAFFFFABRRRQAUUUUAFFFFABRRRQAUUUUAFFFFABRRRQAUUUUAFFFFABRRRQAUUUUAFFFFABRRRQAUUUUAFFFFABRRRQAUUUUAFFFFABRRRQAUUUUAFFFFABRRRQAUUUUAf/2Q=="/>
  <p:tag name="MMPROD_THEME_BG_IMAGE" val=""/>
  <p:tag name="MMPROD_TAG_VCONFIG" val="PD94bWwgdmVyc2lvbj0iMS4wIj8+DQo8Y29uZmlndXJhdGlvbj4NCgk8Y29sb3JzPg0KCQk8dWljb2xvciBuYW1lPSJwcmltYXJ5IiB2YWx1ZT0iMHgwMDg1RDUiLz4NCgkJPHVpY29sb3IgbmFtZT0iZ2xvdyIgdmFsdWU9IjB4RkZGRjAwIi8+DQoJCTx1aWNvbG9yIG5hbWU9InRleHQiIHZhbHVlPSIweEZGRkZGRiIvPg0KCQk8dWljb2xvciBuYW1lPSJsaWdodCIgdmFsdWU9IjB4NEU1RDYwIi8+DQoJCTx1aWNvbG9yIG5hbWU9InNoYWRvdyIgdmFsdWU9IjB4MDAwMDAwIi8+DQoJCTx1aWNvbG9yIG5hbWU9ImJhY2tncm91bmQiIHZhbHVlPSIweDgwODA4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erial Bus Applications&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data\ms\word\Bio &amp;amp; Pics\&quot;/&gt;&lt;property id=&quot;20225&quot; value=&quot;C:\data\ms\word\Lincoln\Lincoln Plus\Apps Quick Fact Sheet\&quot;/&gt;&lt;property id=&quot;20226&quot; value=&quot;C:\data\ms\word\Jackal\Education Program\Professor Slide-set\Using Oscilloscopes.pptx&quot;/&gt;&lt;object type=&quot;8&quot; unique_id=&quot;10002&quot;&gt;&lt;/object&gt;&lt;object type=&quot;2&quot; unique_id=&quot;10003&quot;&gt;&lt;object type=&quot;3&quot; unique_id=&quot;10004&quot;&gt;&lt;property id=&quot;20148&quot; value=&quot;5&quot;/&gt;&lt;property id=&quot;20300&quot; value=&quot;Slide 1 - &amp;quot;Oscilloscope Fundamentals&amp;#x0D;&amp;#x0A;&amp;quot;&quot;/&gt;&lt;property id=&quot;20307&quot; value=&quot;256&quot;/&gt;&lt;/object&gt;&lt;object type=&quot;3&quot; unique_id=&quot;10005&quot;&gt;&lt;property id=&quot;20148&quot; value=&quot;5&quot;/&gt;&lt;property id=&quot;20300&quot; value=&quot;Slide 2 - &amp;quot;Agenda&amp;quot;&quot;/&gt;&lt;property id=&quot;20307&quot; value=&quot;317&quot;/&gt;&lt;/object&gt;&lt;object type=&quot;3&quot; unique_id=&quot;12764&quot;&gt;&lt;property id=&quot;20148&quot; value=&quot;5&quot;/&gt;&lt;property id=&quot;20300&quot; value=&quot;Slide 29 - &amp;quot;Questions and Answers&amp;quot;&quot;/&gt;&lt;property id=&quot;20307&quot; value=&quot;390&quot;/&gt;&lt;/object&gt;&lt;object type=&quot;3&quot; unique_id=&quot;12807&quot;&gt;&lt;property id=&quot;20148&quot; value=&quot;5&quot;/&gt;&lt;property id=&quot;20300&quot; value=&quot;Slide 3 - &amp;quot;What is an oscilloscope?&amp;quot;&quot;/&gt;&lt;property id=&quot;20307&quot; value=&quot;391&quot;/&gt;&lt;/object&gt;&lt;object type=&quot;3&quot; unique_id=&quot;12890&quot;&gt;&lt;property id=&quot;20148&quot; value=&quot;5&quot;/&gt;&lt;property id=&quot;20300&quot; value=&quot;Slide 4 - &amp;quot;Terms of Endearment (what they are called)&amp;quot;&quot;/&gt;&lt;property id=&quot;20307&quot; value=&quot;392&quot;/&gt;&lt;/object&gt;&lt;object type=&quot;3&quot; unique_id=&quot;12891&quot;&gt;&lt;property id=&quot;20148&quot; value=&quot;5&quot;/&gt;&lt;property id=&quot;20300&quot; value=&quot;Slide 5 - &amp;quot;Probing Basics&amp;quot;&quot;/&gt;&lt;property id=&quot;20307&quot; value=&quot;393&quot;/&gt;&lt;/object&gt;&lt;object type=&quot;3&quot; unique_id=&quot;13098&quot;&gt;&lt;property id=&quot;20148&quot; value=&quot;5&quot;/&gt;&lt;property id=&quot;20300&quot; value=&quot;Slide 8 - &amp;quot;Understanding the Scope’s Display&amp;quot;&quot;/&gt;&lt;property id=&quot;20307&quot; value=&quot;395&quot;/&gt;&lt;/object&gt;&lt;object type=&quot;3&quot; unique_id=&quot;13228&quot;&gt;&lt;property id=&quot;20148&quot; value=&quot;5&quot;/&gt;&lt;property id=&quot;20300&quot; value=&quot;Slide 9 - &amp;quot;Making Measurements – by visual estimation&amp;quot;&quot;/&gt;&lt;property id=&quot;20307&quot; value=&quot;396&quot;/&gt;&lt;/object&gt;&lt;object type=&quot;3&quot; unique_id=&quot;13405&quot;&gt;&lt;property id=&quot;20148&quot; value=&quot;5&quot;/&gt;&lt;property id=&quot;20300&quot; value=&quot;Slide 10 - &amp;quot;Making Measurements – using cursors&amp;quot;&quot;/&gt;&lt;property id=&quot;20307&quot; value=&quot;397&quot;/&gt;&lt;/object&gt;&lt;object type=&quot;3&quot; unique_id=&quot;13406&quot;&gt;&lt;property id=&quot;20148&quot; value=&quot;5&quot;/&gt;&lt;property id=&quot;20300&quot; value=&quot;Slide 11 - &amp;quot;Making Measurements – using the scope’s &amp;amp;#x09;&amp;amp;#x09;&amp;amp;#x09;automatic parametric measurements&amp;quot;&quot;/&gt;&lt;property id=&quot;20307&quot; value=&quot;398&quot;/&gt;&lt;/object&gt;&lt;object type=&quot;3&quot; unique_id=&quot;13591&quot;&gt;&lt;property id=&quot;20148&quot; value=&quot;5&quot;/&gt;&lt;property id=&quot;20300&quot; value=&quot;Slide 12 - &amp;quot;Primary Oscilloscope Setup Controls&amp;quot;&quot;/&gt;&lt;property id=&quot;20307&quot; value=&quot;400&quot;/&gt;&lt;/object&gt;&lt;object type=&quot;3&quot; unique_id=&quot;13592&quot;&gt;&lt;property id=&quot;20148&quot; value=&quot;5&quot;/&gt;&lt;property id=&quot;20300&quot; value=&quot;Slide 13 - &amp;quot;Properly Scaling the Waveform&amp;quot;&quot;/&gt;&lt;property id=&quot;20307&quot; value=&quot;399&quot;/&gt;&lt;/object&gt;&lt;object type=&quot;3&quot; unique_id=&quot;13931&quot;&gt;&lt;property id=&quot;20148&quot; value=&quot;5&quot;/&gt;&lt;property id=&quot;20300&quot; value=&quot;Slide 16 - &amp;quot;Advanced Oscilloscope Triggering&amp;quot;&quot;/&gt;&lt;property id=&quot;20307&quot; value=&quot;403&quot;/&gt;&lt;/object&gt;&lt;object type=&quot;3&quot; unique_id=&quot;14336&quot;&gt;&lt;property id=&quot;20148&quot; value=&quot;5&quot;/&gt;&lt;property id=&quot;20300&quot; value=&quot;Slide 14 - &amp;quot;Understanding Oscilloscope Triggering&amp;quot;&quot;/&gt;&lt;property id=&quot;20307&quot; value=&quot;406&quot;/&gt;&lt;/object&gt;&lt;object type=&quot;3&quot; unique_id=&quot;14337&quot;&gt;&lt;property id=&quot;20148&quot; value=&quot;5&quot;/&gt;&lt;property id=&quot;20300&quot; value=&quot;Slide 17 - &amp;quot;Oscilloscope Theory of Operation&amp;quot;&quot;/&gt;&lt;property id=&quot;20307&quot; value=&quot;407&quot;/&gt;&lt;/object&gt;&lt;object type=&quot;3&quot; unique_id=&quot;14338&quot;&gt;&lt;property id=&quot;20148&quot; value=&quot;5&quot;/&gt;&lt;property id=&quot;20300&quot; value=&quot;Slide 25 - &amp;quot;Using the Oscilloscope Lab Guide and Tutorial&amp;quot;&quot;/&gt;&lt;property id=&quot;20307&quot; value=&quot;409&quot;/&gt;&lt;/object&gt;&lt;object type=&quot;3&quot; unique_id=&quot;14339&quot;&gt;&lt;property id=&quot;20148&quot; value=&quot;5&quot;/&gt;&lt;property id=&quot;20300&quot; value=&quot;Slide 26 - &amp;quot;Hints on how to follow lab guide instructions&amp;quot;&quot;/&gt;&lt;property id=&quot;20307&quot; value=&quot;408&quot;/&gt;&lt;/object&gt;&lt;object type=&quot;3&quot; unique_id=&quot;14340&quot;&gt;&lt;property id=&quot;20148&quot; value=&quot;5&quot;/&gt;&lt;property id=&quot;20300&quot; value=&quot;Slide 27 - &amp;quot;Accessing the Built-in Training Signals&amp;quot;&quot;/&gt;&lt;property id=&quot;20307&quot; value=&quot;410&quot;/&gt;&lt;/object&gt;&lt;object type=&quot;3&quot; unique_id=&quot;14625&quot;&gt;&lt;property id=&quot;20148&quot; value=&quot;5&quot;/&gt;&lt;property id=&quot;20300&quot; value=&quot;Slide 28 - &amp;quot;Additional Technical Resources Available from Agilent Technologies&amp;quot;&quot;/&gt;&lt;property id=&quot;20307&quot; value=&quot;411&quot;/&gt;&lt;/object&gt;&lt;object type=&quot;3&quot; unique_id=&quot;14746&quot;&gt;&lt;property id=&quot;20148&quot; value=&quot;5&quot;/&gt;&lt;property id=&quot;20300&quot; value=&quot;Slide 15 - &amp;quot;Triggering Examples&amp;quot;&quot;/&gt;&lt;property id=&quot;20307&quot; value=&quot;415&quot;/&gt;&lt;/object&gt;&lt;object type=&quot;3&quot; unique_id=&quot;14747&quot;&gt;&lt;property id=&quot;20148&quot; value=&quot;5&quot;/&gt;&lt;property id=&quot;20300&quot; value=&quot;Slide 18 - &amp;quot;Oscilloscope Performance Specifications&amp;quot;&quot;/&gt;&lt;property id=&quot;20307&quot; value=&quot;412&quot;/&gt;&lt;/object&gt;&lt;object type=&quot;3&quot; unique_id=&quot;14748&quot;&gt;&lt;property id=&quot;20148&quot; value=&quot;5&quot;/&gt;&lt;property id=&quot;20300&quot; value=&quot;Slide 19 - &amp;quot;Selecting the Right Bandwidth&amp;quot;&quot;/&gt;&lt;property id=&quot;20307&quot; value=&quot;413&quot;/&gt;&lt;/object&gt;&lt;object type=&quot;3&quot; unique_id=&quot;14749&quot;&gt;&lt;property id=&quot;20148&quot; value=&quot;5&quot;/&gt;&lt;property id=&quot;20300&quot; value=&quot;Slide 20 - &amp;quot;Other Important Oscilloscope Specifications&amp;quot;&quot;/&gt;&lt;property id=&quot;20307&quot; value=&quot;414&quot;/&gt;&lt;/object&gt;&lt;object type=&quot;3&quot; unique_id=&quot;14971&quot;&gt;&lt;property id=&quot;20148&quot; value=&quot;5&quot;/&gt;&lt;property id=&quot;20300&quot; value=&quot;Slide 21 - &amp;quot;Probing Revisited - Dynamic/AC Probe Model&amp;quot;&quot;/&gt;&lt;property id=&quot;20307&quot; value=&quot;416&quot;/&gt;&lt;/object&gt;&lt;object type=&quot;3&quot; unique_id=&quot;15260&quot;&gt;&lt;property id=&quot;20148&quot; value=&quot;5&quot;/&gt;&lt;property id=&quot;20300&quot; value=&quot;Slide 22 - &amp;quot;Compensating the Probes&amp;quot;&quot;/&gt;&lt;property id=&quot;20307&quot; value=&quot;417&quot;/&gt;&lt;/object&gt;&lt;object type=&quot;3&quot; unique_id=&quot;15556&quot;&gt;&lt;property id=&quot;20148&quot; value=&quot;5&quot;/&gt;&lt;property id=&quot;20300&quot; value=&quot;Slide 23 - &amp;quot;Probe Loading&amp;quot;&quot;/&gt;&lt;property id=&quot;20307&quot; value=&quot;418&quot;/&gt;&lt;/object&gt;&lt;object type=&quot;3&quot; unique_id=&quot;15656&quot;&gt;&lt;property id=&quot;20148&quot; value=&quot;5&quot;/&gt;&lt;property id=&quot;20300&quot; value=&quot;Slide 24 - &amp;quot;Assignment&amp;quot;&quot;/&gt;&lt;property id=&quot;20307&quot; value=&quot;419&quot;/&gt;&lt;/object&gt;&lt;object type=&quot;3&quot; unique_id=&quot;15941&quot;&gt;&lt;property id=&quot;20148&quot; value=&quot;5&quot;/&gt;&lt;property id=&quot;20300&quot; value=&quot;Slide 6 - &amp;quot;Passive 10:1 Voltage Divider Probe&amp;quot;&quot;/&gt;&lt;property id=&quot;20307&quot; value=&quot;421&quot;/&gt;&lt;/object&gt;&lt;object type=&quot;3&quot; unique_id=&quot;15942&quot;&gt;&lt;property id=&quot;20148&quot; value=&quot;5&quot;/&gt;&lt;property id=&quot;20300&quot; value=&quot;Slide 7 - &amp;quot;Low-frequency/DC Model&amp;quot;&quot;/&gt;&lt;property id=&quot;20307&quot; value=&quot;422&quot;/&gt;&lt;/object&gt;&lt;/object&gt;&lt;object type=&quot;10&quot; unique_id=&quot;11555&quot;&gt;&lt;object type=&quot;11&quot; unique_id=&quot;11556&quot;&gt;&lt;property id=&quot;20180&quot; value=&quot;0&quot;/&gt;&lt;property id=&quot;20181&quot; value=&quot;1&quot;/&gt;&lt;property id=&quot;20182&quot; value=&quot;0&quot;/&gt;&lt;property id=&quot;20183&quot; value=&quot;1&quot;/&gt;&lt;/object&gt;&lt;object type=&quot;12&quot; unique_id=&quot;11746&quot;&gt;&lt;/object&gt;&lt;/object&gt;&lt;object type=&quot;4&quot; unique_id=&quot;11586&quo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18682</TotalTime>
  <Words>9557</Words>
  <Application>Microsoft Office PowerPoint</Application>
  <PresentationFormat>A4 Paper (210x297 mm)</PresentationFormat>
  <Paragraphs>414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Agilent_template</vt:lpstr>
      <vt:lpstr>Fundamentos de los osciloscopios </vt:lpstr>
      <vt:lpstr>Agenda</vt:lpstr>
      <vt:lpstr>¿Qué es un osciloscopio?</vt:lpstr>
      <vt:lpstr>Términos familiares (así se les llama)</vt:lpstr>
      <vt:lpstr>Mediciones básicas con  puntas de prueba</vt:lpstr>
      <vt:lpstr>Puntas de prueba pasiva 10:01 divisora de voltaje</vt:lpstr>
      <vt:lpstr>Modelo CC/baja frecuencia</vt:lpstr>
      <vt:lpstr>Comprensión de la pantalla del osciloscopio</vt:lpstr>
      <vt:lpstr>Cómo realizar mediciones por estimación visual</vt:lpstr>
      <vt:lpstr>Cómo realizar mediciones con los cursores</vt:lpstr>
      <vt:lpstr>Cómo realizar mediciones con las mediciones automáticas  paramétricas del osciloscopio</vt:lpstr>
      <vt:lpstr>Controles principales de configuración del osciloscopio</vt:lpstr>
      <vt:lpstr>Cómo escalar adecuadamente la forma de onda</vt:lpstr>
      <vt:lpstr>Comprensión de la función de disparo del osciloscopio</vt:lpstr>
      <vt:lpstr>Ejemplos de la función de disparo</vt:lpstr>
      <vt:lpstr>Funciones de disparo avanzadas del osciloscopio</vt:lpstr>
      <vt:lpstr>Teoría de operación del osciloscopio</vt:lpstr>
      <vt:lpstr>Especificaciones de desempeño del osciloscopio</vt:lpstr>
      <vt:lpstr>Selección del ancho de banda correcto</vt:lpstr>
      <vt:lpstr>Otras especificaciones importantes del osciloscopio</vt:lpstr>
      <vt:lpstr>Revisión de puntas de prueba – Modelo Dinámico/CA</vt:lpstr>
      <vt:lpstr>Compensación de las púntas de prueba</vt:lpstr>
      <vt:lpstr>Efecto de Carga de las puntas de prueba</vt:lpstr>
      <vt:lpstr>Valoración</vt:lpstr>
      <vt:lpstr>Uso del Tutorial y la Guía de Laboratorio del osciloscopio</vt:lpstr>
      <vt:lpstr>Consejos sobre cómo seguir las instrucciones de la guía de laboratorio</vt:lpstr>
      <vt:lpstr>Cómo acceder a las señales de capacitación incorporadas</vt:lpstr>
      <vt:lpstr>Recursos técnicos adicionales disponibles de Agilent Technologies</vt:lpstr>
      <vt:lpstr>Preguntas y respuestas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IVANBB</dc:creator>
  <cp:lastModifiedBy>Rogelio Zavaleta Portilla</cp:lastModifiedBy>
  <cp:revision>365</cp:revision>
  <cp:lastPrinted>1601-01-01T00:00:00Z</cp:lastPrinted>
  <dcterms:created xsi:type="dcterms:W3CDTF">1601-01-01T00:00:00Z</dcterms:created>
  <dcterms:modified xsi:type="dcterms:W3CDTF">2011-03-01T02:42:58Z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